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690" r:id="rId2"/>
    <p:sldMasterId id="2147483691" r:id="rId3"/>
    <p:sldMasterId id="2147483692" r:id="rId4"/>
    <p:sldMasterId id="2147483693" r:id="rId5"/>
    <p:sldMasterId id="2147483694" r:id="rId6"/>
    <p:sldMasterId id="2147483695" r:id="rId7"/>
    <p:sldMasterId id="2147483696" r:id="rId8"/>
    <p:sldMasterId id="2147483697" r:id="rId9"/>
  </p:sldMasterIdLst>
  <p:notesMasterIdLst>
    <p:notesMasterId r:id="rId26"/>
  </p:notesMasterIdLst>
  <p:handoutMasterIdLst>
    <p:handoutMasterId r:id="rId27"/>
  </p:handoutMasterIdLst>
  <p:sldIdLst>
    <p:sldId id="256" r:id="rId10"/>
    <p:sldId id="339" r:id="rId11"/>
    <p:sldId id="447" r:id="rId12"/>
    <p:sldId id="449" r:id="rId13"/>
    <p:sldId id="385" r:id="rId14"/>
    <p:sldId id="451" r:id="rId15"/>
    <p:sldId id="453" r:id="rId16"/>
    <p:sldId id="455" r:id="rId17"/>
    <p:sldId id="457" r:id="rId18"/>
    <p:sldId id="459" r:id="rId19"/>
    <p:sldId id="461" r:id="rId20"/>
    <p:sldId id="463" r:id="rId21"/>
    <p:sldId id="465" r:id="rId22"/>
    <p:sldId id="336" r:id="rId23"/>
    <p:sldId id="467" r:id="rId24"/>
    <p:sldId id="381" r:id="rId25"/>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FFFFFF"/>
    <a:srgbClr val="006600"/>
    <a:srgbClr val="FF0066"/>
    <a:srgbClr val="FFCC00"/>
    <a:srgbClr val="66FFFF"/>
    <a:srgbClr val="CCFF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00" autoAdjust="0"/>
  </p:normalViewPr>
  <p:slideViewPr>
    <p:cSldViewPr snapToObjects="1">
      <p:cViewPr varScale="1">
        <p:scale>
          <a:sx n="95" d="100"/>
          <a:sy n="95" d="100"/>
        </p:scale>
        <p:origin x="15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70151736-D6C7-4EFF-ABD1-FE0A848612F1}" type="slidenum">
              <a:rPr lang="en-US" altLang="en-US"/>
              <a:pPr/>
              <a:t>‹#›</a:t>
            </a:fld>
            <a:endParaRPr lang="en-US" altLang="en-US"/>
          </a:p>
        </p:txBody>
      </p:sp>
    </p:spTree>
    <p:extLst>
      <p:ext uri="{BB962C8B-B14F-4D97-AF65-F5344CB8AC3E}">
        <p14:creationId xmlns:p14="http://schemas.microsoft.com/office/powerpoint/2010/main" val="186955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3788D9D4-06E8-4321-9E87-FBC264B5CF7A}" type="slidenum">
              <a:rPr lang="en-US" altLang="en-US"/>
              <a:pPr/>
              <a:t>‹#›</a:t>
            </a:fld>
            <a:endParaRPr lang="en-US" altLang="en-US"/>
          </a:p>
        </p:txBody>
      </p:sp>
    </p:spTree>
    <p:extLst>
      <p:ext uri="{BB962C8B-B14F-4D97-AF65-F5344CB8AC3E}">
        <p14:creationId xmlns:p14="http://schemas.microsoft.com/office/powerpoint/2010/main" val="158967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a:t>By Nathan L Morrison for Sunday 08/26/2018</a:t>
            </a:r>
          </a:p>
          <a:p>
            <a:r>
              <a:rPr lang="en-US" altLang="en-US" dirty="0"/>
              <a:t>All Scripture given is from NASB unless otherwise stated</a:t>
            </a:r>
          </a:p>
          <a:p>
            <a:endParaRPr lang="en-US" altLang="en-US" dirty="0"/>
          </a:p>
          <a:p>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endParaRPr lang="en-US" altLang="en-US" dirty="0"/>
          </a:p>
          <a:p>
            <a:r>
              <a:rPr lang="en-US" altLang="en-US" dirty="0"/>
              <a:t>Many sources referenced</a:t>
            </a:r>
            <a:r>
              <a:rPr lang="en-US" altLang="en-US" baseline="0" dirty="0"/>
              <a:t> and used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10</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Sources:</a:t>
            </a:r>
          </a:p>
          <a:p>
            <a:endParaRPr lang="en-US" b="0" dirty="0"/>
          </a:p>
          <a:p>
            <a:r>
              <a:rPr lang="en-US" b="0" dirty="0"/>
              <a:t>Islamic Dilemma video:</a:t>
            </a:r>
          </a:p>
          <a:p>
            <a:r>
              <a:rPr lang="en-US" b="0" dirty="0"/>
              <a:t>•	http://www.answeringmuslims.com/2014/09/the-quran-bible-and-islamic-dilemma.html</a:t>
            </a:r>
          </a:p>
          <a:p>
            <a:r>
              <a:rPr lang="en-US" b="0" dirty="0"/>
              <a:t>•	http://www.answeringmuslims.com/search/label/Islamic%20Dilemma</a:t>
            </a:r>
          </a:p>
          <a:p>
            <a:r>
              <a:rPr lang="en-US" b="0" dirty="0"/>
              <a:t>•	The Qur'an, the Bible, and the Islamic Dilemma Video: https://www.youtube.com/watch?v=nNAS0aaViM4</a:t>
            </a:r>
          </a:p>
          <a:p>
            <a:endParaRPr lang="en-US" b="0" dirty="0"/>
          </a:p>
          <a:p>
            <a:r>
              <a:rPr lang="en-US" b="0" dirty="0"/>
              <a:t>Quotes from the Qur’an: </a:t>
            </a:r>
          </a:p>
          <a:p>
            <a:r>
              <a:rPr lang="en-US" b="0" dirty="0"/>
              <a:t>•	From a 1995 Revised Edition (Unless otherwise stated) with Arabic text, English translation and Commentary provided by Maulana Muhammad Ali</a:t>
            </a:r>
          </a:p>
          <a:p>
            <a:r>
              <a:rPr lang="en-US" b="0" dirty="0"/>
              <a:t>•	Sahih International Qur’an</a:t>
            </a:r>
          </a:p>
          <a:p>
            <a:r>
              <a:rPr lang="en-US" b="0" dirty="0"/>
              <a:t>•	http://quran.com</a:t>
            </a:r>
          </a:p>
          <a:p>
            <a:endParaRPr lang="en-US" b="0" dirty="0"/>
          </a:p>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11</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Sources:</a:t>
            </a:r>
          </a:p>
          <a:p>
            <a:endParaRPr lang="en-US" b="0" dirty="0"/>
          </a:p>
          <a:p>
            <a:r>
              <a:rPr lang="en-US" b="0" dirty="0"/>
              <a:t>Islamic Dilemma video:</a:t>
            </a:r>
          </a:p>
          <a:p>
            <a:r>
              <a:rPr lang="en-US" b="0" dirty="0"/>
              <a:t>•	http://www.answeringmuslims.com/2014/09/the-quran-bible-and-islamic-dilemma.html</a:t>
            </a:r>
          </a:p>
          <a:p>
            <a:r>
              <a:rPr lang="en-US" b="0" dirty="0"/>
              <a:t>•	http://www.answeringmuslims.com/search/label/Islamic%20Dilemma</a:t>
            </a:r>
          </a:p>
          <a:p>
            <a:r>
              <a:rPr lang="en-US" b="0" dirty="0"/>
              <a:t>•	The Qur'an, the Bible, and the Islamic Dilemma Video: https://www.youtube.com/watch?v=nNAS0aaViM4</a:t>
            </a:r>
          </a:p>
          <a:p>
            <a:endParaRPr lang="en-US" b="0" dirty="0"/>
          </a:p>
          <a:p>
            <a:r>
              <a:rPr lang="en-US" b="0" dirty="0"/>
              <a:t>Quotes from the Qur’an: </a:t>
            </a:r>
          </a:p>
          <a:p>
            <a:r>
              <a:rPr lang="en-US" b="0" dirty="0"/>
              <a:t>•	From a 1995 Revised Edition (Unless otherwise stated) with Arabic text, English translation and Commentary provided by Maulana Muhammad Ali</a:t>
            </a:r>
          </a:p>
          <a:p>
            <a:r>
              <a:rPr lang="en-US" b="0" dirty="0"/>
              <a:t>•	Sahih International Qur’an</a:t>
            </a:r>
          </a:p>
          <a:p>
            <a:r>
              <a:rPr lang="en-US" b="0" dirty="0"/>
              <a:t>•	http://quran.com</a:t>
            </a:r>
          </a:p>
          <a:p>
            <a:endParaRPr lang="en-US" b="0" dirty="0"/>
          </a:p>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12</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Sources:</a:t>
            </a:r>
          </a:p>
          <a:p>
            <a:endParaRPr lang="en-US" b="0" dirty="0"/>
          </a:p>
          <a:p>
            <a:r>
              <a:rPr lang="en-US" b="0" dirty="0"/>
              <a:t>Islamic Dilemma video:</a:t>
            </a:r>
          </a:p>
          <a:p>
            <a:r>
              <a:rPr lang="en-US" b="0" dirty="0"/>
              <a:t>•	http://www.answeringmuslims.com/2014/09/the-quran-bible-and-islamic-dilemma.html</a:t>
            </a:r>
          </a:p>
          <a:p>
            <a:r>
              <a:rPr lang="en-US" b="0" dirty="0"/>
              <a:t>•	http://www.answeringmuslims.com/search/label/Islamic%20Dilemma</a:t>
            </a:r>
          </a:p>
          <a:p>
            <a:r>
              <a:rPr lang="en-US" b="0" dirty="0"/>
              <a:t>•	The Qur'an, the Bible, and the Islamic Dilemma Video: https://www.youtube.com/watch?v=nNAS0aaViM4</a:t>
            </a:r>
          </a:p>
          <a:p>
            <a:endParaRPr lang="en-US" b="0" dirty="0"/>
          </a:p>
          <a:p>
            <a:r>
              <a:rPr lang="en-US" b="0" dirty="0"/>
              <a:t>Quotes from the Qur’an: </a:t>
            </a:r>
          </a:p>
          <a:p>
            <a:r>
              <a:rPr lang="en-US" b="0" dirty="0"/>
              <a:t>•	From a 1995 Revised Edition (Unless otherwise stated) with Arabic text, English translation and Commentary provided by Maulana Muhammad Ali</a:t>
            </a:r>
          </a:p>
          <a:p>
            <a:r>
              <a:rPr lang="en-US" b="0" dirty="0"/>
              <a:t>•	Sahih International Qur’an</a:t>
            </a:r>
          </a:p>
          <a:p>
            <a:r>
              <a:rPr lang="en-US" b="0" dirty="0"/>
              <a:t>•	http://quran.com</a:t>
            </a:r>
          </a:p>
          <a:p>
            <a:endParaRPr lang="en-US" b="0" dirty="0"/>
          </a:p>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13</a:t>
            </a:fld>
            <a:endParaRPr lang="en-US" altLang="en-US" dirty="0"/>
          </a:p>
        </p:txBody>
      </p:sp>
    </p:spTree>
    <p:extLst>
      <p:ext uri="{BB962C8B-B14F-4D97-AF65-F5344CB8AC3E}">
        <p14:creationId xmlns:p14="http://schemas.microsoft.com/office/powerpoint/2010/main" val="4243212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14</a:t>
            </a:fld>
            <a:endParaRPr lang="en-US" altLang="en-US"/>
          </a:p>
        </p:txBody>
      </p:sp>
    </p:spTree>
    <p:extLst>
      <p:ext uri="{BB962C8B-B14F-4D97-AF65-F5344CB8AC3E}">
        <p14:creationId xmlns:p14="http://schemas.microsoft.com/office/powerpoint/2010/main" val="2319408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15</a:t>
            </a:fld>
            <a:endParaRPr lang="en-US" altLang="en-US"/>
          </a:p>
        </p:txBody>
      </p:sp>
    </p:spTree>
    <p:extLst>
      <p:ext uri="{BB962C8B-B14F-4D97-AF65-F5344CB8AC3E}">
        <p14:creationId xmlns:p14="http://schemas.microsoft.com/office/powerpoint/2010/main" val="2319408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16</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Sources:</a:t>
            </a:r>
          </a:p>
          <a:p>
            <a:endParaRPr lang="en-US" b="0" dirty="0"/>
          </a:p>
          <a:p>
            <a:r>
              <a:rPr lang="en-US" b="0" dirty="0"/>
              <a:t>Islamic Dilemma video:</a:t>
            </a:r>
          </a:p>
          <a:p>
            <a:r>
              <a:rPr lang="en-US" b="0" dirty="0"/>
              <a:t>•	http://www.answeringmuslims.com/2014/09/the-quran-bible-and-islamic-dilemma.html</a:t>
            </a:r>
          </a:p>
          <a:p>
            <a:r>
              <a:rPr lang="en-US" b="0" dirty="0"/>
              <a:t>•	http://www.answeringmuslims.com/search/label/Islamic%20Dilemma</a:t>
            </a:r>
          </a:p>
          <a:p>
            <a:r>
              <a:rPr lang="en-US" b="0" dirty="0"/>
              <a:t>•	The Qur'an, the Bible, and the Islamic Dilemma Video: https://www.youtube.com/watch?v=nNAS0aaViM4</a:t>
            </a:r>
          </a:p>
          <a:p>
            <a:endParaRPr lang="en-US" b="0" dirty="0"/>
          </a:p>
          <a:p>
            <a:r>
              <a:rPr lang="en-US" b="0" dirty="0"/>
              <a:t>Quotes from the Qur’an: </a:t>
            </a:r>
          </a:p>
          <a:p>
            <a:r>
              <a:rPr lang="en-US" b="0" dirty="0"/>
              <a:t>•	From a 1995 Revised Edition (Unless otherwise stated) with Arabic text, English translation and Commentary provided by Maulana Muhammad Ali</a:t>
            </a:r>
          </a:p>
          <a:p>
            <a:r>
              <a:rPr lang="en-US" b="0" dirty="0"/>
              <a:t>•	Sahih International Qur’an</a:t>
            </a:r>
          </a:p>
          <a:p>
            <a:r>
              <a:rPr lang="en-US" b="0" dirty="0"/>
              <a:t>•	http://quran.com</a:t>
            </a:r>
          </a:p>
          <a:p>
            <a:endParaRPr lang="en-US" b="0"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5</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6</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7</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8</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9</a:t>
            </a:fld>
            <a:endParaRPr lang="en-US" altLang="en-US"/>
          </a:p>
        </p:txBody>
      </p:sp>
    </p:spTree>
    <p:extLst>
      <p:ext uri="{BB962C8B-B14F-4D97-AF65-F5344CB8AC3E}">
        <p14:creationId xmlns:p14="http://schemas.microsoft.com/office/powerpoint/2010/main" val="424321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3E7887DD-B253-48D7-A6B4-472E2E0DAA56}" type="slidenum">
              <a:rPr lang="en-US" altLang="en-US"/>
              <a:pPr/>
              <a:t>‹#›</a:t>
            </a:fld>
            <a:endParaRPr lang="en-US" altLang="en-US"/>
          </a:p>
        </p:txBody>
      </p:sp>
    </p:spTree>
    <p:extLst>
      <p:ext uri="{BB962C8B-B14F-4D97-AF65-F5344CB8AC3E}">
        <p14:creationId xmlns:p14="http://schemas.microsoft.com/office/powerpoint/2010/main" val="172417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A6F9F831-A382-44AE-8166-C7F282AAF37A}" type="slidenum">
              <a:rPr lang="en-US" altLang="en-US"/>
              <a:pPr/>
              <a:t>‹#›</a:t>
            </a:fld>
            <a:endParaRPr lang="en-US" altLang="en-US"/>
          </a:p>
        </p:txBody>
      </p:sp>
    </p:spTree>
    <p:extLst>
      <p:ext uri="{BB962C8B-B14F-4D97-AF65-F5344CB8AC3E}">
        <p14:creationId xmlns:p14="http://schemas.microsoft.com/office/powerpoint/2010/main" val="171852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D17B57A1-8147-4BA9-9E8E-D8A3B301750B}" type="slidenum">
              <a:rPr lang="en-US" altLang="en-US"/>
              <a:pPr/>
              <a:t>‹#›</a:t>
            </a:fld>
            <a:endParaRPr lang="en-US" altLang="en-US"/>
          </a:p>
        </p:txBody>
      </p:sp>
    </p:spTree>
    <p:extLst>
      <p:ext uri="{BB962C8B-B14F-4D97-AF65-F5344CB8AC3E}">
        <p14:creationId xmlns:p14="http://schemas.microsoft.com/office/powerpoint/2010/main" val="47926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6E5D7B2B-63C8-4235-A10D-ED64C88B5590}" type="slidenum">
              <a:rPr lang="en-US" altLang="en-US"/>
              <a:pPr/>
              <a:t>‹#›</a:t>
            </a:fld>
            <a:endParaRPr lang="en-US" altLang="en-US"/>
          </a:p>
        </p:txBody>
      </p:sp>
    </p:spTree>
    <p:extLst>
      <p:ext uri="{BB962C8B-B14F-4D97-AF65-F5344CB8AC3E}">
        <p14:creationId xmlns:p14="http://schemas.microsoft.com/office/powerpoint/2010/main" val="93189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F6F5F9A9-74DA-4E8E-ABD7-C2F77177A6A7}" type="slidenum">
              <a:rPr lang="en-US" altLang="en-US"/>
              <a:pPr/>
              <a:t>‹#›</a:t>
            </a:fld>
            <a:endParaRPr lang="en-US" altLang="en-US"/>
          </a:p>
        </p:txBody>
      </p:sp>
    </p:spTree>
    <p:extLst>
      <p:ext uri="{BB962C8B-B14F-4D97-AF65-F5344CB8AC3E}">
        <p14:creationId xmlns:p14="http://schemas.microsoft.com/office/powerpoint/2010/main" val="50064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41D2F435-DD02-47B5-8056-66E13C27BC92}" type="slidenum">
              <a:rPr lang="en-US" altLang="en-US"/>
              <a:pPr/>
              <a:t>‹#›</a:t>
            </a:fld>
            <a:endParaRPr lang="en-US" altLang="en-US"/>
          </a:p>
        </p:txBody>
      </p:sp>
    </p:spTree>
    <p:extLst>
      <p:ext uri="{BB962C8B-B14F-4D97-AF65-F5344CB8AC3E}">
        <p14:creationId xmlns:p14="http://schemas.microsoft.com/office/powerpoint/2010/main" val="426971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5F1B145B-8D19-4277-8206-5F9D23276ACC}" type="slidenum">
              <a:rPr lang="en-US" altLang="en-US"/>
              <a:pPr/>
              <a:t>‹#›</a:t>
            </a:fld>
            <a:endParaRPr lang="en-US" altLang="en-US"/>
          </a:p>
        </p:txBody>
      </p:sp>
    </p:spTree>
    <p:extLst>
      <p:ext uri="{BB962C8B-B14F-4D97-AF65-F5344CB8AC3E}">
        <p14:creationId xmlns:p14="http://schemas.microsoft.com/office/powerpoint/2010/main" val="201681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9" name="Slide Number Placeholder 8"/>
          <p:cNvSpPr>
            <a:spLocks noGrp="1"/>
          </p:cNvSpPr>
          <p:nvPr>
            <p:ph type="sldNum" sz="quarter" idx="12"/>
          </p:nvPr>
        </p:nvSpPr>
        <p:spPr/>
        <p:txBody>
          <a:bodyPr/>
          <a:lstStyle>
            <a:lvl1pPr>
              <a:defRPr/>
            </a:lvl1pPr>
          </a:lstStyle>
          <a:p>
            <a:fld id="{32FEB9C9-4747-4252-BC9A-67AACDBDC47A}" type="slidenum">
              <a:rPr lang="en-US" altLang="en-US"/>
              <a:pPr/>
              <a:t>‹#›</a:t>
            </a:fld>
            <a:endParaRPr lang="en-US" altLang="en-US"/>
          </a:p>
        </p:txBody>
      </p:sp>
    </p:spTree>
    <p:extLst>
      <p:ext uri="{BB962C8B-B14F-4D97-AF65-F5344CB8AC3E}">
        <p14:creationId xmlns:p14="http://schemas.microsoft.com/office/powerpoint/2010/main" val="216319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5" name="Slide Number Placeholder 4"/>
          <p:cNvSpPr>
            <a:spLocks noGrp="1"/>
          </p:cNvSpPr>
          <p:nvPr>
            <p:ph type="sldNum" sz="quarter" idx="12"/>
          </p:nvPr>
        </p:nvSpPr>
        <p:spPr/>
        <p:txBody>
          <a:bodyPr/>
          <a:lstStyle>
            <a:lvl1pPr>
              <a:defRPr/>
            </a:lvl1pPr>
          </a:lstStyle>
          <a:p>
            <a:fld id="{2562AA40-1F48-4D8A-9529-8B9CA2344B5C}" type="slidenum">
              <a:rPr lang="en-US" altLang="en-US"/>
              <a:pPr/>
              <a:t>‹#›</a:t>
            </a:fld>
            <a:endParaRPr lang="en-US" altLang="en-US"/>
          </a:p>
        </p:txBody>
      </p:sp>
    </p:spTree>
    <p:extLst>
      <p:ext uri="{BB962C8B-B14F-4D97-AF65-F5344CB8AC3E}">
        <p14:creationId xmlns:p14="http://schemas.microsoft.com/office/powerpoint/2010/main" val="199550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4" name="Slide Number Placeholder 3"/>
          <p:cNvSpPr>
            <a:spLocks noGrp="1"/>
          </p:cNvSpPr>
          <p:nvPr>
            <p:ph type="sldNum" sz="quarter" idx="12"/>
          </p:nvPr>
        </p:nvSpPr>
        <p:spPr/>
        <p:txBody>
          <a:bodyPr/>
          <a:lstStyle>
            <a:lvl1pPr>
              <a:defRPr/>
            </a:lvl1pPr>
          </a:lstStyle>
          <a:p>
            <a:fld id="{98883B0D-A12C-4B89-B818-99C1F7BBB4EF}" type="slidenum">
              <a:rPr lang="en-US" altLang="en-US"/>
              <a:pPr/>
              <a:t>‹#›</a:t>
            </a:fld>
            <a:endParaRPr lang="en-US" altLang="en-US"/>
          </a:p>
        </p:txBody>
      </p:sp>
    </p:spTree>
    <p:extLst>
      <p:ext uri="{BB962C8B-B14F-4D97-AF65-F5344CB8AC3E}">
        <p14:creationId xmlns:p14="http://schemas.microsoft.com/office/powerpoint/2010/main" val="100989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E5861029-CE1C-4066-88D6-45161A25B685}" type="slidenum">
              <a:rPr lang="en-US" altLang="en-US"/>
              <a:pPr/>
              <a:t>‹#›</a:t>
            </a:fld>
            <a:endParaRPr lang="en-US" altLang="en-US"/>
          </a:p>
        </p:txBody>
      </p:sp>
    </p:spTree>
    <p:extLst>
      <p:ext uri="{BB962C8B-B14F-4D97-AF65-F5344CB8AC3E}">
        <p14:creationId xmlns:p14="http://schemas.microsoft.com/office/powerpoint/2010/main" val="7025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6852BF61-005F-44F9-8A39-18CF0FC225FC}" type="slidenum">
              <a:rPr lang="en-US" altLang="en-US"/>
              <a:pPr/>
              <a:t>‹#›</a:t>
            </a:fld>
            <a:endParaRPr lang="en-US" altLang="en-US"/>
          </a:p>
        </p:txBody>
      </p:sp>
    </p:spTree>
    <p:extLst>
      <p:ext uri="{BB962C8B-B14F-4D97-AF65-F5344CB8AC3E}">
        <p14:creationId xmlns:p14="http://schemas.microsoft.com/office/powerpoint/2010/main" val="2521306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22B00385-E58D-403E-A70E-0760D49F2A98}" type="slidenum">
              <a:rPr lang="en-US" altLang="en-US"/>
              <a:pPr/>
              <a:t>‹#›</a:t>
            </a:fld>
            <a:endParaRPr lang="en-US" altLang="en-US"/>
          </a:p>
        </p:txBody>
      </p:sp>
    </p:spTree>
    <p:extLst>
      <p:ext uri="{BB962C8B-B14F-4D97-AF65-F5344CB8AC3E}">
        <p14:creationId xmlns:p14="http://schemas.microsoft.com/office/powerpoint/2010/main" val="207043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D27179F0-6211-4444-BD43-9ECE5FAD7F71}" type="slidenum">
              <a:rPr lang="en-US" altLang="en-US"/>
              <a:pPr/>
              <a:t>‹#›</a:t>
            </a:fld>
            <a:endParaRPr lang="en-US" altLang="en-US"/>
          </a:p>
        </p:txBody>
      </p:sp>
    </p:spTree>
    <p:extLst>
      <p:ext uri="{BB962C8B-B14F-4D97-AF65-F5344CB8AC3E}">
        <p14:creationId xmlns:p14="http://schemas.microsoft.com/office/powerpoint/2010/main" val="7761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C74F2F24-0E8D-480E-90C5-0824676CD203}" type="slidenum">
              <a:rPr lang="en-US" altLang="en-US"/>
              <a:pPr/>
              <a:t>‹#›</a:t>
            </a:fld>
            <a:endParaRPr lang="en-US" altLang="en-US"/>
          </a:p>
        </p:txBody>
      </p:sp>
    </p:spTree>
    <p:extLst>
      <p:ext uri="{BB962C8B-B14F-4D97-AF65-F5344CB8AC3E}">
        <p14:creationId xmlns:p14="http://schemas.microsoft.com/office/powerpoint/2010/main" val="353689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1900BB97-2C35-42EF-9161-A27A9CBCD09E}" type="slidenum">
              <a:rPr lang="en-US" altLang="en-US"/>
              <a:pPr/>
              <a:t>‹#›</a:t>
            </a:fld>
            <a:endParaRPr lang="en-US" altLang="en-US"/>
          </a:p>
        </p:txBody>
      </p:sp>
    </p:spTree>
    <p:extLst>
      <p:ext uri="{BB962C8B-B14F-4D97-AF65-F5344CB8AC3E}">
        <p14:creationId xmlns:p14="http://schemas.microsoft.com/office/powerpoint/2010/main" val="4159501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241EC97A-9717-4056-9412-483FB71CAB7D}" type="slidenum">
              <a:rPr lang="en-US" altLang="en-US"/>
              <a:pPr/>
              <a:t>‹#›</a:t>
            </a:fld>
            <a:endParaRPr lang="en-US" altLang="en-US"/>
          </a:p>
        </p:txBody>
      </p:sp>
    </p:spTree>
    <p:extLst>
      <p:ext uri="{BB962C8B-B14F-4D97-AF65-F5344CB8AC3E}">
        <p14:creationId xmlns:p14="http://schemas.microsoft.com/office/powerpoint/2010/main" val="438237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10BC8757-80D9-4D17-A735-49BF2608C04E}" type="slidenum">
              <a:rPr lang="en-US" altLang="en-US"/>
              <a:pPr/>
              <a:t>‹#›</a:t>
            </a:fld>
            <a:endParaRPr lang="en-US" altLang="en-US"/>
          </a:p>
        </p:txBody>
      </p:sp>
    </p:spTree>
    <p:extLst>
      <p:ext uri="{BB962C8B-B14F-4D97-AF65-F5344CB8AC3E}">
        <p14:creationId xmlns:p14="http://schemas.microsoft.com/office/powerpoint/2010/main" val="83413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C900FA6C-4B80-4729-B92C-EDACF0BCE618}" type="slidenum">
              <a:rPr lang="en-US" altLang="en-US"/>
              <a:pPr/>
              <a:t>‹#›</a:t>
            </a:fld>
            <a:endParaRPr lang="en-US" altLang="en-US"/>
          </a:p>
        </p:txBody>
      </p:sp>
    </p:spTree>
    <p:extLst>
      <p:ext uri="{BB962C8B-B14F-4D97-AF65-F5344CB8AC3E}">
        <p14:creationId xmlns:p14="http://schemas.microsoft.com/office/powerpoint/2010/main" val="338348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9" name="Slide Number Placeholder 8"/>
          <p:cNvSpPr>
            <a:spLocks noGrp="1"/>
          </p:cNvSpPr>
          <p:nvPr>
            <p:ph type="sldNum" sz="quarter" idx="12"/>
          </p:nvPr>
        </p:nvSpPr>
        <p:spPr/>
        <p:txBody>
          <a:bodyPr/>
          <a:lstStyle>
            <a:lvl1pPr>
              <a:defRPr/>
            </a:lvl1pPr>
          </a:lstStyle>
          <a:p>
            <a:fld id="{394ED580-0D96-4DFC-B87B-F795CD30DB8B}" type="slidenum">
              <a:rPr lang="en-US" altLang="en-US"/>
              <a:pPr/>
              <a:t>‹#›</a:t>
            </a:fld>
            <a:endParaRPr lang="en-US" altLang="en-US"/>
          </a:p>
        </p:txBody>
      </p:sp>
    </p:spTree>
    <p:extLst>
      <p:ext uri="{BB962C8B-B14F-4D97-AF65-F5344CB8AC3E}">
        <p14:creationId xmlns:p14="http://schemas.microsoft.com/office/powerpoint/2010/main" val="2248423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5" name="Slide Number Placeholder 4"/>
          <p:cNvSpPr>
            <a:spLocks noGrp="1"/>
          </p:cNvSpPr>
          <p:nvPr>
            <p:ph type="sldNum" sz="quarter" idx="12"/>
          </p:nvPr>
        </p:nvSpPr>
        <p:spPr/>
        <p:txBody>
          <a:bodyPr/>
          <a:lstStyle>
            <a:lvl1pPr>
              <a:defRPr/>
            </a:lvl1pPr>
          </a:lstStyle>
          <a:p>
            <a:fld id="{24670865-3AAA-4AE2-9CC9-D2B9A9E95EDE}" type="slidenum">
              <a:rPr lang="en-US" altLang="en-US"/>
              <a:pPr/>
              <a:t>‹#›</a:t>
            </a:fld>
            <a:endParaRPr lang="en-US" altLang="en-US"/>
          </a:p>
        </p:txBody>
      </p:sp>
    </p:spTree>
    <p:extLst>
      <p:ext uri="{BB962C8B-B14F-4D97-AF65-F5344CB8AC3E}">
        <p14:creationId xmlns:p14="http://schemas.microsoft.com/office/powerpoint/2010/main" val="884241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4" name="Slide Number Placeholder 3"/>
          <p:cNvSpPr>
            <a:spLocks noGrp="1"/>
          </p:cNvSpPr>
          <p:nvPr>
            <p:ph type="sldNum" sz="quarter" idx="12"/>
          </p:nvPr>
        </p:nvSpPr>
        <p:spPr/>
        <p:txBody>
          <a:bodyPr/>
          <a:lstStyle>
            <a:lvl1pPr>
              <a:defRPr/>
            </a:lvl1pPr>
          </a:lstStyle>
          <a:p>
            <a:fld id="{EC92C1D7-3C28-475C-B078-C5376909787C}" type="slidenum">
              <a:rPr lang="en-US" altLang="en-US"/>
              <a:pPr/>
              <a:t>‹#›</a:t>
            </a:fld>
            <a:endParaRPr lang="en-US" altLang="en-US"/>
          </a:p>
        </p:txBody>
      </p:sp>
    </p:spTree>
    <p:extLst>
      <p:ext uri="{BB962C8B-B14F-4D97-AF65-F5344CB8AC3E}">
        <p14:creationId xmlns:p14="http://schemas.microsoft.com/office/powerpoint/2010/main" val="223026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62BE897B-C173-4FFF-99F2-66F87C463887}" type="slidenum">
              <a:rPr lang="en-US" altLang="en-US"/>
              <a:pPr/>
              <a:t>‹#›</a:t>
            </a:fld>
            <a:endParaRPr lang="en-US" altLang="en-US"/>
          </a:p>
        </p:txBody>
      </p:sp>
    </p:spTree>
    <p:extLst>
      <p:ext uri="{BB962C8B-B14F-4D97-AF65-F5344CB8AC3E}">
        <p14:creationId xmlns:p14="http://schemas.microsoft.com/office/powerpoint/2010/main" val="2309847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10758F50-F5B1-48E8-B68E-4BA6B1AA24D8}" type="slidenum">
              <a:rPr lang="en-US" altLang="en-US"/>
              <a:pPr/>
              <a:t>‹#›</a:t>
            </a:fld>
            <a:endParaRPr lang="en-US" altLang="en-US"/>
          </a:p>
        </p:txBody>
      </p:sp>
    </p:spTree>
    <p:extLst>
      <p:ext uri="{BB962C8B-B14F-4D97-AF65-F5344CB8AC3E}">
        <p14:creationId xmlns:p14="http://schemas.microsoft.com/office/powerpoint/2010/main" val="49308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011B18F1-E1A2-47D6-BF28-DDE43D07FC90}" type="slidenum">
              <a:rPr lang="en-US" altLang="en-US"/>
              <a:pPr/>
              <a:t>‹#›</a:t>
            </a:fld>
            <a:endParaRPr lang="en-US" altLang="en-US"/>
          </a:p>
        </p:txBody>
      </p:sp>
    </p:spTree>
    <p:extLst>
      <p:ext uri="{BB962C8B-B14F-4D97-AF65-F5344CB8AC3E}">
        <p14:creationId xmlns:p14="http://schemas.microsoft.com/office/powerpoint/2010/main" val="270581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7AA45DAC-ED7B-42B0-98E2-6C9B0018B946}" type="slidenum">
              <a:rPr lang="en-US" altLang="en-US"/>
              <a:pPr/>
              <a:t>‹#›</a:t>
            </a:fld>
            <a:endParaRPr lang="en-US" altLang="en-US"/>
          </a:p>
        </p:txBody>
      </p:sp>
    </p:spTree>
    <p:extLst>
      <p:ext uri="{BB962C8B-B14F-4D97-AF65-F5344CB8AC3E}">
        <p14:creationId xmlns:p14="http://schemas.microsoft.com/office/powerpoint/2010/main" val="393528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C43EFDAD-AFAE-456C-948E-432859F4031E}" type="slidenum">
              <a:rPr lang="en-US" altLang="en-US"/>
              <a:pPr/>
              <a:t>‹#›</a:t>
            </a:fld>
            <a:endParaRPr lang="en-US" altLang="en-US"/>
          </a:p>
        </p:txBody>
      </p:sp>
    </p:spTree>
    <p:extLst>
      <p:ext uri="{BB962C8B-B14F-4D97-AF65-F5344CB8AC3E}">
        <p14:creationId xmlns:p14="http://schemas.microsoft.com/office/powerpoint/2010/main" val="2820492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3890964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722664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2452357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244771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4016220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421675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912E0DB9-5D9A-4D7B-B727-1820C2B03F1C}" type="slidenum">
              <a:rPr lang="en-US" altLang="en-US"/>
              <a:pPr/>
              <a:t>‹#›</a:t>
            </a:fld>
            <a:endParaRPr lang="en-US" altLang="en-US"/>
          </a:p>
        </p:txBody>
      </p:sp>
    </p:spTree>
    <p:extLst>
      <p:ext uri="{BB962C8B-B14F-4D97-AF65-F5344CB8AC3E}">
        <p14:creationId xmlns:p14="http://schemas.microsoft.com/office/powerpoint/2010/main" val="1022675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2284712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131193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3817965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299060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4014560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2503841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425023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1359717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52550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26734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9" name="Slide Number Placeholder 8"/>
          <p:cNvSpPr>
            <a:spLocks noGrp="1"/>
          </p:cNvSpPr>
          <p:nvPr>
            <p:ph type="sldNum" sz="quarter" idx="12"/>
          </p:nvPr>
        </p:nvSpPr>
        <p:spPr/>
        <p:txBody>
          <a:bodyPr/>
          <a:lstStyle>
            <a:lvl1pPr>
              <a:defRPr/>
            </a:lvl1pPr>
          </a:lstStyle>
          <a:p>
            <a:fld id="{41D58399-EC8C-4880-9641-077D986DD5C1}" type="slidenum">
              <a:rPr lang="en-US" altLang="en-US"/>
              <a:pPr/>
              <a:t>‹#›</a:t>
            </a:fld>
            <a:endParaRPr lang="en-US" altLang="en-US"/>
          </a:p>
        </p:txBody>
      </p:sp>
    </p:spTree>
    <p:extLst>
      <p:ext uri="{BB962C8B-B14F-4D97-AF65-F5344CB8AC3E}">
        <p14:creationId xmlns:p14="http://schemas.microsoft.com/office/powerpoint/2010/main" val="659880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394381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2635221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2281797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2478665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461275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4126926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B7EB0805-4ACA-4A33-9C56-73C150D1ECAA}" type="slidenum">
              <a:rPr lang="en-US" altLang="en-US"/>
              <a:pPr/>
              <a:t>‹#›</a:t>
            </a:fld>
            <a:endParaRPr lang="en-US" altLang="en-US"/>
          </a:p>
        </p:txBody>
      </p:sp>
    </p:spTree>
    <p:extLst>
      <p:ext uri="{BB962C8B-B14F-4D97-AF65-F5344CB8AC3E}">
        <p14:creationId xmlns:p14="http://schemas.microsoft.com/office/powerpoint/2010/main" val="3605358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05966ACC-648C-492F-8F21-34CE5BEAC078}" type="slidenum">
              <a:rPr lang="en-US" altLang="en-US"/>
              <a:pPr/>
              <a:t>‹#›</a:t>
            </a:fld>
            <a:endParaRPr lang="en-US" altLang="en-US"/>
          </a:p>
        </p:txBody>
      </p:sp>
    </p:spTree>
    <p:extLst>
      <p:ext uri="{BB962C8B-B14F-4D97-AF65-F5344CB8AC3E}">
        <p14:creationId xmlns:p14="http://schemas.microsoft.com/office/powerpoint/2010/main" val="2979956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FC026F34-8745-404B-BBFB-4E0AAEFAF59A}" type="slidenum">
              <a:rPr lang="en-US" altLang="en-US"/>
              <a:pPr/>
              <a:t>‹#›</a:t>
            </a:fld>
            <a:endParaRPr lang="en-US" altLang="en-US"/>
          </a:p>
        </p:txBody>
      </p:sp>
    </p:spTree>
    <p:extLst>
      <p:ext uri="{BB962C8B-B14F-4D97-AF65-F5344CB8AC3E}">
        <p14:creationId xmlns:p14="http://schemas.microsoft.com/office/powerpoint/2010/main" val="1222247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0F105321-DFBF-4DCA-8ED7-6C61FAC8E4D2}" type="slidenum">
              <a:rPr lang="en-US" altLang="en-US"/>
              <a:pPr/>
              <a:t>‹#›</a:t>
            </a:fld>
            <a:endParaRPr lang="en-US" altLang="en-US"/>
          </a:p>
        </p:txBody>
      </p:sp>
    </p:spTree>
    <p:extLst>
      <p:ext uri="{BB962C8B-B14F-4D97-AF65-F5344CB8AC3E}">
        <p14:creationId xmlns:p14="http://schemas.microsoft.com/office/powerpoint/2010/main" val="31680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5" name="Slide Number Placeholder 4"/>
          <p:cNvSpPr>
            <a:spLocks noGrp="1"/>
          </p:cNvSpPr>
          <p:nvPr>
            <p:ph type="sldNum" sz="quarter" idx="12"/>
          </p:nvPr>
        </p:nvSpPr>
        <p:spPr/>
        <p:txBody>
          <a:bodyPr/>
          <a:lstStyle>
            <a:lvl1pPr>
              <a:defRPr/>
            </a:lvl1pPr>
          </a:lstStyle>
          <a:p>
            <a:fld id="{75804011-FF41-49BC-A4EC-C3DDBF0C3AD5}" type="slidenum">
              <a:rPr lang="en-US" altLang="en-US"/>
              <a:pPr/>
              <a:t>‹#›</a:t>
            </a:fld>
            <a:endParaRPr lang="en-US" altLang="en-US"/>
          </a:p>
        </p:txBody>
      </p:sp>
    </p:spTree>
    <p:extLst>
      <p:ext uri="{BB962C8B-B14F-4D97-AF65-F5344CB8AC3E}">
        <p14:creationId xmlns:p14="http://schemas.microsoft.com/office/powerpoint/2010/main" val="761069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9" name="Slide Number Placeholder 8"/>
          <p:cNvSpPr>
            <a:spLocks noGrp="1"/>
          </p:cNvSpPr>
          <p:nvPr>
            <p:ph type="sldNum" sz="quarter" idx="12"/>
          </p:nvPr>
        </p:nvSpPr>
        <p:spPr/>
        <p:txBody>
          <a:bodyPr/>
          <a:lstStyle>
            <a:lvl1pPr>
              <a:defRPr/>
            </a:lvl1pPr>
          </a:lstStyle>
          <a:p>
            <a:fld id="{9F3E50B7-0DA3-45D3-96D6-CA614524D302}" type="slidenum">
              <a:rPr lang="en-US" altLang="en-US"/>
              <a:pPr/>
              <a:t>‹#›</a:t>
            </a:fld>
            <a:endParaRPr lang="en-US" altLang="en-US"/>
          </a:p>
        </p:txBody>
      </p:sp>
    </p:spTree>
    <p:extLst>
      <p:ext uri="{BB962C8B-B14F-4D97-AF65-F5344CB8AC3E}">
        <p14:creationId xmlns:p14="http://schemas.microsoft.com/office/powerpoint/2010/main" val="2424077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5" name="Slide Number Placeholder 4"/>
          <p:cNvSpPr>
            <a:spLocks noGrp="1"/>
          </p:cNvSpPr>
          <p:nvPr>
            <p:ph type="sldNum" sz="quarter" idx="12"/>
          </p:nvPr>
        </p:nvSpPr>
        <p:spPr/>
        <p:txBody>
          <a:bodyPr/>
          <a:lstStyle>
            <a:lvl1pPr>
              <a:defRPr/>
            </a:lvl1pPr>
          </a:lstStyle>
          <a:p>
            <a:fld id="{26EF09C0-C66B-4FB0-B509-BF9ED103CFE9}" type="slidenum">
              <a:rPr lang="en-US" altLang="en-US"/>
              <a:pPr/>
              <a:t>‹#›</a:t>
            </a:fld>
            <a:endParaRPr lang="en-US" altLang="en-US"/>
          </a:p>
        </p:txBody>
      </p:sp>
    </p:spTree>
    <p:extLst>
      <p:ext uri="{BB962C8B-B14F-4D97-AF65-F5344CB8AC3E}">
        <p14:creationId xmlns:p14="http://schemas.microsoft.com/office/powerpoint/2010/main" val="387661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4" name="Slide Number Placeholder 3"/>
          <p:cNvSpPr>
            <a:spLocks noGrp="1"/>
          </p:cNvSpPr>
          <p:nvPr>
            <p:ph type="sldNum" sz="quarter" idx="12"/>
          </p:nvPr>
        </p:nvSpPr>
        <p:spPr/>
        <p:txBody>
          <a:bodyPr/>
          <a:lstStyle>
            <a:lvl1pPr>
              <a:defRPr/>
            </a:lvl1pPr>
          </a:lstStyle>
          <a:p>
            <a:fld id="{AA115167-B9FD-4CE7-830C-8B2464C2EE95}" type="slidenum">
              <a:rPr lang="en-US" altLang="en-US"/>
              <a:pPr/>
              <a:t>‹#›</a:t>
            </a:fld>
            <a:endParaRPr lang="en-US" altLang="en-US"/>
          </a:p>
        </p:txBody>
      </p:sp>
    </p:spTree>
    <p:extLst>
      <p:ext uri="{BB962C8B-B14F-4D97-AF65-F5344CB8AC3E}">
        <p14:creationId xmlns:p14="http://schemas.microsoft.com/office/powerpoint/2010/main" val="50362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713EF879-CA84-4B9D-8BD2-D21A2C4B59E8}" type="slidenum">
              <a:rPr lang="en-US" altLang="en-US"/>
              <a:pPr/>
              <a:t>‹#›</a:t>
            </a:fld>
            <a:endParaRPr lang="en-US" altLang="en-US"/>
          </a:p>
        </p:txBody>
      </p:sp>
    </p:spTree>
    <p:extLst>
      <p:ext uri="{BB962C8B-B14F-4D97-AF65-F5344CB8AC3E}">
        <p14:creationId xmlns:p14="http://schemas.microsoft.com/office/powerpoint/2010/main" val="1833844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9EFB2014-FEE4-4050-B25E-F6A7D1B4E2D6}" type="slidenum">
              <a:rPr lang="en-US" altLang="en-US"/>
              <a:pPr/>
              <a:t>‹#›</a:t>
            </a:fld>
            <a:endParaRPr lang="en-US" altLang="en-US"/>
          </a:p>
        </p:txBody>
      </p:sp>
    </p:spTree>
    <p:extLst>
      <p:ext uri="{BB962C8B-B14F-4D97-AF65-F5344CB8AC3E}">
        <p14:creationId xmlns:p14="http://schemas.microsoft.com/office/powerpoint/2010/main" val="3016146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A3C2364D-B5B4-4C03-8D93-723395B9F8DD}" type="slidenum">
              <a:rPr lang="en-US" altLang="en-US"/>
              <a:pPr/>
              <a:t>‹#›</a:t>
            </a:fld>
            <a:endParaRPr lang="en-US" altLang="en-US"/>
          </a:p>
        </p:txBody>
      </p:sp>
    </p:spTree>
    <p:extLst>
      <p:ext uri="{BB962C8B-B14F-4D97-AF65-F5344CB8AC3E}">
        <p14:creationId xmlns:p14="http://schemas.microsoft.com/office/powerpoint/2010/main" val="1481334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CBEE0FD1-E413-404D-8E07-EB990784D5E5}" type="slidenum">
              <a:rPr lang="en-US" altLang="en-US"/>
              <a:pPr/>
              <a:t>‹#›</a:t>
            </a:fld>
            <a:endParaRPr lang="en-US" altLang="en-US"/>
          </a:p>
        </p:txBody>
      </p:sp>
    </p:spTree>
    <p:extLst>
      <p:ext uri="{BB962C8B-B14F-4D97-AF65-F5344CB8AC3E}">
        <p14:creationId xmlns:p14="http://schemas.microsoft.com/office/powerpoint/2010/main" val="2305353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31410D89-138E-4591-836F-E8C8B4C3BE77}" type="slidenum">
              <a:rPr lang="en-US" altLang="en-US"/>
              <a:pPr/>
              <a:t>‹#›</a:t>
            </a:fld>
            <a:endParaRPr lang="en-US" altLang="en-US"/>
          </a:p>
        </p:txBody>
      </p:sp>
    </p:spTree>
    <p:extLst>
      <p:ext uri="{BB962C8B-B14F-4D97-AF65-F5344CB8AC3E}">
        <p14:creationId xmlns:p14="http://schemas.microsoft.com/office/powerpoint/2010/main" val="3542201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4AC6283A-80C6-491D-9A0C-5E7E895F09B9}" type="slidenum">
              <a:rPr lang="en-US" altLang="en-US"/>
              <a:pPr/>
              <a:t>‹#›</a:t>
            </a:fld>
            <a:endParaRPr lang="en-US" altLang="en-US"/>
          </a:p>
        </p:txBody>
      </p:sp>
    </p:spTree>
    <p:extLst>
      <p:ext uri="{BB962C8B-B14F-4D97-AF65-F5344CB8AC3E}">
        <p14:creationId xmlns:p14="http://schemas.microsoft.com/office/powerpoint/2010/main" val="3061917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E589C13E-800E-4194-9FC5-E72FEFCB9B7C}" type="slidenum">
              <a:rPr lang="en-US" altLang="en-US"/>
              <a:pPr/>
              <a:t>‹#›</a:t>
            </a:fld>
            <a:endParaRPr lang="en-US" altLang="en-US"/>
          </a:p>
        </p:txBody>
      </p:sp>
    </p:spTree>
    <p:extLst>
      <p:ext uri="{BB962C8B-B14F-4D97-AF65-F5344CB8AC3E}">
        <p14:creationId xmlns:p14="http://schemas.microsoft.com/office/powerpoint/2010/main" val="364639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4" name="Slide Number Placeholder 3"/>
          <p:cNvSpPr>
            <a:spLocks noGrp="1"/>
          </p:cNvSpPr>
          <p:nvPr>
            <p:ph type="sldNum" sz="quarter" idx="12"/>
          </p:nvPr>
        </p:nvSpPr>
        <p:spPr/>
        <p:txBody>
          <a:bodyPr/>
          <a:lstStyle>
            <a:lvl1pPr>
              <a:defRPr/>
            </a:lvl1pPr>
          </a:lstStyle>
          <a:p>
            <a:fld id="{68F4FB86-3FDD-4D3F-87FB-C03544A754EF}" type="slidenum">
              <a:rPr lang="en-US" altLang="en-US"/>
              <a:pPr/>
              <a:t>‹#›</a:t>
            </a:fld>
            <a:endParaRPr lang="en-US" altLang="en-US"/>
          </a:p>
        </p:txBody>
      </p:sp>
    </p:spTree>
    <p:extLst>
      <p:ext uri="{BB962C8B-B14F-4D97-AF65-F5344CB8AC3E}">
        <p14:creationId xmlns:p14="http://schemas.microsoft.com/office/powerpoint/2010/main" val="81750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DF8A221E-2658-4C91-8D36-B9A0B70FA018}" type="slidenum">
              <a:rPr lang="en-US" altLang="en-US"/>
              <a:pPr/>
              <a:t>‹#›</a:t>
            </a:fld>
            <a:endParaRPr lang="en-US" altLang="en-US"/>
          </a:p>
        </p:txBody>
      </p:sp>
    </p:spTree>
    <p:extLst>
      <p:ext uri="{BB962C8B-B14F-4D97-AF65-F5344CB8AC3E}">
        <p14:creationId xmlns:p14="http://schemas.microsoft.com/office/powerpoint/2010/main" val="4182786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9" name="Slide Number Placeholder 8"/>
          <p:cNvSpPr>
            <a:spLocks noGrp="1"/>
          </p:cNvSpPr>
          <p:nvPr>
            <p:ph type="sldNum" sz="quarter" idx="12"/>
          </p:nvPr>
        </p:nvSpPr>
        <p:spPr/>
        <p:txBody>
          <a:bodyPr/>
          <a:lstStyle>
            <a:lvl1pPr>
              <a:defRPr/>
            </a:lvl1pPr>
          </a:lstStyle>
          <a:p>
            <a:fld id="{13C6057E-1978-42BF-B755-6451A519AD0C}" type="slidenum">
              <a:rPr lang="en-US" altLang="en-US"/>
              <a:pPr/>
              <a:t>‹#›</a:t>
            </a:fld>
            <a:endParaRPr lang="en-US" altLang="en-US"/>
          </a:p>
        </p:txBody>
      </p:sp>
    </p:spTree>
    <p:extLst>
      <p:ext uri="{BB962C8B-B14F-4D97-AF65-F5344CB8AC3E}">
        <p14:creationId xmlns:p14="http://schemas.microsoft.com/office/powerpoint/2010/main" val="345809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5" name="Slide Number Placeholder 4"/>
          <p:cNvSpPr>
            <a:spLocks noGrp="1"/>
          </p:cNvSpPr>
          <p:nvPr>
            <p:ph type="sldNum" sz="quarter" idx="12"/>
          </p:nvPr>
        </p:nvSpPr>
        <p:spPr/>
        <p:txBody>
          <a:bodyPr/>
          <a:lstStyle>
            <a:lvl1pPr>
              <a:defRPr/>
            </a:lvl1pPr>
          </a:lstStyle>
          <a:p>
            <a:fld id="{0F2D5EC9-47B8-4B0D-83D9-49FDF3832C6B}" type="slidenum">
              <a:rPr lang="en-US" altLang="en-US"/>
              <a:pPr/>
              <a:t>‹#›</a:t>
            </a:fld>
            <a:endParaRPr lang="en-US" altLang="en-US"/>
          </a:p>
        </p:txBody>
      </p:sp>
    </p:spTree>
    <p:extLst>
      <p:ext uri="{BB962C8B-B14F-4D97-AF65-F5344CB8AC3E}">
        <p14:creationId xmlns:p14="http://schemas.microsoft.com/office/powerpoint/2010/main" val="4067794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4" name="Slide Number Placeholder 3"/>
          <p:cNvSpPr>
            <a:spLocks noGrp="1"/>
          </p:cNvSpPr>
          <p:nvPr>
            <p:ph type="sldNum" sz="quarter" idx="12"/>
          </p:nvPr>
        </p:nvSpPr>
        <p:spPr/>
        <p:txBody>
          <a:bodyPr/>
          <a:lstStyle>
            <a:lvl1pPr>
              <a:defRPr/>
            </a:lvl1pPr>
          </a:lstStyle>
          <a:p>
            <a:fld id="{BCC76DFD-9C2E-4580-9854-33E31C856D72}" type="slidenum">
              <a:rPr lang="en-US" altLang="en-US"/>
              <a:pPr/>
              <a:t>‹#›</a:t>
            </a:fld>
            <a:endParaRPr lang="en-US" altLang="en-US"/>
          </a:p>
        </p:txBody>
      </p:sp>
    </p:spTree>
    <p:extLst>
      <p:ext uri="{BB962C8B-B14F-4D97-AF65-F5344CB8AC3E}">
        <p14:creationId xmlns:p14="http://schemas.microsoft.com/office/powerpoint/2010/main" val="806108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B6D44EBA-6BD9-4AE2-870E-4EE2BCD5E172}" type="slidenum">
              <a:rPr lang="en-US" altLang="en-US"/>
              <a:pPr/>
              <a:t>‹#›</a:t>
            </a:fld>
            <a:endParaRPr lang="en-US" altLang="en-US"/>
          </a:p>
        </p:txBody>
      </p:sp>
    </p:spTree>
    <p:extLst>
      <p:ext uri="{BB962C8B-B14F-4D97-AF65-F5344CB8AC3E}">
        <p14:creationId xmlns:p14="http://schemas.microsoft.com/office/powerpoint/2010/main" val="3227391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1B717618-F5E2-4228-9627-7B08B5289EC4}" type="slidenum">
              <a:rPr lang="en-US" altLang="en-US"/>
              <a:pPr/>
              <a:t>‹#›</a:t>
            </a:fld>
            <a:endParaRPr lang="en-US" altLang="en-US"/>
          </a:p>
        </p:txBody>
      </p:sp>
    </p:spTree>
    <p:extLst>
      <p:ext uri="{BB962C8B-B14F-4D97-AF65-F5344CB8AC3E}">
        <p14:creationId xmlns:p14="http://schemas.microsoft.com/office/powerpoint/2010/main" val="418530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A5974151-539C-413B-8FB4-2A0FF89553A0}" type="slidenum">
              <a:rPr lang="en-US" altLang="en-US"/>
              <a:pPr/>
              <a:t>‹#›</a:t>
            </a:fld>
            <a:endParaRPr lang="en-US" altLang="en-US"/>
          </a:p>
        </p:txBody>
      </p:sp>
    </p:spTree>
    <p:extLst>
      <p:ext uri="{BB962C8B-B14F-4D97-AF65-F5344CB8AC3E}">
        <p14:creationId xmlns:p14="http://schemas.microsoft.com/office/powerpoint/2010/main" val="2956564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1F4CD026-4F63-4727-BF5A-6DBFE00AF093}" type="slidenum">
              <a:rPr lang="en-US" altLang="en-US"/>
              <a:pPr/>
              <a:t>‹#›</a:t>
            </a:fld>
            <a:endParaRPr lang="en-US" altLang="en-US"/>
          </a:p>
        </p:txBody>
      </p:sp>
    </p:spTree>
    <p:extLst>
      <p:ext uri="{BB962C8B-B14F-4D97-AF65-F5344CB8AC3E}">
        <p14:creationId xmlns:p14="http://schemas.microsoft.com/office/powerpoint/2010/main" val="2543973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4CE4ED17-9A75-4658-9D2C-6FA403AAF2B3}" type="slidenum">
              <a:rPr lang="en-US" altLang="en-US"/>
              <a:pPr/>
              <a:t>‹#›</a:t>
            </a:fld>
            <a:endParaRPr lang="en-US" altLang="en-US"/>
          </a:p>
        </p:txBody>
      </p:sp>
    </p:spTree>
    <p:extLst>
      <p:ext uri="{BB962C8B-B14F-4D97-AF65-F5344CB8AC3E}">
        <p14:creationId xmlns:p14="http://schemas.microsoft.com/office/powerpoint/2010/main" val="1801122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07C71358-F6DA-43CE-89BB-7A8A6AFECC43}" type="slidenum">
              <a:rPr lang="en-US" altLang="en-US"/>
              <a:pPr/>
              <a:t>‹#›</a:t>
            </a:fld>
            <a:endParaRPr lang="en-US" altLang="en-US"/>
          </a:p>
        </p:txBody>
      </p:sp>
    </p:spTree>
    <p:extLst>
      <p:ext uri="{BB962C8B-B14F-4D97-AF65-F5344CB8AC3E}">
        <p14:creationId xmlns:p14="http://schemas.microsoft.com/office/powerpoint/2010/main" val="14538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18DD40CA-2F8C-4F16-BA65-3A0A6BAAAC74}" type="slidenum">
              <a:rPr lang="en-US" altLang="en-US"/>
              <a:pPr/>
              <a:t>‹#›</a:t>
            </a:fld>
            <a:endParaRPr lang="en-US" altLang="en-US"/>
          </a:p>
        </p:txBody>
      </p:sp>
    </p:spTree>
    <p:extLst>
      <p:ext uri="{BB962C8B-B14F-4D97-AF65-F5344CB8AC3E}">
        <p14:creationId xmlns:p14="http://schemas.microsoft.com/office/powerpoint/2010/main" val="37526360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5ABBBF46-25A2-47EE-AC67-7B4EBB08BA1D}" type="slidenum">
              <a:rPr lang="en-US" altLang="en-US"/>
              <a:pPr/>
              <a:t>‹#›</a:t>
            </a:fld>
            <a:endParaRPr lang="en-US" altLang="en-US"/>
          </a:p>
        </p:txBody>
      </p:sp>
    </p:spTree>
    <p:extLst>
      <p:ext uri="{BB962C8B-B14F-4D97-AF65-F5344CB8AC3E}">
        <p14:creationId xmlns:p14="http://schemas.microsoft.com/office/powerpoint/2010/main" val="1622126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5387A331-02E7-41AA-9B3D-A4B6F8001137}" type="slidenum">
              <a:rPr lang="en-US" altLang="en-US"/>
              <a:pPr/>
              <a:t>‹#›</a:t>
            </a:fld>
            <a:endParaRPr lang="en-US" altLang="en-US"/>
          </a:p>
        </p:txBody>
      </p:sp>
    </p:spTree>
    <p:extLst>
      <p:ext uri="{BB962C8B-B14F-4D97-AF65-F5344CB8AC3E}">
        <p14:creationId xmlns:p14="http://schemas.microsoft.com/office/powerpoint/2010/main" val="259791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9" name="Slide Number Placeholder 8"/>
          <p:cNvSpPr>
            <a:spLocks noGrp="1"/>
          </p:cNvSpPr>
          <p:nvPr>
            <p:ph type="sldNum" sz="quarter" idx="12"/>
          </p:nvPr>
        </p:nvSpPr>
        <p:spPr/>
        <p:txBody>
          <a:bodyPr/>
          <a:lstStyle>
            <a:lvl1pPr>
              <a:defRPr/>
            </a:lvl1pPr>
          </a:lstStyle>
          <a:p>
            <a:fld id="{F1AE1628-CD22-4B31-84DB-9D54EC6B3672}" type="slidenum">
              <a:rPr lang="en-US" altLang="en-US"/>
              <a:pPr/>
              <a:t>‹#›</a:t>
            </a:fld>
            <a:endParaRPr lang="en-US" altLang="en-US"/>
          </a:p>
        </p:txBody>
      </p:sp>
    </p:spTree>
    <p:extLst>
      <p:ext uri="{BB962C8B-B14F-4D97-AF65-F5344CB8AC3E}">
        <p14:creationId xmlns:p14="http://schemas.microsoft.com/office/powerpoint/2010/main" val="4175586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5" name="Slide Number Placeholder 4"/>
          <p:cNvSpPr>
            <a:spLocks noGrp="1"/>
          </p:cNvSpPr>
          <p:nvPr>
            <p:ph type="sldNum" sz="quarter" idx="12"/>
          </p:nvPr>
        </p:nvSpPr>
        <p:spPr/>
        <p:txBody>
          <a:bodyPr/>
          <a:lstStyle>
            <a:lvl1pPr>
              <a:defRPr/>
            </a:lvl1pPr>
          </a:lstStyle>
          <a:p>
            <a:fld id="{F028CAAD-B3BB-40A3-8A52-5B5A14B8E45D}" type="slidenum">
              <a:rPr lang="en-US" altLang="en-US"/>
              <a:pPr/>
              <a:t>‹#›</a:t>
            </a:fld>
            <a:endParaRPr lang="en-US" altLang="en-US"/>
          </a:p>
        </p:txBody>
      </p:sp>
    </p:spTree>
    <p:extLst>
      <p:ext uri="{BB962C8B-B14F-4D97-AF65-F5344CB8AC3E}">
        <p14:creationId xmlns:p14="http://schemas.microsoft.com/office/powerpoint/2010/main" val="4202586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4" name="Slide Number Placeholder 3"/>
          <p:cNvSpPr>
            <a:spLocks noGrp="1"/>
          </p:cNvSpPr>
          <p:nvPr>
            <p:ph type="sldNum" sz="quarter" idx="12"/>
          </p:nvPr>
        </p:nvSpPr>
        <p:spPr/>
        <p:txBody>
          <a:bodyPr/>
          <a:lstStyle>
            <a:lvl1pPr>
              <a:defRPr/>
            </a:lvl1pPr>
          </a:lstStyle>
          <a:p>
            <a:fld id="{092FADE8-2356-4C44-9C88-291FCB5F1A20}" type="slidenum">
              <a:rPr lang="en-US" altLang="en-US"/>
              <a:pPr/>
              <a:t>‹#›</a:t>
            </a:fld>
            <a:endParaRPr lang="en-US" altLang="en-US"/>
          </a:p>
        </p:txBody>
      </p:sp>
    </p:spTree>
    <p:extLst>
      <p:ext uri="{BB962C8B-B14F-4D97-AF65-F5344CB8AC3E}">
        <p14:creationId xmlns:p14="http://schemas.microsoft.com/office/powerpoint/2010/main" val="924052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81D30D8F-F64E-4C26-8678-666F0C12E940}" type="slidenum">
              <a:rPr lang="en-US" altLang="en-US"/>
              <a:pPr/>
              <a:t>‹#›</a:t>
            </a:fld>
            <a:endParaRPr lang="en-US" altLang="en-US"/>
          </a:p>
        </p:txBody>
      </p:sp>
    </p:spTree>
    <p:extLst>
      <p:ext uri="{BB962C8B-B14F-4D97-AF65-F5344CB8AC3E}">
        <p14:creationId xmlns:p14="http://schemas.microsoft.com/office/powerpoint/2010/main" val="4085574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6F81B39A-A759-453E-8DD2-9CA610E55E6F}" type="slidenum">
              <a:rPr lang="en-US" altLang="en-US"/>
              <a:pPr/>
              <a:t>‹#›</a:t>
            </a:fld>
            <a:endParaRPr lang="en-US" altLang="en-US"/>
          </a:p>
        </p:txBody>
      </p:sp>
    </p:spTree>
    <p:extLst>
      <p:ext uri="{BB962C8B-B14F-4D97-AF65-F5344CB8AC3E}">
        <p14:creationId xmlns:p14="http://schemas.microsoft.com/office/powerpoint/2010/main" val="533098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1868834E-52AD-42F8-A68A-13673A3AF174}" type="slidenum">
              <a:rPr lang="en-US" altLang="en-US"/>
              <a:pPr/>
              <a:t>‹#›</a:t>
            </a:fld>
            <a:endParaRPr lang="en-US" altLang="en-US"/>
          </a:p>
        </p:txBody>
      </p:sp>
    </p:spTree>
    <p:extLst>
      <p:ext uri="{BB962C8B-B14F-4D97-AF65-F5344CB8AC3E}">
        <p14:creationId xmlns:p14="http://schemas.microsoft.com/office/powerpoint/2010/main" val="531841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EC8D8006-B1D3-4A05-A1B6-60F212924D9C}" type="slidenum">
              <a:rPr lang="en-US" altLang="en-US"/>
              <a:pPr/>
              <a:t>‹#›</a:t>
            </a:fld>
            <a:endParaRPr lang="en-US" altLang="en-US"/>
          </a:p>
        </p:txBody>
      </p:sp>
    </p:spTree>
    <p:extLst>
      <p:ext uri="{BB962C8B-B14F-4D97-AF65-F5344CB8AC3E}">
        <p14:creationId xmlns:p14="http://schemas.microsoft.com/office/powerpoint/2010/main" val="2770195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F9ED67EE-9E11-46D8-A692-F96D2DD189E6}" type="slidenum">
              <a:rPr lang="en-US" altLang="en-US"/>
              <a:pPr/>
              <a:t>‹#›</a:t>
            </a:fld>
            <a:endParaRPr lang="en-US" altLang="en-US"/>
          </a:p>
        </p:txBody>
      </p:sp>
    </p:spTree>
    <p:extLst>
      <p:ext uri="{BB962C8B-B14F-4D97-AF65-F5344CB8AC3E}">
        <p14:creationId xmlns:p14="http://schemas.microsoft.com/office/powerpoint/2010/main" val="10535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DB69C0D1-7790-4C08-AB81-02BE366D8A78}" type="slidenum">
              <a:rPr lang="en-US" altLang="en-US"/>
              <a:pPr/>
              <a:t>‹#›</a:t>
            </a:fld>
            <a:endParaRPr lang="en-US" altLang="en-US"/>
          </a:p>
        </p:txBody>
      </p:sp>
    </p:spTree>
    <p:extLst>
      <p:ext uri="{BB962C8B-B14F-4D97-AF65-F5344CB8AC3E}">
        <p14:creationId xmlns:p14="http://schemas.microsoft.com/office/powerpoint/2010/main" val="2648801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E4F63258-F2E3-4C89-88E9-8D87D7C29B3E}" type="slidenum">
              <a:rPr lang="en-US" altLang="en-US"/>
              <a:pPr/>
              <a:t>‹#›</a:t>
            </a:fld>
            <a:endParaRPr lang="en-US" altLang="en-US"/>
          </a:p>
        </p:txBody>
      </p:sp>
    </p:spTree>
    <p:extLst>
      <p:ext uri="{BB962C8B-B14F-4D97-AF65-F5344CB8AC3E}">
        <p14:creationId xmlns:p14="http://schemas.microsoft.com/office/powerpoint/2010/main" val="2170952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9782BFF3-5E25-4D24-91F4-DDA56D9AA027}" type="slidenum">
              <a:rPr lang="en-US" altLang="en-US"/>
              <a:pPr/>
              <a:t>‹#›</a:t>
            </a:fld>
            <a:endParaRPr lang="en-US" altLang="en-US"/>
          </a:p>
        </p:txBody>
      </p:sp>
    </p:spTree>
    <p:extLst>
      <p:ext uri="{BB962C8B-B14F-4D97-AF65-F5344CB8AC3E}">
        <p14:creationId xmlns:p14="http://schemas.microsoft.com/office/powerpoint/2010/main" val="2894735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F7E6BFE1-EEA4-430D-99E3-003691BF4313}" type="slidenum">
              <a:rPr lang="en-US" altLang="en-US"/>
              <a:pPr/>
              <a:t>‹#›</a:t>
            </a:fld>
            <a:endParaRPr lang="en-US" altLang="en-US"/>
          </a:p>
        </p:txBody>
      </p:sp>
    </p:spTree>
    <p:extLst>
      <p:ext uri="{BB962C8B-B14F-4D97-AF65-F5344CB8AC3E}">
        <p14:creationId xmlns:p14="http://schemas.microsoft.com/office/powerpoint/2010/main" val="2299939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9" name="Slide Number Placeholder 8"/>
          <p:cNvSpPr>
            <a:spLocks noGrp="1"/>
          </p:cNvSpPr>
          <p:nvPr>
            <p:ph type="sldNum" sz="quarter" idx="12"/>
          </p:nvPr>
        </p:nvSpPr>
        <p:spPr/>
        <p:txBody>
          <a:bodyPr/>
          <a:lstStyle>
            <a:lvl1pPr>
              <a:defRPr/>
            </a:lvl1pPr>
          </a:lstStyle>
          <a:p>
            <a:fld id="{B677581F-6BFD-4339-BEC6-844DCB4C66EA}" type="slidenum">
              <a:rPr lang="en-US" altLang="en-US"/>
              <a:pPr/>
              <a:t>‹#›</a:t>
            </a:fld>
            <a:endParaRPr lang="en-US" altLang="en-US"/>
          </a:p>
        </p:txBody>
      </p:sp>
    </p:spTree>
    <p:extLst>
      <p:ext uri="{BB962C8B-B14F-4D97-AF65-F5344CB8AC3E}">
        <p14:creationId xmlns:p14="http://schemas.microsoft.com/office/powerpoint/2010/main" val="813794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5" name="Slide Number Placeholder 4"/>
          <p:cNvSpPr>
            <a:spLocks noGrp="1"/>
          </p:cNvSpPr>
          <p:nvPr>
            <p:ph type="sldNum" sz="quarter" idx="12"/>
          </p:nvPr>
        </p:nvSpPr>
        <p:spPr/>
        <p:txBody>
          <a:bodyPr/>
          <a:lstStyle>
            <a:lvl1pPr>
              <a:defRPr/>
            </a:lvl1pPr>
          </a:lstStyle>
          <a:p>
            <a:fld id="{4C541084-54AF-42CB-881B-327F86DB1B0B}" type="slidenum">
              <a:rPr lang="en-US" altLang="en-US"/>
              <a:pPr/>
              <a:t>‹#›</a:t>
            </a:fld>
            <a:endParaRPr lang="en-US" altLang="en-US"/>
          </a:p>
        </p:txBody>
      </p:sp>
    </p:spTree>
    <p:extLst>
      <p:ext uri="{BB962C8B-B14F-4D97-AF65-F5344CB8AC3E}">
        <p14:creationId xmlns:p14="http://schemas.microsoft.com/office/powerpoint/2010/main" val="2049577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4" name="Slide Number Placeholder 3"/>
          <p:cNvSpPr>
            <a:spLocks noGrp="1"/>
          </p:cNvSpPr>
          <p:nvPr>
            <p:ph type="sldNum" sz="quarter" idx="12"/>
          </p:nvPr>
        </p:nvSpPr>
        <p:spPr/>
        <p:txBody>
          <a:bodyPr/>
          <a:lstStyle>
            <a:lvl1pPr>
              <a:defRPr/>
            </a:lvl1pPr>
          </a:lstStyle>
          <a:p>
            <a:fld id="{F78D88AC-5C3E-4C1F-AAA3-B62DB9B45F21}" type="slidenum">
              <a:rPr lang="en-US" altLang="en-US"/>
              <a:pPr/>
              <a:t>‹#›</a:t>
            </a:fld>
            <a:endParaRPr lang="en-US" altLang="en-US"/>
          </a:p>
        </p:txBody>
      </p:sp>
    </p:spTree>
    <p:extLst>
      <p:ext uri="{BB962C8B-B14F-4D97-AF65-F5344CB8AC3E}">
        <p14:creationId xmlns:p14="http://schemas.microsoft.com/office/powerpoint/2010/main" val="2817484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029C7802-359A-4729-9A2C-B022F4668F3C}" type="slidenum">
              <a:rPr lang="en-US" altLang="en-US"/>
              <a:pPr/>
              <a:t>‹#›</a:t>
            </a:fld>
            <a:endParaRPr lang="en-US" altLang="en-US"/>
          </a:p>
        </p:txBody>
      </p:sp>
    </p:spTree>
    <p:extLst>
      <p:ext uri="{BB962C8B-B14F-4D97-AF65-F5344CB8AC3E}">
        <p14:creationId xmlns:p14="http://schemas.microsoft.com/office/powerpoint/2010/main" val="1850890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7" name="Slide Number Placeholder 6"/>
          <p:cNvSpPr>
            <a:spLocks noGrp="1"/>
          </p:cNvSpPr>
          <p:nvPr>
            <p:ph type="sldNum" sz="quarter" idx="12"/>
          </p:nvPr>
        </p:nvSpPr>
        <p:spPr/>
        <p:txBody>
          <a:bodyPr/>
          <a:lstStyle>
            <a:lvl1pPr>
              <a:defRPr/>
            </a:lvl1pPr>
          </a:lstStyle>
          <a:p>
            <a:fld id="{3E778922-62F3-47A3-BDC3-9AE2E9B56945}" type="slidenum">
              <a:rPr lang="en-US" altLang="en-US"/>
              <a:pPr/>
              <a:t>‹#›</a:t>
            </a:fld>
            <a:endParaRPr lang="en-US" altLang="en-US"/>
          </a:p>
        </p:txBody>
      </p:sp>
    </p:spTree>
    <p:extLst>
      <p:ext uri="{BB962C8B-B14F-4D97-AF65-F5344CB8AC3E}">
        <p14:creationId xmlns:p14="http://schemas.microsoft.com/office/powerpoint/2010/main" val="1259297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0B02FF0F-5EFD-4258-839B-E45623B5AC73}" type="slidenum">
              <a:rPr lang="en-US" altLang="en-US"/>
              <a:pPr/>
              <a:t>‹#›</a:t>
            </a:fld>
            <a:endParaRPr lang="en-US" altLang="en-US"/>
          </a:p>
        </p:txBody>
      </p:sp>
    </p:spTree>
    <p:extLst>
      <p:ext uri="{BB962C8B-B14F-4D97-AF65-F5344CB8AC3E}">
        <p14:creationId xmlns:p14="http://schemas.microsoft.com/office/powerpoint/2010/main" val="2918485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The Islamic Dilemma</a:t>
            </a:r>
            <a:endParaRPr lang="en-US" altLang="en-US" dirty="0"/>
          </a:p>
        </p:txBody>
      </p:sp>
      <p:sp>
        <p:nvSpPr>
          <p:cNvPr id="6" name="Slide Number Placeholder 5"/>
          <p:cNvSpPr>
            <a:spLocks noGrp="1"/>
          </p:cNvSpPr>
          <p:nvPr>
            <p:ph type="sldNum" sz="quarter" idx="12"/>
          </p:nvPr>
        </p:nvSpPr>
        <p:spPr/>
        <p:txBody>
          <a:bodyPr/>
          <a:lstStyle>
            <a:lvl1pPr>
              <a:defRPr/>
            </a:lvl1pPr>
          </a:lstStyle>
          <a:p>
            <a:fld id="{4179D105-D36B-424D-9524-D62FB8DA831E}" type="slidenum">
              <a:rPr lang="en-US" altLang="en-US"/>
              <a:pPr/>
              <a:t>‹#›</a:t>
            </a:fld>
            <a:endParaRPr lang="en-US" altLang="en-US"/>
          </a:p>
        </p:txBody>
      </p:sp>
    </p:spTree>
    <p:extLst>
      <p:ext uri="{BB962C8B-B14F-4D97-AF65-F5344CB8AC3E}">
        <p14:creationId xmlns:p14="http://schemas.microsoft.com/office/powerpoint/2010/main" val="37516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The Islamic Dilemma</a:t>
            </a:r>
            <a:endParaRPr lang="en-US" altLang="en-US" dirty="0"/>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F9752E8-EA3C-4E86-BC88-7A6733A621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1491"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The Islamic Dilemma</a:t>
            </a:r>
            <a:endParaRPr lang="en-US" altLang="en-US" dirty="0"/>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68C0EB6F-B901-4C0B-AB01-5A7BF02F5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2515"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2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2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The Islamic Dilemma</a:t>
            </a:r>
            <a:endParaRPr lang="en-US" altLang="en-US" dirty="0"/>
          </a:p>
        </p:txBody>
      </p:sp>
      <p:sp>
        <p:nvSpPr>
          <p:cNvPr id="192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08B8C22-4602-457E-9C67-C7C2894B92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The Islamic Dilemma</a:t>
            </a:r>
            <a:endParaRPr lang="en-US" altLang="en-US" dirty="0"/>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The Islamic Dilemma</a:t>
            </a:r>
            <a:endParaRPr lang="en-US" altLang="en-US" dirty="0"/>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5587"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5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The Islamic Dilemma</a:t>
            </a:r>
            <a:endParaRPr lang="en-US" altLang="en-US" dirty="0"/>
          </a:p>
        </p:txBody>
      </p:sp>
      <p:sp>
        <p:nvSpPr>
          <p:cNvPr id="195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D03BCFF5-2DFF-460A-9BD9-7A2D377B43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66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The Islamic Dilemma</a:t>
            </a:r>
            <a:endParaRPr lang="en-US" altLang="en-US" dirty="0"/>
          </a:p>
        </p:txBody>
      </p:sp>
      <p:sp>
        <p:nvSpPr>
          <p:cNvPr id="196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8B5FA05F-1D21-4378-A725-4218AA67EF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7635"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The Islamic Dilemma</a:t>
            </a:r>
            <a:endParaRPr lang="en-US" altLang="en-US" dirty="0"/>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E6F428F0-F892-448C-BD6E-11893D434E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8659"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The Islamic Dilemma</a:t>
            </a:r>
            <a:endParaRPr lang="en-US" altLang="en-US" dirty="0"/>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B177898-B1A8-4F90-8634-59A49B0C52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19.jpe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152400"/>
            <a:ext cx="9144000" cy="2743200"/>
          </a:xfrm>
        </p:spPr>
        <p:txBody>
          <a:bodyPr/>
          <a:lstStyle/>
          <a:p>
            <a:r>
              <a:rPr lang="fr-FR" altLang="en-US" sz="6600" b="1" u="sng" dirty="0">
                <a:ln w="19050">
                  <a:solidFill>
                    <a:srgbClr val="FFFF00"/>
                  </a:solidFill>
                </a:ln>
                <a:cs typeface="Times New Roman" pitchFamily="18" charset="0"/>
              </a:rPr>
              <a:t>The </a:t>
            </a:r>
            <a:r>
              <a:rPr lang="fr-FR" altLang="en-US" sz="6600" b="1" u="sng" dirty="0" err="1">
                <a:ln w="19050">
                  <a:solidFill>
                    <a:srgbClr val="FFFF00"/>
                  </a:solidFill>
                </a:ln>
                <a:cs typeface="Times New Roman" pitchFamily="18" charset="0"/>
              </a:rPr>
              <a:t>Islamic</a:t>
            </a:r>
            <a:r>
              <a:rPr lang="fr-FR" altLang="en-US" sz="6600" b="1" u="sng" dirty="0">
                <a:ln w="19050">
                  <a:solidFill>
                    <a:srgbClr val="FFFF00"/>
                  </a:solidFill>
                </a:ln>
                <a:cs typeface="Times New Roman" pitchFamily="18" charset="0"/>
              </a:rPr>
              <a:t> Dilemma</a:t>
            </a:r>
            <a:br>
              <a:rPr lang="fr-FR" altLang="en-US" sz="6600" b="1" u="sng" dirty="0">
                <a:ln>
                  <a:solidFill>
                    <a:srgbClr val="FFFF00"/>
                  </a:solidFill>
                </a:ln>
                <a:cs typeface="Times New Roman" pitchFamily="18" charset="0"/>
              </a:rPr>
            </a:br>
            <a:br>
              <a:rPr lang="en-US" altLang="en-US" sz="3200" dirty="0"/>
            </a:br>
            <a:r>
              <a:rPr lang="en-US" altLang="en-US" sz="4000" b="1" dirty="0">
                <a:solidFill>
                  <a:schemeClr val="accent2">
                    <a:lumMod val="75000"/>
                  </a:schemeClr>
                </a:solidFill>
                <a:cs typeface="Times New Roman" pitchFamily="18" charset="0"/>
              </a:rPr>
              <a:t>Text: Gal. 1:6-9; I Jn. 4:1</a:t>
            </a:r>
            <a:br>
              <a:rPr lang="en-US" altLang="en-US" sz="3200" b="1" dirty="0">
                <a:solidFill>
                  <a:schemeClr val="accent2">
                    <a:lumMod val="75000"/>
                  </a:schemeClr>
                </a:solidFill>
                <a:cs typeface="Times New Roman" pitchFamily="18" charset="0"/>
              </a:rPr>
            </a:br>
            <a:br>
              <a:rPr lang="en-US" altLang="en-US" sz="3200" b="1" dirty="0">
                <a:solidFill>
                  <a:schemeClr val="accent2">
                    <a:lumMod val="75000"/>
                  </a:schemeClr>
                </a:solidFill>
                <a:cs typeface="Times New Roman" pitchFamily="18" charset="0"/>
              </a:rPr>
            </a:br>
            <a:endParaRPr lang="en-US" altLang="en-US" sz="3200" b="1" dirty="0">
              <a:solidFill>
                <a:schemeClr val="tx1"/>
              </a:solidFill>
              <a:cs typeface="Times New Roman" pitchFamily="18" charset="0"/>
            </a:endParaRPr>
          </a:p>
        </p:txBody>
      </p:sp>
      <p:pic>
        <p:nvPicPr>
          <p:cNvPr id="1026" name="Picture 2" descr="http://weeswaakzaam.com/wp-content/uploads/2012/05/Isl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799" y="3200400"/>
            <a:ext cx="5442857"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459"/>
            <a:ext cx="9144000" cy="5894740"/>
          </a:xfrm>
          <a:prstGeom prst="rect">
            <a:avLst/>
          </a:prstGeom>
        </p:spPr>
      </p:pic>
      <p:sp>
        <p:nvSpPr>
          <p:cNvPr id="222210" name="Rectangle 2"/>
          <p:cNvSpPr>
            <a:spLocks noGrp="1" noChangeArrowheads="1"/>
          </p:cNvSpPr>
          <p:nvPr>
            <p:ph type="title"/>
          </p:nvPr>
        </p:nvSpPr>
        <p:spPr>
          <a:xfrm>
            <a:off x="0" y="0"/>
            <a:ext cx="9144000" cy="609600"/>
          </a:xfrm>
        </p:spPr>
        <p:txBody>
          <a:bodyPr/>
          <a:lstStyle/>
          <a:p>
            <a:r>
              <a:rPr lang="en-US" altLang="en-US" sz="3200" b="1" u="sng" dirty="0">
                <a:solidFill>
                  <a:schemeClr val="bg2"/>
                </a:solidFill>
                <a:cs typeface="Times New Roman" pitchFamily="18" charset="0"/>
              </a:rPr>
              <a:t>The Gospels Are Authoritative</a:t>
            </a:r>
            <a:endParaRPr lang="en-US" altLang="en-US" sz="36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3374924" y="6553199"/>
            <a:ext cx="3025876" cy="304801"/>
          </a:xfrm>
        </p:spPr>
        <p:txBody>
          <a:bodyPr/>
          <a:lstStyle/>
          <a:p>
            <a:r>
              <a:rPr lang="fr-FR" altLang="en-US"/>
              <a:t>The Islamic Dilemma</a:t>
            </a:r>
            <a:endParaRPr lang="en-US" altLang="en-US" dirty="0"/>
          </a:p>
        </p:txBody>
      </p:sp>
      <p:sp>
        <p:nvSpPr>
          <p:cNvPr id="10" name="Text Box 3"/>
          <p:cNvSpPr txBox="1">
            <a:spLocks noChangeArrowheads="1"/>
          </p:cNvSpPr>
          <p:nvPr/>
        </p:nvSpPr>
        <p:spPr bwMode="auto">
          <a:xfrm>
            <a:off x="0" y="60959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Allah commands Christians to judge by the Gospel!</a:t>
            </a:r>
          </a:p>
        </p:txBody>
      </p:sp>
      <p:sp>
        <p:nvSpPr>
          <p:cNvPr id="4" name="Rectangular Callout 3"/>
          <p:cNvSpPr/>
          <p:nvPr/>
        </p:nvSpPr>
        <p:spPr bwMode="auto">
          <a:xfrm>
            <a:off x="0" y="2286000"/>
            <a:ext cx="9144000" cy="1981200"/>
          </a:xfrm>
          <a:prstGeom prst="wedgeRect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457200" marR="0" indent="-45720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66FFFF"/>
              </a:solidFill>
              <a:effectLst/>
              <a:latin typeface="Tahoma" pitchFamily="34" charset="0"/>
              <a:cs typeface="Times New Roman" pitchFamily="18" charset="0"/>
            </a:endParaRPr>
          </a:p>
        </p:txBody>
      </p:sp>
      <p:sp>
        <p:nvSpPr>
          <p:cNvPr id="6" name="Rectangular Callout 5"/>
          <p:cNvSpPr/>
          <p:nvPr/>
        </p:nvSpPr>
        <p:spPr bwMode="auto">
          <a:xfrm>
            <a:off x="0" y="1219200"/>
            <a:ext cx="9144000" cy="1569660"/>
          </a:xfrm>
          <a:prstGeom prst="wedgeRectCallout">
            <a:avLst/>
          </a:prstGeom>
          <a:no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r>
              <a:rPr lang="en-US" altLang="en-US" b="0" dirty="0">
                <a:solidFill>
                  <a:srgbClr val="002060"/>
                </a:solidFill>
              </a:rPr>
              <a:t>“Say: “O People of the Book! You have no ground to stand upon</a:t>
            </a:r>
          </a:p>
          <a:p>
            <a:r>
              <a:rPr lang="en-US" altLang="en-US" b="0" dirty="0">
                <a:solidFill>
                  <a:srgbClr val="002060"/>
                </a:solidFill>
              </a:rPr>
              <a:t>unless you stand fast by the Torah, the Gospel, and all the</a:t>
            </a:r>
          </a:p>
          <a:p>
            <a:r>
              <a:rPr lang="en-US" altLang="en-US" b="0" dirty="0">
                <a:solidFill>
                  <a:srgbClr val="002060"/>
                </a:solidFill>
              </a:rPr>
              <a:t>revelation that has come to you from your Lord.” </a:t>
            </a:r>
          </a:p>
          <a:p>
            <a:r>
              <a:rPr lang="en-US" altLang="en-US" b="0" dirty="0">
                <a:solidFill>
                  <a:srgbClr val="002060"/>
                </a:solidFill>
              </a:rPr>
              <a:t>(Sura 5:68)</a:t>
            </a:r>
          </a:p>
        </p:txBody>
      </p:sp>
      <p:sp>
        <p:nvSpPr>
          <p:cNvPr id="12" name="Text Box 9"/>
          <p:cNvSpPr txBox="1">
            <a:spLocks noChangeArrowheads="1"/>
          </p:cNvSpPr>
          <p:nvPr/>
        </p:nvSpPr>
        <p:spPr bwMode="auto">
          <a:xfrm>
            <a:off x="0" y="3048000"/>
            <a:ext cx="4953000" cy="1569660"/>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1">
                    <a:lumMod val="75000"/>
                  </a:schemeClr>
                </a:solidFill>
                <a:latin typeface="Tahoma" pitchFamily="34" charset="0"/>
              </a:rPr>
              <a:t>Why does Allah say we have</a:t>
            </a:r>
          </a:p>
          <a:p>
            <a:pPr algn="ctr"/>
            <a:r>
              <a:rPr lang="en-US" altLang="en-US" dirty="0">
                <a:solidFill>
                  <a:schemeClr val="accent1">
                    <a:lumMod val="75000"/>
                  </a:schemeClr>
                </a:solidFill>
                <a:latin typeface="Tahoma" pitchFamily="34" charset="0"/>
              </a:rPr>
              <a:t>No “ground to stand upon”</a:t>
            </a:r>
          </a:p>
          <a:p>
            <a:pPr algn="ctr"/>
            <a:r>
              <a:rPr lang="en-US" altLang="en-US" dirty="0">
                <a:solidFill>
                  <a:schemeClr val="accent1">
                    <a:lumMod val="75000"/>
                  </a:schemeClr>
                </a:solidFill>
                <a:latin typeface="Tahoma" pitchFamily="34" charset="0"/>
              </a:rPr>
              <a:t>unless we stand upon a</a:t>
            </a:r>
          </a:p>
          <a:p>
            <a:pPr algn="ctr"/>
            <a:r>
              <a:rPr lang="en-US" altLang="en-US" dirty="0">
                <a:solidFill>
                  <a:schemeClr val="accent1">
                    <a:lumMod val="75000"/>
                  </a:schemeClr>
                </a:solidFill>
                <a:latin typeface="Tahoma" pitchFamily="34" charset="0"/>
              </a:rPr>
              <a:t>corrupt book?</a:t>
            </a:r>
          </a:p>
        </p:txBody>
      </p:sp>
      <p:pic>
        <p:nvPicPr>
          <p:cNvPr id="9" name="Picture 2" descr="http://2.bp.blogspot.com/-82WJ-enhWkE/UUpppYbNmNI/AAAAAAAAHFs/T0lIHPC-Nwg/s1600/question+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31502">
            <a:off x="1366973" y="1124251"/>
            <a:ext cx="1907157" cy="20343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9"/>
          <p:cNvSpPr txBox="1">
            <a:spLocks noChangeArrowheads="1"/>
          </p:cNvSpPr>
          <p:nvPr/>
        </p:nvSpPr>
        <p:spPr bwMode="auto">
          <a:xfrm>
            <a:off x="5105400" y="3048000"/>
            <a:ext cx="4041058" cy="1938992"/>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1">
                    <a:lumMod val="75000"/>
                  </a:schemeClr>
                </a:solidFill>
                <a:latin typeface="Tahoma" pitchFamily="34" charset="0"/>
              </a:rPr>
              <a:t>If the Gospels corrupt (message from God) wouldn’t he just tell us to get rid of it and believe in the Qur’an?</a:t>
            </a:r>
          </a:p>
        </p:txBody>
      </p:sp>
      <p:pic>
        <p:nvPicPr>
          <p:cNvPr id="13" name="Picture 2" descr="http://2.bp.blogspot.com/-82WJ-enhWkE/UUpppYbNmNI/AAAAAAAAHFs/T0lIHPC-Nwg/s1600/question+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71728">
            <a:off x="6172350" y="1070068"/>
            <a:ext cx="1907157" cy="20343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7210" y="4986992"/>
            <a:ext cx="9161209" cy="1569660"/>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The Qur’an maintains that the Gospels are authoritative</a:t>
            </a:r>
          </a:p>
          <a:p>
            <a:pPr algn="ctr"/>
            <a:r>
              <a:rPr lang="en-US" altLang="en-US" dirty="0">
                <a:solidFill>
                  <a:srgbClr val="66FFFF"/>
                </a:solidFill>
                <a:latin typeface="Tahoma" pitchFamily="34" charset="0"/>
              </a:rPr>
              <a:t>for Christians, and that only makes sense if the author </a:t>
            </a:r>
          </a:p>
          <a:p>
            <a:pPr algn="ctr"/>
            <a:r>
              <a:rPr lang="en-US" altLang="en-US" dirty="0">
                <a:solidFill>
                  <a:srgbClr val="66FFFF"/>
                </a:solidFill>
                <a:latin typeface="Tahoma" pitchFamily="34" charset="0"/>
              </a:rPr>
              <a:t>of the Qur’an believed that Christians have the </a:t>
            </a:r>
          </a:p>
          <a:p>
            <a:pPr algn="ctr"/>
            <a:r>
              <a:rPr lang="en-US" altLang="en-US" dirty="0">
                <a:solidFill>
                  <a:srgbClr val="66FFFF"/>
                </a:solidFill>
                <a:latin typeface="Tahoma" pitchFamily="34" charset="0"/>
              </a:rPr>
              <a:t>word of God!</a:t>
            </a:r>
          </a:p>
        </p:txBody>
      </p:sp>
    </p:spTree>
    <p:extLst>
      <p:ext uri="{BB962C8B-B14F-4D97-AF65-F5344CB8AC3E}">
        <p14:creationId xmlns:p14="http://schemas.microsoft.com/office/powerpoint/2010/main" val="8896604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par>
                          <p:cTn id="19" fill="hold">
                            <p:stCondLst>
                              <p:cond delay="500"/>
                            </p:stCondLst>
                            <p:childTnLst>
                              <p:par>
                                <p:cTn id="20" presetID="45"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ppt_w</p:attrName>
                                        </p:attrNameLst>
                                      </p:cBhvr>
                                      <p:tavLst>
                                        <p:tav tm="0" fmla="#ppt_w*sin(2.5*pi*$)">
                                          <p:val>
                                            <p:fltVal val="0"/>
                                          </p:val>
                                        </p:tav>
                                        <p:tav tm="100000">
                                          <p:val>
                                            <p:fltVal val="1"/>
                                          </p:val>
                                        </p:tav>
                                      </p:tavLst>
                                    </p:anim>
                                    <p:anim calcmode="lin" valueType="num">
                                      <p:cBhvr>
                                        <p:cTn id="2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par>
                          <p:cTn id="30" fill="hold">
                            <p:stCondLst>
                              <p:cond delay="500"/>
                            </p:stCondLst>
                            <p:childTnLst>
                              <p:par>
                                <p:cTn id="31" presetID="45"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anim calcmode="lin" valueType="num">
                                      <p:cBhvr>
                                        <p:cTn id="34" dur="2000" fill="hold"/>
                                        <p:tgtEl>
                                          <p:spTgt spid="13"/>
                                        </p:tgtEl>
                                        <p:attrNameLst>
                                          <p:attrName>ppt_w</p:attrName>
                                        </p:attrNameLst>
                                      </p:cBhvr>
                                      <p:tavLst>
                                        <p:tav tm="0" fmla="#ppt_w*sin(2.5*pi*$)">
                                          <p:val>
                                            <p:fltVal val="0"/>
                                          </p:val>
                                        </p:tav>
                                        <p:tav tm="100000">
                                          <p:val>
                                            <p:fltVal val="1"/>
                                          </p:val>
                                        </p:tav>
                                      </p:tavLst>
                                    </p:anim>
                                    <p:anim calcmode="lin" valueType="num">
                                      <p:cBhvr>
                                        <p:cTn id="35"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12" grpId="0" animBg="1"/>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0" y="0"/>
            <a:ext cx="9144000" cy="609600"/>
          </a:xfrm>
        </p:spPr>
        <p:txBody>
          <a:bodyPr/>
          <a:lstStyle/>
          <a:p>
            <a:r>
              <a:rPr lang="en-US" altLang="en-US" sz="3200" b="1" u="sng" dirty="0">
                <a:solidFill>
                  <a:schemeClr val="bg2"/>
                </a:solidFill>
                <a:cs typeface="Times New Roman" pitchFamily="18" charset="0"/>
              </a:rPr>
              <a:t>The Bible Judges the Qur’an</a:t>
            </a:r>
            <a:endParaRPr lang="en-US" altLang="en-US" sz="36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3374924" y="6553199"/>
            <a:ext cx="3025876" cy="304801"/>
          </a:xfrm>
        </p:spPr>
        <p:txBody>
          <a:bodyPr/>
          <a:lstStyle/>
          <a:p>
            <a:r>
              <a:rPr lang="fr-FR" altLang="en-US"/>
              <a:t>The Islamic Dilemma</a:t>
            </a:r>
            <a:endParaRPr lang="en-US" altLang="en-US" dirty="0"/>
          </a:p>
        </p:txBody>
      </p:sp>
      <p:sp>
        <p:nvSpPr>
          <p:cNvPr id="10" name="Text Box 3"/>
          <p:cNvSpPr txBox="1">
            <a:spLocks noChangeArrowheads="1"/>
          </p:cNvSpPr>
          <p:nvPr/>
        </p:nvSpPr>
        <p:spPr bwMode="auto">
          <a:xfrm>
            <a:off x="0" y="60959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The Gospels were not just authoritative for Christians, but</a:t>
            </a:r>
          </a:p>
          <a:p>
            <a:pPr algn="ctr"/>
            <a:r>
              <a:rPr lang="en-US" altLang="en-US" dirty="0">
                <a:solidFill>
                  <a:schemeClr val="accent2">
                    <a:lumMod val="75000"/>
                  </a:schemeClr>
                </a:solidFill>
                <a:latin typeface="Tahoma" pitchFamily="34" charset="0"/>
              </a:rPr>
              <a:t>also for Muhammad, and therefore for all Muslims:</a:t>
            </a:r>
          </a:p>
        </p:txBody>
      </p:sp>
      <p:sp>
        <p:nvSpPr>
          <p:cNvPr id="4" name="Rectangular Callout 3"/>
          <p:cNvSpPr/>
          <p:nvPr/>
        </p:nvSpPr>
        <p:spPr bwMode="auto">
          <a:xfrm>
            <a:off x="0" y="2286000"/>
            <a:ext cx="9144000" cy="1981200"/>
          </a:xfrm>
          <a:prstGeom prst="wedgeRect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457200" marR="0" indent="-45720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66FFFF"/>
              </a:solidFill>
              <a:effectLst/>
              <a:latin typeface="Tahoma" pitchFamily="34" charset="0"/>
              <a:cs typeface="Times New Roman" pitchFamily="18" charset="0"/>
            </a:endParaRPr>
          </a:p>
        </p:txBody>
      </p:sp>
      <p:sp>
        <p:nvSpPr>
          <p:cNvPr id="6" name="Rectangular Callout 5"/>
          <p:cNvSpPr/>
          <p:nvPr/>
        </p:nvSpPr>
        <p:spPr bwMode="auto">
          <a:xfrm>
            <a:off x="0" y="1524000"/>
            <a:ext cx="9144000" cy="1938992"/>
          </a:xfrm>
          <a:prstGeom prst="wedgeRectCallout">
            <a:avLst/>
          </a:prstGeom>
          <a:no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r>
              <a:rPr lang="en-US" altLang="en-US" b="0" dirty="0">
                <a:solidFill>
                  <a:srgbClr val="002060"/>
                </a:solidFill>
              </a:rPr>
              <a:t>“So if you are in doubt, [O Muhammad], about that which We</a:t>
            </a:r>
          </a:p>
          <a:p>
            <a:r>
              <a:rPr lang="en-US" altLang="en-US" b="0" dirty="0">
                <a:solidFill>
                  <a:srgbClr val="002060"/>
                </a:solidFill>
              </a:rPr>
              <a:t>have revealed to you, then ask those who have been reading the</a:t>
            </a:r>
          </a:p>
          <a:p>
            <a:r>
              <a:rPr lang="en-US" altLang="en-US" b="0" dirty="0">
                <a:solidFill>
                  <a:srgbClr val="002060"/>
                </a:solidFill>
              </a:rPr>
              <a:t>Scripture before you. The truth has certainly come to you from </a:t>
            </a:r>
          </a:p>
          <a:p>
            <a:r>
              <a:rPr lang="en-US" altLang="en-US" b="0" dirty="0">
                <a:solidFill>
                  <a:srgbClr val="002060"/>
                </a:solidFill>
              </a:rPr>
              <a:t>your Lord, so never be among the doubters.” </a:t>
            </a:r>
          </a:p>
          <a:p>
            <a:r>
              <a:rPr lang="en-US" altLang="en-US" b="0" dirty="0">
                <a:solidFill>
                  <a:srgbClr val="002060"/>
                </a:solidFill>
              </a:rPr>
              <a:t>(Sura 10:94)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929501"/>
            <a:ext cx="1363191" cy="192677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467" y="3920832"/>
            <a:ext cx="1444295" cy="1926771"/>
          </a:xfrm>
          <a:prstGeom prst="rect">
            <a:avLst/>
          </a:prstGeom>
        </p:spPr>
      </p:pic>
      <p:sp>
        <p:nvSpPr>
          <p:cNvPr id="8" name="Right Arrow 7"/>
          <p:cNvSpPr/>
          <p:nvPr/>
        </p:nvSpPr>
        <p:spPr bwMode="auto">
          <a:xfrm>
            <a:off x="2963391" y="4434346"/>
            <a:ext cx="1959076" cy="917079"/>
          </a:xfrm>
          <a:prstGeom prst="rightArrow">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457200" marR="0" indent="-4572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Tahoma" pitchFamily="34" charset="0"/>
                <a:cs typeface="Times New Roman" pitchFamily="18" charset="0"/>
              </a:rPr>
              <a:t>JUDGES</a:t>
            </a:r>
          </a:p>
        </p:txBody>
      </p:sp>
      <p:sp>
        <p:nvSpPr>
          <p:cNvPr id="9" name="Left Arrow 8"/>
          <p:cNvSpPr/>
          <p:nvPr/>
        </p:nvSpPr>
        <p:spPr bwMode="auto">
          <a:xfrm>
            <a:off x="2963390" y="4452494"/>
            <a:ext cx="1988573" cy="917079"/>
          </a:xfrm>
          <a:prstGeom prst="leftArrow">
            <a:avLst/>
          </a:prstGeom>
          <a:solidFill>
            <a:srgbClr val="006600"/>
          </a:solidFill>
          <a:ln>
            <a:noFill/>
          </a:ln>
          <a:effectLst/>
          <a:extLst/>
        </p:spPr>
        <p:txBody>
          <a:bodyPr vert="horz" wrap="square" lIns="91440" tIns="45720" rIns="91440" bIns="45720" numCol="1" rtlCol="0" anchor="t" anchorCtr="0" compatLnSpc="1">
            <a:prstTxWarp prst="textNoShape">
              <a:avLst/>
            </a:prstTxWarp>
            <a:spAutoFit/>
          </a:bodyPr>
          <a:lstStyle/>
          <a:p>
            <a:pPr marL="457200" marR="0" indent="-4572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00"/>
                </a:solidFill>
                <a:effectLst/>
                <a:latin typeface="Tahoma" pitchFamily="34" charset="0"/>
                <a:cs typeface="Times New Roman" pitchFamily="18" charset="0"/>
              </a:rPr>
              <a:t>JUDGES</a:t>
            </a:r>
          </a:p>
        </p:txBody>
      </p:sp>
      <p:sp>
        <p:nvSpPr>
          <p:cNvPr id="14" name="Text Box 9"/>
          <p:cNvSpPr txBox="1">
            <a:spLocks noChangeArrowheads="1"/>
          </p:cNvSpPr>
          <p:nvPr/>
        </p:nvSpPr>
        <p:spPr bwMode="auto">
          <a:xfrm>
            <a:off x="6477000" y="3581400"/>
            <a:ext cx="2669458" cy="3046988"/>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1">
                    <a:lumMod val="75000"/>
                  </a:schemeClr>
                </a:solidFill>
                <a:latin typeface="Tahoma" pitchFamily="34" charset="0"/>
              </a:rPr>
              <a:t>Since</a:t>
            </a:r>
          </a:p>
          <a:p>
            <a:pPr algn="ctr"/>
            <a:r>
              <a:rPr lang="en-US" altLang="en-US" dirty="0">
                <a:solidFill>
                  <a:schemeClr val="accent1">
                    <a:lumMod val="75000"/>
                  </a:schemeClr>
                </a:solidFill>
                <a:latin typeface="Tahoma" pitchFamily="34" charset="0"/>
              </a:rPr>
              <a:t>Muhammad kept on</a:t>
            </a:r>
          </a:p>
          <a:p>
            <a:pPr algn="ctr"/>
            <a:r>
              <a:rPr lang="en-US" altLang="en-US" dirty="0">
                <a:solidFill>
                  <a:schemeClr val="accent1">
                    <a:lumMod val="75000"/>
                  </a:schemeClr>
                </a:solidFill>
                <a:latin typeface="Tahoma" pitchFamily="34" charset="0"/>
              </a:rPr>
              <a:t>preaching Islam</a:t>
            </a:r>
          </a:p>
          <a:p>
            <a:pPr algn="ctr"/>
            <a:r>
              <a:rPr lang="en-US" altLang="en-US" dirty="0">
                <a:solidFill>
                  <a:schemeClr val="accent1">
                    <a:lumMod val="75000"/>
                  </a:schemeClr>
                </a:solidFill>
                <a:latin typeface="Tahoma" pitchFamily="34" charset="0"/>
              </a:rPr>
              <a:t>he apparently</a:t>
            </a:r>
          </a:p>
          <a:p>
            <a:pPr algn="ctr"/>
            <a:r>
              <a:rPr lang="en-US" altLang="en-US" dirty="0">
                <a:solidFill>
                  <a:schemeClr val="accent1">
                    <a:lumMod val="75000"/>
                  </a:schemeClr>
                </a:solidFill>
                <a:latin typeface="Tahoma" pitchFamily="34" charset="0"/>
              </a:rPr>
              <a:t>never took this</a:t>
            </a:r>
          </a:p>
          <a:p>
            <a:pPr algn="ctr"/>
            <a:r>
              <a:rPr lang="en-US" altLang="en-US" dirty="0">
                <a:solidFill>
                  <a:schemeClr val="accent1">
                    <a:lumMod val="75000"/>
                  </a:schemeClr>
                </a:solidFill>
                <a:latin typeface="Tahoma" pitchFamily="34" charset="0"/>
              </a:rPr>
              <a:t>command</a:t>
            </a:r>
          </a:p>
          <a:p>
            <a:pPr algn="ctr"/>
            <a:r>
              <a:rPr lang="en-US" altLang="en-US" dirty="0">
                <a:solidFill>
                  <a:schemeClr val="accent1">
                    <a:lumMod val="75000"/>
                  </a:schemeClr>
                </a:solidFill>
                <a:latin typeface="Tahoma" pitchFamily="34" charset="0"/>
              </a:rPr>
              <a:t>seriously!</a:t>
            </a:r>
          </a:p>
        </p:txBody>
      </p:sp>
      <p:sp>
        <p:nvSpPr>
          <p:cNvPr id="15" name="Explosion 1 14"/>
          <p:cNvSpPr/>
          <p:nvPr/>
        </p:nvSpPr>
        <p:spPr bwMode="auto">
          <a:xfrm rot="20969255">
            <a:off x="108345" y="3937962"/>
            <a:ext cx="3379348" cy="2333863"/>
          </a:xfrm>
          <a:prstGeom prst="irregularSeal1">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457200" marR="0" indent="-45720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Tahoma" pitchFamily="34" charset="0"/>
                <a:cs typeface="Times New Roman" pitchFamily="18" charset="0"/>
              </a:rPr>
              <a:t>Islam is</a:t>
            </a:r>
          </a:p>
          <a:p>
            <a:pPr marL="457200" marR="0" indent="-45720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Tahoma" pitchFamily="34" charset="0"/>
                <a:cs typeface="Times New Roman" pitchFamily="18" charset="0"/>
              </a:rPr>
              <a:t>FALSE!</a:t>
            </a:r>
          </a:p>
        </p:txBody>
      </p:sp>
    </p:spTree>
    <p:extLst>
      <p:ext uri="{BB962C8B-B14F-4D97-AF65-F5344CB8AC3E}">
        <p14:creationId xmlns:p14="http://schemas.microsoft.com/office/powerpoint/2010/main" val="11264208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 calcmode="lin" valueType="num">
                                      <p:cBhvr>
                                        <p:cTn id="49" dur="1000" fill="hold"/>
                                        <p:tgtEl>
                                          <p:spTgt spid="15"/>
                                        </p:tgtEl>
                                        <p:attrNameLst>
                                          <p:attrName>style.rotation</p:attrName>
                                        </p:attrNameLst>
                                      </p:cBhvr>
                                      <p:tavLst>
                                        <p:tav tm="0">
                                          <p:val>
                                            <p:fltVal val="90"/>
                                          </p:val>
                                        </p:tav>
                                        <p:tav tm="100000">
                                          <p:val>
                                            <p:fltVal val="0"/>
                                          </p:val>
                                        </p:tav>
                                      </p:tavLst>
                                    </p:anim>
                                    <p:animEffect transition="in" filter="fade">
                                      <p:cBhvr>
                                        <p:cTn id="5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8" grpId="0" animBg="1"/>
      <p:bldP spid="9"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0" y="0"/>
            <a:ext cx="9144000" cy="609600"/>
          </a:xfrm>
        </p:spPr>
        <p:txBody>
          <a:bodyPr/>
          <a:lstStyle/>
          <a:p>
            <a:r>
              <a:rPr lang="en-US" altLang="en-US" sz="3200" b="1" u="sng" dirty="0">
                <a:solidFill>
                  <a:schemeClr val="bg2"/>
                </a:solidFill>
                <a:cs typeface="Times New Roman" pitchFamily="18" charset="0"/>
              </a:rPr>
              <a:t>The Islamic Dilemma</a:t>
            </a:r>
            <a:endParaRPr lang="en-US" altLang="en-US" sz="36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3050058" y="6553199"/>
            <a:ext cx="3025876" cy="304801"/>
          </a:xfrm>
        </p:spPr>
        <p:txBody>
          <a:bodyPr/>
          <a:lstStyle/>
          <a:p>
            <a:r>
              <a:rPr lang="fr-FR" altLang="en-US" dirty="0"/>
              <a:t>The </a:t>
            </a:r>
            <a:r>
              <a:rPr lang="fr-FR" altLang="en-US" dirty="0" err="1"/>
              <a:t>Islamic</a:t>
            </a:r>
            <a:r>
              <a:rPr lang="fr-FR" altLang="en-US" dirty="0"/>
              <a:t> Dilemma</a:t>
            </a:r>
            <a:endParaRPr lang="en-US" altLang="en-US" dirty="0"/>
          </a:p>
        </p:txBody>
      </p:sp>
      <p:sp>
        <p:nvSpPr>
          <p:cNvPr id="10" name="Text Box 3"/>
          <p:cNvSpPr txBox="1">
            <a:spLocks noChangeArrowheads="1"/>
          </p:cNvSpPr>
          <p:nvPr/>
        </p:nvSpPr>
        <p:spPr bwMode="auto">
          <a:xfrm>
            <a:off x="0" y="60959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Only two possibilities:</a:t>
            </a:r>
          </a:p>
        </p:txBody>
      </p:sp>
      <p:sp>
        <p:nvSpPr>
          <p:cNvPr id="4" name="Rectangular Callout 3"/>
          <p:cNvSpPr/>
          <p:nvPr/>
        </p:nvSpPr>
        <p:spPr bwMode="auto">
          <a:xfrm>
            <a:off x="0" y="2286000"/>
            <a:ext cx="9144000" cy="1981200"/>
          </a:xfrm>
          <a:prstGeom prst="wedgeRect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457200" marR="0" indent="-45720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66FFFF"/>
              </a:solidFill>
              <a:effectLst/>
              <a:latin typeface="Tahoma" pitchFamily="34"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5" y="1678090"/>
            <a:ext cx="1363191" cy="192677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1678089"/>
            <a:ext cx="1444295" cy="1926771"/>
          </a:xfrm>
          <a:prstGeom prst="rect">
            <a:avLst/>
          </a:prstGeom>
        </p:spPr>
      </p:pic>
      <p:sp>
        <p:nvSpPr>
          <p:cNvPr id="3" name="AutoShape 6" descr="http://cornelialibrary.com/wp-content/uploads/2013/08/photodune-1328595-double-blank-road-sign-m.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9513" y="1132716"/>
            <a:ext cx="4524974" cy="3017520"/>
          </a:xfrm>
          <a:prstGeom prst="rect">
            <a:avLst/>
          </a:prstGeom>
        </p:spPr>
      </p:pic>
      <p:sp>
        <p:nvSpPr>
          <p:cNvPr id="12" name="TextBox 11"/>
          <p:cNvSpPr txBox="1"/>
          <p:nvPr/>
        </p:nvSpPr>
        <p:spPr>
          <a:xfrm>
            <a:off x="3124201" y="1927942"/>
            <a:ext cx="2209800" cy="584775"/>
          </a:xfrm>
          <a:prstGeom prst="rect">
            <a:avLst/>
          </a:prstGeom>
          <a:noFill/>
        </p:spPr>
        <p:txBody>
          <a:bodyPr wrap="square" rtlCol="0">
            <a:spAutoFit/>
          </a:bodyPr>
          <a:lstStyle/>
          <a:p>
            <a:r>
              <a:rPr lang="en-US" sz="1600" dirty="0">
                <a:solidFill>
                  <a:srgbClr val="FFFFFF"/>
                </a:solidFill>
              </a:rPr>
              <a:t>The Bible the Word of God</a:t>
            </a:r>
          </a:p>
        </p:txBody>
      </p:sp>
      <p:sp>
        <p:nvSpPr>
          <p:cNvPr id="19" name="TextBox 18"/>
          <p:cNvSpPr txBox="1"/>
          <p:nvPr/>
        </p:nvSpPr>
        <p:spPr>
          <a:xfrm>
            <a:off x="3810000" y="2792185"/>
            <a:ext cx="2209800" cy="584775"/>
          </a:xfrm>
          <a:prstGeom prst="rect">
            <a:avLst/>
          </a:prstGeom>
          <a:noFill/>
        </p:spPr>
        <p:txBody>
          <a:bodyPr wrap="square" rtlCol="0">
            <a:spAutoFit/>
          </a:bodyPr>
          <a:lstStyle/>
          <a:p>
            <a:r>
              <a:rPr lang="en-US" sz="1600" dirty="0">
                <a:solidFill>
                  <a:srgbClr val="FFFFFF"/>
                </a:solidFill>
              </a:rPr>
              <a:t>The Bible NOT </a:t>
            </a:r>
          </a:p>
          <a:p>
            <a:r>
              <a:rPr lang="en-US" sz="1600" dirty="0">
                <a:solidFill>
                  <a:srgbClr val="FFFFFF"/>
                </a:solidFill>
              </a:rPr>
              <a:t>the Word of God</a:t>
            </a:r>
          </a:p>
        </p:txBody>
      </p:sp>
      <p:sp>
        <p:nvSpPr>
          <p:cNvPr id="20" name="TextBox 19"/>
          <p:cNvSpPr txBox="1"/>
          <p:nvPr/>
        </p:nvSpPr>
        <p:spPr>
          <a:xfrm>
            <a:off x="4648200" y="4150236"/>
            <a:ext cx="4396087" cy="584775"/>
          </a:xfrm>
          <a:prstGeom prst="rect">
            <a:avLst/>
          </a:prstGeom>
          <a:noFill/>
        </p:spPr>
        <p:txBody>
          <a:bodyPr wrap="square" rtlCol="0">
            <a:spAutoFit/>
          </a:bodyPr>
          <a:lstStyle/>
          <a:p>
            <a:r>
              <a:rPr lang="en-US" sz="1600" dirty="0">
                <a:solidFill>
                  <a:schemeClr val="tx1"/>
                </a:solidFill>
              </a:rPr>
              <a:t>If we have the inspired, preserved, </a:t>
            </a:r>
          </a:p>
          <a:p>
            <a:r>
              <a:rPr lang="en-US" sz="1600" dirty="0">
                <a:solidFill>
                  <a:schemeClr val="tx1"/>
                </a:solidFill>
              </a:rPr>
              <a:t>completed, authoritative word of God…</a:t>
            </a:r>
          </a:p>
        </p:txBody>
      </p:sp>
      <p:sp>
        <p:nvSpPr>
          <p:cNvPr id="21" name="Explosion 1 20"/>
          <p:cNvSpPr/>
          <p:nvPr/>
        </p:nvSpPr>
        <p:spPr bwMode="auto">
          <a:xfrm>
            <a:off x="6359389" y="4572000"/>
            <a:ext cx="2772856" cy="2333863"/>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457200" marR="0" indent="-45720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00"/>
                </a:solidFill>
                <a:effectLst/>
                <a:latin typeface="Tahoma" pitchFamily="34" charset="0"/>
                <a:cs typeface="Times New Roman" pitchFamily="18" charset="0"/>
              </a:rPr>
              <a:t>Islam is</a:t>
            </a:r>
          </a:p>
          <a:p>
            <a:pPr marL="457200" marR="0" indent="-45720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00"/>
                </a:solidFill>
                <a:effectLst/>
                <a:latin typeface="Tahoma" pitchFamily="34" charset="0"/>
                <a:cs typeface="Times New Roman" pitchFamily="18" charset="0"/>
              </a:rPr>
              <a:t>FALSE!</a:t>
            </a:r>
          </a:p>
        </p:txBody>
      </p:sp>
      <p:sp>
        <p:nvSpPr>
          <p:cNvPr id="22" name="TextBox 21"/>
          <p:cNvSpPr txBox="1"/>
          <p:nvPr/>
        </p:nvSpPr>
        <p:spPr>
          <a:xfrm>
            <a:off x="4800600" y="6214645"/>
            <a:ext cx="4357989"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800" dirty="0">
                <a:solidFill>
                  <a:schemeClr val="tx1"/>
                </a:solidFill>
              </a:rPr>
              <a:t>Islam contradicts the word of God </a:t>
            </a:r>
          </a:p>
        </p:txBody>
      </p:sp>
      <p:sp>
        <p:nvSpPr>
          <p:cNvPr id="23" name="TextBox 22"/>
          <p:cNvSpPr txBox="1"/>
          <p:nvPr/>
        </p:nvSpPr>
        <p:spPr>
          <a:xfrm>
            <a:off x="0" y="4150236"/>
            <a:ext cx="4572000" cy="584775"/>
          </a:xfrm>
          <a:prstGeom prst="rect">
            <a:avLst/>
          </a:prstGeom>
          <a:noFill/>
        </p:spPr>
        <p:txBody>
          <a:bodyPr wrap="square" rtlCol="0">
            <a:spAutoFit/>
          </a:bodyPr>
          <a:lstStyle/>
          <a:p>
            <a:r>
              <a:rPr lang="en-US" sz="1600" dirty="0">
                <a:solidFill>
                  <a:schemeClr val="tx1"/>
                </a:solidFill>
              </a:rPr>
              <a:t>If we don’t have the inspired, preserved,</a:t>
            </a:r>
          </a:p>
          <a:p>
            <a:r>
              <a:rPr lang="en-US" sz="1600" dirty="0">
                <a:solidFill>
                  <a:schemeClr val="tx1"/>
                </a:solidFill>
              </a:rPr>
              <a:t>completed, authoritative word of God…</a:t>
            </a:r>
          </a:p>
        </p:txBody>
      </p:sp>
      <p:sp>
        <p:nvSpPr>
          <p:cNvPr id="24" name="Explosion 1 23"/>
          <p:cNvSpPr/>
          <p:nvPr/>
        </p:nvSpPr>
        <p:spPr bwMode="auto">
          <a:xfrm>
            <a:off x="0" y="4589206"/>
            <a:ext cx="2772856" cy="2333863"/>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457200" marR="0" indent="-45720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00"/>
                </a:solidFill>
                <a:effectLst/>
                <a:latin typeface="Tahoma" pitchFamily="34" charset="0"/>
                <a:cs typeface="Times New Roman" pitchFamily="18" charset="0"/>
              </a:rPr>
              <a:t>Islam is</a:t>
            </a:r>
          </a:p>
          <a:p>
            <a:pPr marL="457200" marR="0" indent="-45720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00"/>
                </a:solidFill>
                <a:effectLst/>
                <a:latin typeface="Tahoma" pitchFamily="34" charset="0"/>
                <a:cs typeface="Times New Roman" pitchFamily="18" charset="0"/>
              </a:rPr>
              <a:t>FALSE!</a:t>
            </a:r>
          </a:p>
        </p:txBody>
      </p:sp>
      <p:sp>
        <p:nvSpPr>
          <p:cNvPr id="25" name="TextBox 24"/>
          <p:cNvSpPr txBox="1"/>
          <p:nvPr/>
        </p:nvSpPr>
        <p:spPr>
          <a:xfrm>
            <a:off x="2520053" y="4930876"/>
            <a:ext cx="3824588"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800" dirty="0">
                <a:solidFill>
                  <a:schemeClr val="tx1"/>
                </a:solidFill>
              </a:rPr>
              <a:t>Islam affirms the inspiration </a:t>
            </a:r>
          </a:p>
          <a:p>
            <a:r>
              <a:rPr lang="en-US" sz="1800" dirty="0">
                <a:solidFill>
                  <a:schemeClr val="tx1"/>
                </a:solidFill>
              </a:rPr>
              <a:t>(3:3-4), preservation (6:114-115;</a:t>
            </a:r>
          </a:p>
          <a:p>
            <a:r>
              <a:rPr lang="en-US" sz="1800" dirty="0">
                <a:solidFill>
                  <a:schemeClr val="tx1"/>
                </a:solidFill>
              </a:rPr>
              <a:t>10:94; 18:27) and authority (5:47;</a:t>
            </a:r>
          </a:p>
          <a:p>
            <a:r>
              <a:rPr lang="en-US" sz="1800" dirty="0">
                <a:solidFill>
                  <a:schemeClr val="tx1"/>
                </a:solidFill>
              </a:rPr>
              <a:t>5:68) of the Scriptures!</a:t>
            </a:r>
          </a:p>
        </p:txBody>
      </p:sp>
    </p:spTree>
    <p:extLst>
      <p:ext uri="{BB962C8B-B14F-4D97-AF65-F5344CB8AC3E}">
        <p14:creationId xmlns:p14="http://schemas.microsoft.com/office/powerpoint/2010/main" val="10017098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par>
                          <p:cTn id="32" fill="hold">
                            <p:stCondLst>
                              <p:cond delay="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par>
                          <p:cTn id="47" fill="hold">
                            <p:stCondLst>
                              <p:cond delay="0"/>
                            </p:stCondLst>
                            <p:childTnLst>
                              <p:par>
                                <p:cTn id="48" presetID="31"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1000" fill="hold"/>
                                        <p:tgtEl>
                                          <p:spTgt spid="24"/>
                                        </p:tgtEl>
                                        <p:attrNameLst>
                                          <p:attrName>ppt_w</p:attrName>
                                        </p:attrNameLst>
                                      </p:cBhvr>
                                      <p:tavLst>
                                        <p:tav tm="0">
                                          <p:val>
                                            <p:fltVal val="0"/>
                                          </p:val>
                                        </p:tav>
                                        <p:tav tm="100000">
                                          <p:val>
                                            <p:strVal val="#ppt_w"/>
                                          </p:val>
                                        </p:tav>
                                      </p:tavLst>
                                    </p:anim>
                                    <p:anim calcmode="lin" valueType="num">
                                      <p:cBhvr>
                                        <p:cTn id="51" dur="1000" fill="hold"/>
                                        <p:tgtEl>
                                          <p:spTgt spid="24"/>
                                        </p:tgtEl>
                                        <p:attrNameLst>
                                          <p:attrName>ppt_h</p:attrName>
                                        </p:attrNameLst>
                                      </p:cBhvr>
                                      <p:tavLst>
                                        <p:tav tm="0">
                                          <p:val>
                                            <p:fltVal val="0"/>
                                          </p:val>
                                        </p:tav>
                                        <p:tav tm="100000">
                                          <p:val>
                                            <p:strVal val="#ppt_h"/>
                                          </p:val>
                                        </p:tav>
                                      </p:tavLst>
                                    </p:anim>
                                    <p:anim calcmode="lin" valueType="num">
                                      <p:cBhvr>
                                        <p:cTn id="52" dur="1000" fill="hold"/>
                                        <p:tgtEl>
                                          <p:spTgt spid="24"/>
                                        </p:tgtEl>
                                        <p:attrNameLst>
                                          <p:attrName>style.rotation</p:attrName>
                                        </p:attrNameLst>
                                      </p:cBhvr>
                                      <p:tavLst>
                                        <p:tav tm="0">
                                          <p:val>
                                            <p:fltVal val="90"/>
                                          </p:val>
                                        </p:tav>
                                        <p:tav tm="100000">
                                          <p:val>
                                            <p:fltVal val="0"/>
                                          </p:val>
                                        </p:tav>
                                      </p:tavLst>
                                    </p:anim>
                                    <p:animEffect transition="in" filter="fade">
                                      <p:cBhvr>
                                        <p:cTn id="53" dur="10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9" grpId="0"/>
      <p:bldP spid="20" grpId="0"/>
      <p:bldP spid="21" grpId="0" animBg="1"/>
      <p:bldP spid="22" grpId="0" animBg="1"/>
      <p:bldP spid="23" grpId="0"/>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0" y="0"/>
            <a:ext cx="9144000" cy="609600"/>
          </a:xfrm>
        </p:spPr>
        <p:txBody>
          <a:bodyPr/>
          <a:lstStyle/>
          <a:p>
            <a:r>
              <a:rPr lang="en-US" altLang="en-US" sz="3200" b="1" u="sng" dirty="0">
                <a:solidFill>
                  <a:schemeClr val="bg2"/>
                </a:solidFill>
                <a:cs typeface="Times New Roman" pitchFamily="18" charset="0"/>
              </a:rPr>
              <a:t>The Islamic Dilemma</a:t>
            </a:r>
            <a:endParaRPr lang="en-US" altLang="en-US" sz="36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3333512" y="6553199"/>
            <a:ext cx="3025876" cy="304801"/>
          </a:xfrm>
        </p:spPr>
        <p:txBody>
          <a:bodyPr/>
          <a:lstStyle/>
          <a:p>
            <a:r>
              <a:rPr lang="fr-FR" altLang="en-US"/>
              <a:t>The Islamic Dilemma</a:t>
            </a:r>
            <a:endParaRPr lang="en-US" altLang="en-US" dirty="0"/>
          </a:p>
        </p:txBody>
      </p:sp>
      <p:sp>
        <p:nvSpPr>
          <p:cNvPr id="4" name="Rectangular Callout 3"/>
          <p:cNvSpPr/>
          <p:nvPr/>
        </p:nvSpPr>
        <p:spPr bwMode="auto">
          <a:xfrm>
            <a:off x="0" y="2286000"/>
            <a:ext cx="9144000" cy="1981200"/>
          </a:xfrm>
          <a:prstGeom prst="wedgeRect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457200" marR="0" indent="-45720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66FFFF"/>
              </a:solidFill>
              <a:effectLst/>
              <a:latin typeface="Tahoma" pitchFamily="34" charset="0"/>
              <a:cs typeface="Times New Roman" pitchFamily="18" charset="0"/>
            </a:endParaRPr>
          </a:p>
        </p:txBody>
      </p:sp>
      <p:sp>
        <p:nvSpPr>
          <p:cNvPr id="3" name="AutoShape 6" descr="http://cornelialibrary.com/wp-content/uploads/2013/08/photodune-1328595-double-blank-road-sign-m.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9513" y="1132716"/>
            <a:ext cx="4524974" cy="3017520"/>
          </a:xfrm>
          <a:prstGeom prst="rect">
            <a:avLst/>
          </a:prstGeom>
        </p:spPr>
      </p:pic>
      <p:sp>
        <p:nvSpPr>
          <p:cNvPr id="12" name="TextBox 11"/>
          <p:cNvSpPr txBox="1"/>
          <p:nvPr/>
        </p:nvSpPr>
        <p:spPr>
          <a:xfrm>
            <a:off x="3124201" y="1927942"/>
            <a:ext cx="2209800" cy="584775"/>
          </a:xfrm>
          <a:prstGeom prst="rect">
            <a:avLst/>
          </a:prstGeom>
          <a:noFill/>
        </p:spPr>
        <p:txBody>
          <a:bodyPr wrap="square" rtlCol="0">
            <a:spAutoFit/>
          </a:bodyPr>
          <a:lstStyle/>
          <a:p>
            <a:r>
              <a:rPr lang="en-US" sz="1600" dirty="0">
                <a:solidFill>
                  <a:srgbClr val="FFFFFF"/>
                </a:solidFill>
              </a:rPr>
              <a:t>If the Gospels are the word of God…</a:t>
            </a:r>
          </a:p>
        </p:txBody>
      </p:sp>
      <p:sp>
        <p:nvSpPr>
          <p:cNvPr id="19" name="TextBox 18"/>
          <p:cNvSpPr txBox="1"/>
          <p:nvPr/>
        </p:nvSpPr>
        <p:spPr>
          <a:xfrm>
            <a:off x="3657599" y="2792185"/>
            <a:ext cx="2435701" cy="584775"/>
          </a:xfrm>
          <a:prstGeom prst="rect">
            <a:avLst/>
          </a:prstGeom>
          <a:noFill/>
        </p:spPr>
        <p:txBody>
          <a:bodyPr wrap="square" rtlCol="0">
            <a:spAutoFit/>
          </a:bodyPr>
          <a:lstStyle/>
          <a:p>
            <a:r>
              <a:rPr lang="en-US" sz="1600" dirty="0">
                <a:solidFill>
                  <a:srgbClr val="FFFFFF"/>
                </a:solidFill>
              </a:rPr>
              <a:t>If the Gospels are</a:t>
            </a:r>
          </a:p>
          <a:p>
            <a:r>
              <a:rPr lang="en-US" sz="1600" dirty="0">
                <a:solidFill>
                  <a:srgbClr val="FFFFFF"/>
                </a:solidFill>
              </a:rPr>
              <a:t>not the word of God…</a:t>
            </a:r>
          </a:p>
        </p:txBody>
      </p:sp>
      <p:sp>
        <p:nvSpPr>
          <p:cNvPr id="21" name="Explosion 1 20"/>
          <p:cNvSpPr/>
          <p:nvPr/>
        </p:nvSpPr>
        <p:spPr bwMode="auto">
          <a:xfrm>
            <a:off x="6402939" y="1474543"/>
            <a:ext cx="2772856" cy="2333863"/>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457200" marR="0" indent="-45720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00"/>
                </a:solidFill>
                <a:effectLst/>
                <a:latin typeface="Tahoma" pitchFamily="34" charset="0"/>
                <a:cs typeface="Times New Roman" pitchFamily="18" charset="0"/>
              </a:rPr>
              <a:t>Islam is</a:t>
            </a:r>
          </a:p>
          <a:p>
            <a:pPr marL="457200" marR="0" indent="-45720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00"/>
                </a:solidFill>
                <a:effectLst/>
                <a:latin typeface="Tahoma" pitchFamily="34" charset="0"/>
                <a:cs typeface="Times New Roman" pitchFamily="18" charset="0"/>
              </a:rPr>
              <a:t>FALSE!</a:t>
            </a:r>
          </a:p>
        </p:txBody>
      </p:sp>
      <p:sp>
        <p:nvSpPr>
          <p:cNvPr id="22" name="TextBox 21"/>
          <p:cNvSpPr txBox="1"/>
          <p:nvPr/>
        </p:nvSpPr>
        <p:spPr>
          <a:xfrm>
            <a:off x="5105400" y="4260502"/>
            <a:ext cx="4038600" cy="132343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dirty="0">
                <a:solidFill>
                  <a:schemeClr val="tx1"/>
                </a:solidFill>
              </a:rPr>
              <a:t>Muslims that don’t want to</a:t>
            </a:r>
          </a:p>
          <a:p>
            <a:r>
              <a:rPr lang="en-US" sz="2000" dirty="0">
                <a:solidFill>
                  <a:schemeClr val="tx1"/>
                </a:solidFill>
              </a:rPr>
              <a:t>believe in a religion that </a:t>
            </a:r>
          </a:p>
          <a:p>
            <a:r>
              <a:rPr lang="en-US" sz="2000" dirty="0">
                <a:solidFill>
                  <a:schemeClr val="tx1"/>
                </a:solidFill>
              </a:rPr>
              <a:t>self-destructs will need to find</a:t>
            </a:r>
          </a:p>
          <a:p>
            <a:r>
              <a:rPr lang="en-US" sz="2000" dirty="0">
                <a:solidFill>
                  <a:schemeClr val="tx1"/>
                </a:solidFill>
              </a:rPr>
              <a:t>a new religion!</a:t>
            </a:r>
          </a:p>
        </p:txBody>
      </p:sp>
      <p:sp>
        <p:nvSpPr>
          <p:cNvPr id="24" name="Explosion 1 23"/>
          <p:cNvSpPr/>
          <p:nvPr/>
        </p:nvSpPr>
        <p:spPr bwMode="auto">
          <a:xfrm>
            <a:off x="-7374" y="1474544"/>
            <a:ext cx="2772856" cy="2333863"/>
          </a:xfrm>
          <a:prstGeom prst="irregularSeal1">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457200" marR="0" indent="-45720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00"/>
                </a:solidFill>
                <a:effectLst/>
                <a:latin typeface="Tahoma" pitchFamily="34" charset="0"/>
                <a:cs typeface="Times New Roman" pitchFamily="18" charset="0"/>
              </a:rPr>
              <a:t>Islam is</a:t>
            </a:r>
          </a:p>
          <a:p>
            <a:pPr marL="457200" marR="0" indent="-45720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00"/>
                </a:solidFill>
                <a:effectLst/>
                <a:latin typeface="Tahoma" pitchFamily="34" charset="0"/>
                <a:cs typeface="Times New Roman" pitchFamily="18" charset="0"/>
              </a:rPr>
              <a:t>FALSE!</a:t>
            </a:r>
          </a:p>
        </p:txBody>
      </p:sp>
      <p:sp>
        <p:nvSpPr>
          <p:cNvPr id="25" name="TextBox 24"/>
          <p:cNvSpPr txBox="1"/>
          <p:nvPr/>
        </p:nvSpPr>
        <p:spPr>
          <a:xfrm>
            <a:off x="-24580" y="4414391"/>
            <a:ext cx="3986980"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dirty="0">
                <a:solidFill>
                  <a:schemeClr val="tx1"/>
                </a:solidFill>
              </a:rPr>
              <a:t>By affirming Scriptures that</a:t>
            </a:r>
          </a:p>
          <a:p>
            <a:r>
              <a:rPr lang="en-US" sz="2000" dirty="0">
                <a:solidFill>
                  <a:schemeClr val="tx1"/>
                </a:solidFill>
              </a:rPr>
              <a:t>contradict its core teachings, </a:t>
            </a:r>
          </a:p>
          <a:p>
            <a:r>
              <a:rPr lang="en-US" sz="2000" dirty="0">
                <a:solidFill>
                  <a:schemeClr val="tx1"/>
                </a:solidFill>
              </a:rPr>
              <a:t>Islam self-destructs!</a:t>
            </a:r>
          </a:p>
        </p:txBody>
      </p:sp>
      <p:sp>
        <p:nvSpPr>
          <p:cNvPr id="6" name="Left-Right Arrow 5"/>
          <p:cNvSpPr/>
          <p:nvPr/>
        </p:nvSpPr>
        <p:spPr bwMode="auto">
          <a:xfrm>
            <a:off x="1895356" y="677045"/>
            <a:ext cx="5353288" cy="1650742"/>
          </a:xfrm>
          <a:prstGeom prst="leftRightArrow">
            <a:avLst/>
          </a:prstGeom>
          <a:solidFill>
            <a:srgbClr val="002060"/>
          </a:solidFill>
          <a:ln>
            <a:noFill/>
          </a:ln>
          <a:effectLst/>
          <a:extLst/>
        </p:spPr>
        <p:txBody>
          <a:bodyPr vert="horz" wrap="square" lIns="91440" tIns="45720" rIns="91440" bIns="45720" numCol="1" rtlCol="0" anchor="t" anchorCtr="0" compatLnSpc="1">
            <a:prstTxWarp prst="textNoShape">
              <a:avLst/>
            </a:prstTxWarp>
            <a:spAutoFit/>
          </a:bodyPr>
          <a:lstStyle/>
          <a:p>
            <a:pPr marL="457200" marR="0" indent="-4572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66FFFF"/>
                </a:solidFill>
                <a:effectLst/>
                <a:latin typeface="Tahoma" pitchFamily="34" charset="0"/>
                <a:cs typeface="Times New Roman" pitchFamily="18" charset="0"/>
              </a:rPr>
              <a:t>The Islamic Dilemma</a:t>
            </a:r>
          </a:p>
        </p:txBody>
      </p:sp>
      <p:sp>
        <p:nvSpPr>
          <p:cNvPr id="26" name="Text Box 5"/>
          <p:cNvSpPr txBox="1">
            <a:spLocks noChangeArrowheads="1"/>
          </p:cNvSpPr>
          <p:nvPr/>
        </p:nvSpPr>
        <p:spPr bwMode="auto">
          <a:xfrm>
            <a:off x="-7374" y="5722202"/>
            <a:ext cx="9161209" cy="830997"/>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Muslims have no rational choice but to reject Islam </a:t>
            </a:r>
          </a:p>
          <a:p>
            <a:pPr algn="ctr"/>
            <a:r>
              <a:rPr lang="en-US" altLang="en-US" dirty="0">
                <a:solidFill>
                  <a:srgbClr val="66FFFF"/>
                </a:solidFill>
                <a:latin typeface="Tahoma" pitchFamily="34" charset="0"/>
              </a:rPr>
              <a:t>and search for the truth!</a:t>
            </a:r>
          </a:p>
        </p:txBody>
      </p:sp>
    </p:spTree>
    <p:extLst>
      <p:ext uri="{BB962C8B-B14F-4D97-AF65-F5344CB8AC3E}">
        <p14:creationId xmlns:p14="http://schemas.microsoft.com/office/powerpoint/2010/main" val="6440019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31"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1000" fill="hold"/>
                                        <p:tgtEl>
                                          <p:spTgt spid="21"/>
                                        </p:tgtEl>
                                        <p:attrNameLst>
                                          <p:attrName>ppt_w</p:attrName>
                                        </p:attrNameLst>
                                      </p:cBhvr>
                                      <p:tavLst>
                                        <p:tav tm="0">
                                          <p:val>
                                            <p:fltVal val="0"/>
                                          </p:val>
                                        </p:tav>
                                        <p:tav tm="100000">
                                          <p:val>
                                            <p:strVal val="#ppt_w"/>
                                          </p:val>
                                        </p:tav>
                                      </p:tavLst>
                                    </p:anim>
                                    <p:anim calcmode="lin" valueType="num">
                                      <p:cBhvr>
                                        <p:cTn id="11" dur="1000" fill="hold"/>
                                        <p:tgtEl>
                                          <p:spTgt spid="21"/>
                                        </p:tgtEl>
                                        <p:attrNameLst>
                                          <p:attrName>ppt_h</p:attrName>
                                        </p:attrNameLst>
                                      </p:cBhvr>
                                      <p:tavLst>
                                        <p:tav tm="0">
                                          <p:val>
                                            <p:fltVal val="0"/>
                                          </p:val>
                                        </p:tav>
                                        <p:tav tm="100000">
                                          <p:val>
                                            <p:strVal val="#ppt_h"/>
                                          </p:val>
                                        </p:tav>
                                      </p:tavLst>
                                    </p:anim>
                                    <p:anim calcmode="lin" valueType="num">
                                      <p:cBhvr>
                                        <p:cTn id="12" dur="1000" fill="hold"/>
                                        <p:tgtEl>
                                          <p:spTgt spid="21"/>
                                        </p:tgtEl>
                                        <p:attrNameLst>
                                          <p:attrName>style.rotation</p:attrName>
                                        </p:attrNameLst>
                                      </p:cBhvr>
                                      <p:tavLst>
                                        <p:tav tm="0">
                                          <p:val>
                                            <p:fltVal val="90"/>
                                          </p:val>
                                        </p:tav>
                                        <p:tav tm="100000">
                                          <p:val>
                                            <p:fltVal val="0"/>
                                          </p:val>
                                        </p:tav>
                                      </p:tavLst>
                                    </p:anim>
                                    <p:animEffect transition="in" filter="fade">
                                      <p:cBhvr>
                                        <p:cTn id="13" dur="1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0"/>
                            </p:stCondLst>
                            <p:childTnLst>
                              <p:par>
                                <p:cTn id="19" presetID="31"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fltVal val="0"/>
                                          </p:val>
                                        </p:tav>
                                        <p:tav tm="100000">
                                          <p:val>
                                            <p:strVal val="#ppt_w"/>
                                          </p:val>
                                        </p:tav>
                                      </p:tavLst>
                                    </p:anim>
                                    <p:anim calcmode="lin" valueType="num">
                                      <p:cBhvr>
                                        <p:cTn id="22" dur="1000" fill="hold"/>
                                        <p:tgtEl>
                                          <p:spTgt spid="24"/>
                                        </p:tgtEl>
                                        <p:attrNameLst>
                                          <p:attrName>ppt_h</p:attrName>
                                        </p:attrNameLst>
                                      </p:cBhvr>
                                      <p:tavLst>
                                        <p:tav tm="0">
                                          <p:val>
                                            <p:fltVal val="0"/>
                                          </p:val>
                                        </p:tav>
                                        <p:tav tm="100000">
                                          <p:val>
                                            <p:strVal val="#ppt_h"/>
                                          </p:val>
                                        </p:tav>
                                      </p:tavLst>
                                    </p:anim>
                                    <p:anim calcmode="lin" valueType="num">
                                      <p:cBhvr>
                                        <p:cTn id="23" dur="1000" fill="hold"/>
                                        <p:tgtEl>
                                          <p:spTgt spid="24"/>
                                        </p:tgtEl>
                                        <p:attrNameLst>
                                          <p:attrName>style.rotation</p:attrName>
                                        </p:attrNameLst>
                                      </p:cBhvr>
                                      <p:tavLst>
                                        <p:tav tm="0">
                                          <p:val>
                                            <p:fltVal val="90"/>
                                          </p:val>
                                        </p:tav>
                                        <p:tav tm="100000">
                                          <p:val>
                                            <p:fltVal val="0"/>
                                          </p:val>
                                        </p:tav>
                                      </p:tavLst>
                                    </p:anim>
                                    <p:animEffect transition="in" filter="fade">
                                      <p:cBhvr>
                                        <p:cTn id="24" dur="1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1" grpId="0" animBg="1"/>
      <p:bldP spid="22" grpId="0" animBg="1"/>
      <p:bldP spid="24" grpId="0" animBg="1"/>
      <p:bldP spid="25" grpId="0" animBg="1"/>
      <p:bldP spid="6"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0"/>
            <a:ext cx="9144000" cy="685800"/>
          </a:xfrm>
        </p:spPr>
        <p:txBody>
          <a:bodyPr/>
          <a:lstStyle/>
          <a:p>
            <a:r>
              <a:rPr lang="en-US" altLang="en-US" sz="3600" b="1" u="sng" dirty="0">
                <a:solidFill>
                  <a:schemeClr val="bg2"/>
                </a:solidFill>
                <a:cs typeface="Times New Roman" pitchFamily="18" charset="0"/>
              </a:rPr>
              <a:t>Conclusion</a:t>
            </a:r>
          </a:p>
        </p:txBody>
      </p:sp>
      <p:sp>
        <p:nvSpPr>
          <p:cNvPr id="5" name="Footer Placeholder 4"/>
          <p:cNvSpPr>
            <a:spLocks noGrp="1"/>
          </p:cNvSpPr>
          <p:nvPr>
            <p:ph type="ftr" sz="quarter" idx="11"/>
          </p:nvPr>
        </p:nvSpPr>
        <p:spPr>
          <a:xfrm>
            <a:off x="2793590" y="6553200"/>
            <a:ext cx="3564194" cy="304800"/>
          </a:xfrm>
        </p:spPr>
        <p:txBody>
          <a:bodyPr/>
          <a:lstStyle/>
          <a:p>
            <a:r>
              <a:rPr lang="fr-FR" altLang="en-US"/>
              <a:t>The Islamic Dilemma</a:t>
            </a:r>
            <a:endParaRPr lang="en-US" altLang="en-US" dirty="0"/>
          </a:p>
        </p:txBody>
      </p:sp>
      <p:sp>
        <p:nvSpPr>
          <p:cNvPr id="8" name="Text Box 3"/>
          <p:cNvSpPr txBox="1">
            <a:spLocks noChangeArrowheads="1"/>
          </p:cNvSpPr>
          <p:nvPr/>
        </p:nvSpPr>
        <p:spPr bwMode="auto">
          <a:xfrm>
            <a:off x="-14746" y="685800"/>
            <a:ext cx="91440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Muslim scholars claim these passages are taken out of </a:t>
            </a:r>
          </a:p>
          <a:p>
            <a:r>
              <a:rPr lang="en-US" altLang="en-US" dirty="0">
                <a:solidFill>
                  <a:schemeClr val="accent2">
                    <a:lumMod val="75000"/>
                  </a:schemeClr>
                </a:solidFill>
                <a:latin typeface="Tahoma" pitchFamily="34" charset="0"/>
              </a:rPr>
              <a:t>context or try to show in another way that the Qur’an </a:t>
            </a:r>
          </a:p>
          <a:p>
            <a:r>
              <a:rPr lang="en-US" altLang="en-US" dirty="0">
                <a:solidFill>
                  <a:schemeClr val="accent2">
                    <a:lumMod val="75000"/>
                  </a:schemeClr>
                </a:solidFill>
                <a:latin typeface="Tahoma" pitchFamily="34" charset="0"/>
              </a:rPr>
              <a:t>trumps the Bible, but they cannot get over the fact that </a:t>
            </a:r>
          </a:p>
          <a:p>
            <a:r>
              <a:rPr lang="en-US" altLang="en-US" dirty="0">
                <a:solidFill>
                  <a:schemeClr val="accent2">
                    <a:lumMod val="75000"/>
                  </a:schemeClr>
                </a:solidFill>
                <a:latin typeface="Tahoma" pitchFamily="34" charset="0"/>
              </a:rPr>
              <a:t>the Qur’an affirms the Gospels!</a:t>
            </a:r>
          </a:p>
          <a:p>
            <a:pPr>
              <a:buClr>
                <a:schemeClr val="accent2"/>
              </a:buClr>
              <a:buSzPct val="115000"/>
              <a:buFont typeface="Wingdings" pitchFamily="2" charset="2"/>
              <a:buChar char="Ø"/>
            </a:pPr>
            <a:r>
              <a:rPr lang="en-US" altLang="en-US" sz="2000" b="0" dirty="0">
                <a:latin typeface="Tahoma" pitchFamily="34" charset="0"/>
              </a:rPr>
              <a:t>When a Muslim says that the Bible has been corrupted, he's contradicting his own revelations</a:t>
            </a:r>
          </a:p>
        </p:txBody>
      </p:sp>
      <p:sp>
        <p:nvSpPr>
          <p:cNvPr id="9" name="Text Box 3"/>
          <p:cNvSpPr txBox="1">
            <a:spLocks noChangeArrowheads="1"/>
          </p:cNvSpPr>
          <p:nvPr/>
        </p:nvSpPr>
        <p:spPr bwMode="auto">
          <a:xfrm>
            <a:off x="0" y="2871014"/>
            <a:ext cx="91562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chemeClr val="accent2"/>
              </a:buClr>
              <a:buSzPct val="100000"/>
              <a:buFont typeface="Wingdings" pitchFamily="2" charset="2"/>
              <a:buChar char="Ø"/>
            </a:pPr>
            <a:r>
              <a:rPr lang="en-US" altLang="en-US" sz="2000" b="0" dirty="0">
                <a:solidFill>
                  <a:schemeClr val="tx1"/>
                </a:solidFill>
              </a:rPr>
              <a:t>While Muslims today often claim that the Bible has been corrupted, the Qur'an says something completely different</a:t>
            </a:r>
          </a:p>
          <a:p>
            <a:pPr marL="457200" indent="-457200" algn="l">
              <a:buClr>
                <a:schemeClr val="accent2"/>
              </a:buClr>
              <a:buSzPct val="100000"/>
              <a:buFont typeface="Wingdings" pitchFamily="2" charset="2"/>
              <a:buChar char="Ø"/>
            </a:pPr>
            <a:r>
              <a:rPr lang="en-US" altLang="en-US" sz="2000" b="0" dirty="0">
                <a:solidFill>
                  <a:schemeClr val="tx1"/>
                </a:solidFill>
              </a:rPr>
              <a:t>In the Qur'an, Allah affirms the inspiration (3:3-4), preservation (6:114-115; 10:94; 18:27) and authority (5:47; 5:68) of the Gospels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3877" y="4343400"/>
            <a:ext cx="3928533" cy="2209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wipe(left)">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wipe(left)">
                                      <p:cBhvr>
                                        <p:cTn id="3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0"/>
            <a:ext cx="9144000" cy="685800"/>
          </a:xfrm>
        </p:spPr>
        <p:txBody>
          <a:bodyPr/>
          <a:lstStyle/>
          <a:p>
            <a:r>
              <a:rPr lang="en-US" altLang="en-US" sz="3600" b="1" u="sng" dirty="0">
                <a:solidFill>
                  <a:schemeClr val="bg2"/>
                </a:solidFill>
                <a:cs typeface="Times New Roman" pitchFamily="18" charset="0"/>
              </a:rPr>
              <a:t>Conclusion</a:t>
            </a:r>
          </a:p>
        </p:txBody>
      </p:sp>
      <p:sp>
        <p:nvSpPr>
          <p:cNvPr id="5" name="Footer Placeholder 4"/>
          <p:cNvSpPr>
            <a:spLocks noGrp="1"/>
          </p:cNvSpPr>
          <p:nvPr>
            <p:ph type="ftr" sz="quarter" idx="11"/>
          </p:nvPr>
        </p:nvSpPr>
        <p:spPr>
          <a:xfrm>
            <a:off x="2608006" y="6553200"/>
            <a:ext cx="3564194" cy="304800"/>
          </a:xfrm>
        </p:spPr>
        <p:txBody>
          <a:bodyPr/>
          <a:lstStyle/>
          <a:p>
            <a:r>
              <a:rPr lang="fr-FR" altLang="en-US" dirty="0"/>
              <a:t>The </a:t>
            </a:r>
            <a:r>
              <a:rPr lang="fr-FR" altLang="en-US" dirty="0" err="1"/>
              <a:t>Islamic</a:t>
            </a:r>
            <a:r>
              <a:rPr lang="fr-FR" altLang="en-US" dirty="0"/>
              <a:t> Dilemma</a:t>
            </a:r>
            <a:endParaRPr lang="en-US" altLang="en-US" dirty="0"/>
          </a:p>
        </p:txBody>
      </p:sp>
      <p:sp>
        <p:nvSpPr>
          <p:cNvPr id="11" name="Text Box 5"/>
          <p:cNvSpPr txBox="1">
            <a:spLocks noChangeArrowheads="1"/>
          </p:cNvSpPr>
          <p:nvPr/>
        </p:nvSpPr>
        <p:spPr bwMode="auto">
          <a:xfrm>
            <a:off x="117987" y="5105400"/>
            <a:ext cx="6651222" cy="1200329"/>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After “testing the spirits to see if they are</a:t>
            </a:r>
          </a:p>
          <a:p>
            <a:pPr algn="ctr"/>
            <a:r>
              <a:rPr lang="en-US" altLang="en-US" dirty="0">
                <a:solidFill>
                  <a:srgbClr val="66FFFF"/>
                </a:solidFill>
                <a:latin typeface="Tahoma" pitchFamily="34" charset="0"/>
              </a:rPr>
              <a:t>from God” (I Jn. 4:1) – let us simply obey </a:t>
            </a:r>
          </a:p>
          <a:p>
            <a:pPr algn="ctr"/>
            <a:r>
              <a:rPr lang="en-US" altLang="en-US" dirty="0">
                <a:solidFill>
                  <a:srgbClr val="66FFFF"/>
                </a:solidFill>
                <a:latin typeface="Tahoma" pitchFamily="34" charset="0"/>
              </a:rPr>
              <a:t>the Gospel!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052" y="4267200"/>
            <a:ext cx="2292613" cy="2590800"/>
          </a:xfrm>
          <a:prstGeom prst="rect">
            <a:avLst/>
          </a:prstGeom>
        </p:spPr>
      </p:pic>
      <p:sp>
        <p:nvSpPr>
          <p:cNvPr id="10" name="Text Box 3"/>
          <p:cNvSpPr txBox="1">
            <a:spLocks noChangeArrowheads="1"/>
          </p:cNvSpPr>
          <p:nvPr/>
        </p:nvSpPr>
        <p:spPr bwMode="auto">
          <a:xfrm>
            <a:off x="-12290" y="67551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The Solution:</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371599"/>
            <a:ext cx="1363191" cy="192677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1371600"/>
            <a:ext cx="1444295" cy="1926771"/>
          </a:xfrm>
          <a:prstGeom prst="rect">
            <a:avLst/>
          </a:prstGeom>
        </p:spPr>
      </p:pic>
      <p:grpSp>
        <p:nvGrpSpPr>
          <p:cNvPr id="3" name="Group 2"/>
          <p:cNvGrpSpPr/>
          <p:nvPr/>
        </p:nvGrpSpPr>
        <p:grpSpPr>
          <a:xfrm>
            <a:off x="3233896" y="1134723"/>
            <a:ext cx="2562840" cy="1299231"/>
            <a:chOff x="3278290" y="1134723"/>
            <a:chExt cx="2562840" cy="1299231"/>
          </a:xfrm>
        </p:grpSpPr>
        <p:pic>
          <p:nvPicPr>
            <p:cNvPr id="15362" name="Picture 2" descr="http://www.clker.com/cliparts/J/Q/g/m/A/d/shared-thought-bubble-m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8290" y="1134723"/>
              <a:ext cx="2562840" cy="12992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25006" y="1468888"/>
              <a:ext cx="2180620" cy="707886"/>
            </a:xfrm>
            <a:prstGeom prst="rect">
              <a:avLst/>
            </a:prstGeom>
            <a:noFill/>
          </p:spPr>
          <p:txBody>
            <a:bodyPr wrap="square" rtlCol="0">
              <a:spAutoFit/>
            </a:bodyPr>
            <a:lstStyle/>
            <a:p>
              <a:r>
                <a:rPr lang="en-US" sz="2000" dirty="0">
                  <a:solidFill>
                    <a:srgbClr val="0000FF"/>
                  </a:solidFill>
                </a:rPr>
                <a:t>OBEY THE GOSPEL!</a:t>
              </a:r>
            </a:p>
          </p:txBody>
        </p:sp>
      </p:grpSp>
      <p:sp>
        <p:nvSpPr>
          <p:cNvPr id="14" name="TextBox 13"/>
          <p:cNvSpPr txBox="1"/>
          <p:nvPr/>
        </p:nvSpPr>
        <p:spPr>
          <a:xfrm>
            <a:off x="3054067" y="2499159"/>
            <a:ext cx="2922498" cy="132343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dirty="0">
                <a:solidFill>
                  <a:schemeClr val="tx1"/>
                </a:solidFill>
              </a:rPr>
              <a:t>Mk. 16:16: Jesus said the one that believes and is baptized will be saved!</a:t>
            </a:r>
          </a:p>
        </p:txBody>
      </p:sp>
      <p:sp>
        <p:nvSpPr>
          <p:cNvPr id="15" name="TextBox 14"/>
          <p:cNvSpPr txBox="1"/>
          <p:nvPr/>
        </p:nvSpPr>
        <p:spPr>
          <a:xfrm>
            <a:off x="2155422" y="3952568"/>
            <a:ext cx="4648200"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dirty="0">
                <a:solidFill>
                  <a:schemeClr val="tx1"/>
                </a:solidFill>
              </a:rPr>
              <a:t>II Thess. 1:7-9: Eternal destruction awaits those who have not obeyed the gospel</a:t>
            </a:r>
          </a:p>
        </p:txBody>
      </p:sp>
    </p:spTree>
    <p:extLst>
      <p:ext uri="{BB962C8B-B14F-4D97-AF65-F5344CB8AC3E}">
        <p14:creationId xmlns:p14="http://schemas.microsoft.com/office/powerpoint/2010/main" val="31139232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par>
                          <p:cTn id="42" fill="hold">
                            <p:stCondLst>
                              <p:cond delay="1000"/>
                            </p:stCondLst>
                            <p:childTnLst>
                              <p:par>
                                <p:cTn id="43" presetID="5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Hear The Gospel (Jn. 5:24; Rom. 10:17)</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Believe In Christ (Jn. 3:16-18; Jn. 8:24)</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Repent Of Sins (Lk. 13:35; Acts 2:38)</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Confess Christ (Mt. 10:32; Rom. 10:10)</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Be Baptized (Mk. 16:16; Acts 22:16)</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28600" y="4876800"/>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solidFill>
                  <a:schemeClr val="accent1">
                    <a:lumMod val="75000"/>
                  </a:schemeClr>
                </a:solidFill>
                <a:latin typeface="Calisto MT" pitchFamily="18" charset="0"/>
              </a:rPr>
              <a:t>Repent (Acts 8:22), Confess (I Jn. 1:9),</a:t>
            </a:r>
          </a:p>
          <a:p>
            <a:pPr algn="ctr" fontAlgn="auto">
              <a:spcBef>
                <a:spcPts val="0"/>
              </a:spcBef>
              <a:spcAft>
                <a:spcPts val="0"/>
              </a:spcAft>
              <a:defRPr/>
            </a:pPr>
            <a:r>
              <a:rPr lang="en-US" sz="3600" b="1" dirty="0">
                <a:solidFill>
                  <a:schemeClr val="accent1">
                    <a:lumMod val="75000"/>
                  </a:schemeClr>
                </a:solidFill>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87045245"/>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0" y="0"/>
            <a:ext cx="9144000" cy="609600"/>
          </a:xfrm>
        </p:spPr>
        <p:txBody>
          <a:bodyPr/>
          <a:lstStyle/>
          <a:p>
            <a:r>
              <a:rPr lang="en-US" altLang="en-US" sz="3200" b="1" u="sng" dirty="0">
                <a:solidFill>
                  <a:schemeClr val="bg2"/>
                </a:solidFill>
                <a:cs typeface="Times New Roman" pitchFamily="18" charset="0"/>
              </a:rPr>
              <a:t>Intro</a:t>
            </a:r>
            <a:r>
              <a:rPr lang="en-US" altLang="en-US" sz="3600" b="1" u="sng" dirty="0">
                <a:solidFill>
                  <a:schemeClr val="bg2"/>
                </a:solidFill>
                <a:cs typeface="Times New Roman" pitchFamily="18" charset="0"/>
              </a:rPr>
              <a:t> </a:t>
            </a:r>
          </a:p>
        </p:txBody>
      </p:sp>
      <p:sp>
        <p:nvSpPr>
          <p:cNvPr id="5" name="Footer Placeholder 4"/>
          <p:cNvSpPr>
            <a:spLocks noGrp="1"/>
          </p:cNvSpPr>
          <p:nvPr>
            <p:ph type="ftr" sz="quarter" idx="11"/>
          </p:nvPr>
        </p:nvSpPr>
        <p:spPr>
          <a:xfrm>
            <a:off x="-4916" y="6567946"/>
            <a:ext cx="3052916" cy="304801"/>
          </a:xfrm>
        </p:spPr>
        <p:txBody>
          <a:bodyPr/>
          <a:lstStyle/>
          <a:p>
            <a:r>
              <a:rPr lang="fr-FR" altLang="en-US"/>
              <a:t>The Islamic Dilemma</a:t>
            </a:r>
            <a:endParaRPr lang="en-US" altLang="en-US" dirty="0"/>
          </a:p>
        </p:txBody>
      </p:sp>
      <p:sp>
        <p:nvSpPr>
          <p:cNvPr id="222211" name="Text Box 3"/>
          <p:cNvSpPr txBox="1">
            <a:spLocks noChangeArrowheads="1"/>
          </p:cNvSpPr>
          <p:nvPr/>
        </p:nvSpPr>
        <p:spPr bwMode="auto">
          <a:xfrm>
            <a:off x="-27040" y="646471"/>
            <a:ext cx="91710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Islam teaches Muslims to believe that the Bible was the</a:t>
            </a:r>
          </a:p>
          <a:p>
            <a:pPr algn="ctr"/>
            <a:r>
              <a:rPr lang="en-US" altLang="en-US" dirty="0">
                <a:solidFill>
                  <a:schemeClr val="accent2">
                    <a:lumMod val="75000"/>
                  </a:schemeClr>
                </a:solidFill>
                <a:latin typeface="Tahoma" pitchFamily="34" charset="0"/>
              </a:rPr>
              <a:t>true Word of God at some time in the past but was later</a:t>
            </a:r>
          </a:p>
          <a:p>
            <a:pPr algn="ctr"/>
            <a:r>
              <a:rPr lang="en-US" altLang="en-US" dirty="0">
                <a:solidFill>
                  <a:schemeClr val="accent2">
                    <a:lumMod val="75000"/>
                  </a:schemeClr>
                </a:solidFill>
                <a:latin typeface="Tahoma" pitchFamily="34" charset="0"/>
              </a:rPr>
              <a:t>altered and corrupted</a:t>
            </a:r>
          </a:p>
        </p:txBody>
      </p:sp>
      <p:sp>
        <p:nvSpPr>
          <p:cNvPr id="9" name="Text Box 3"/>
          <p:cNvSpPr txBox="1">
            <a:spLocks noChangeArrowheads="1"/>
          </p:cNvSpPr>
          <p:nvPr/>
        </p:nvSpPr>
        <p:spPr bwMode="auto">
          <a:xfrm>
            <a:off x="-12289" y="1846800"/>
            <a:ext cx="915628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chemeClr val="accent2"/>
              </a:buClr>
              <a:buSzPct val="100000"/>
              <a:buFont typeface="Wingdings" pitchFamily="2" charset="2"/>
              <a:buChar char="Ø"/>
            </a:pPr>
            <a:r>
              <a:rPr lang="en-US" altLang="en-US" sz="2000" b="0" dirty="0">
                <a:solidFill>
                  <a:schemeClr val="tx1"/>
                </a:solidFill>
              </a:rPr>
              <a:t>The Old Law (Torah) came by prophets, but Jews corrupted it—it’s unreliable</a:t>
            </a:r>
          </a:p>
          <a:p>
            <a:pPr marL="457200" indent="-457200" algn="l">
              <a:buClr>
                <a:schemeClr val="accent2"/>
              </a:buClr>
              <a:buSzPct val="100000"/>
              <a:buFont typeface="Wingdings" pitchFamily="2" charset="2"/>
              <a:buChar char="Ø"/>
            </a:pPr>
            <a:r>
              <a:rPr lang="en-US" altLang="en-US" sz="2000" b="0" dirty="0">
                <a:solidFill>
                  <a:schemeClr val="tx1"/>
                </a:solidFill>
              </a:rPr>
              <a:t>The Gospel came by Jesus, but Christians corrupted it—it’s unreliable</a:t>
            </a:r>
          </a:p>
          <a:p>
            <a:pPr marL="457200" indent="-457200" algn="l">
              <a:buClr>
                <a:schemeClr val="accent2"/>
              </a:buClr>
              <a:buSzPct val="100000"/>
              <a:buFont typeface="Wingdings" pitchFamily="2" charset="2"/>
              <a:buChar char="Ø"/>
            </a:pPr>
            <a:r>
              <a:rPr lang="en-US" altLang="en-US" sz="2000" b="0" dirty="0">
                <a:solidFill>
                  <a:schemeClr val="tx1"/>
                </a:solidFill>
              </a:rPr>
              <a:t>The Qur’an came by Mohammed, written down in his lifetime but compiled together 70-200 years after his death; unchangeable, not corrupted—it’s reliable</a:t>
            </a:r>
          </a:p>
          <a:p>
            <a:pPr marL="457200" indent="-457200" algn="l">
              <a:buClr>
                <a:schemeClr val="accent2"/>
              </a:buClr>
              <a:buSzPct val="100000"/>
              <a:buFont typeface="Wingdings" pitchFamily="2" charset="2"/>
              <a:buChar char="Ø"/>
            </a:pPr>
            <a:r>
              <a:rPr lang="en-US" altLang="en-US" sz="2000" b="0" dirty="0">
                <a:solidFill>
                  <a:schemeClr val="tx1"/>
                </a:solidFill>
              </a:rPr>
              <a:t>When the Qur’an and the Bible differ, the Qur’an is always right!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4376890"/>
            <a:ext cx="4419600" cy="24860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4320662"/>
            <a:ext cx="3429000" cy="2571750"/>
          </a:xfrm>
          <a:prstGeom prst="rect">
            <a:avLst/>
          </a:prstGeom>
        </p:spPr>
      </p:pic>
      <p:sp>
        <p:nvSpPr>
          <p:cNvPr id="15" name="Text Box 9"/>
          <p:cNvSpPr txBox="1">
            <a:spLocks noChangeArrowheads="1"/>
          </p:cNvSpPr>
          <p:nvPr/>
        </p:nvSpPr>
        <p:spPr bwMode="auto">
          <a:xfrm>
            <a:off x="0" y="5389069"/>
            <a:ext cx="4726858" cy="461665"/>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1">
                    <a:lumMod val="75000"/>
                  </a:schemeClr>
                </a:solidFill>
                <a:latin typeface="Tahoma" pitchFamily="34" charset="0"/>
              </a:rPr>
              <a:t>WHO CAN BELIEVE IT?</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2211"/>
                                        </p:tgtEl>
                                        <p:attrNameLst>
                                          <p:attrName>style.visibility</p:attrName>
                                        </p:attrNameLst>
                                      </p:cBhvr>
                                      <p:to>
                                        <p:strVal val="visible"/>
                                      </p:to>
                                    </p:set>
                                    <p:animEffect transition="in" filter="fade">
                                      <p:cBhvr>
                                        <p:cTn id="7" dur="500"/>
                                        <p:tgtEl>
                                          <p:spTgt spid="2222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 calcmode="lin" valueType="num">
                                      <p:cBhvr additive="base">
                                        <p:cTn id="24"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 calcmode="lin" valueType="num">
                                      <p:cBhvr additive="base">
                                        <p:cTn id="30"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 calcmode="lin" valueType="num">
                                      <p:cBhvr additive="base">
                                        <p:cTn id="36"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31"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ssolv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0" y="0"/>
            <a:ext cx="9144000" cy="609600"/>
          </a:xfrm>
        </p:spPr>
        <p:txBody>
          <a:bodyPr/>
          <a:lstStyle/>
          <a:p>
            <a:r>
              <a:rPr lang="en-US" altLang="en-US" sz="3200" b="1" u="sng" dirty="0">
                <a:solidFill>
                  <a:schemeClr val="bg2"/>
                </a:solidFill>
                <a:cs typeface="Times New Roman" pitchFamily="18" charset="0"/>
              </a:rPr>
              <a:t>Intro</a:t>
            </a:r>
            <a:r>
              <a:rPr lang="en-US" altLang="en-US" sz="3600" b="1" u="sng" dirty="0">
                <a:solidFill>
                  <a:schemeClr val="bg2"/>
                </a:solidFill>
                <a:cs typeface="Times New Roman" pitchFamily="18" charset="0"/>
              </a:rPr>
              <a:t> </a:t>
            </a:r>
          </a:p>
        </p:txBody>
      </p:sp>
      <p:sp>
        <p:nvSpPr>
          <p:cNvPr id="5" name="Footer Placeholder 4"/>
          <p:cNvSpPr>
            <a:spLocks noGrp="1"/>
          </p:cNvSpPr>
          <p:nvPr>
            <p:ph type="ftr" sz="quarter" idx="11"/>
          </p:nvPr>
        </p:nvSpPr>
        <p:spPr>
          <a:xfrm>
            <a:off x="-4916" y="6567946"/>
            <a:ext cx="3052916" cy="304801"/>
          </a:xfrm>
        </p:spPr>
        <p:txBody>
          <a:bodyPr/>
          <a:lstStyle/>
          <a:p>
            <a:r>
              <a:rPr lang="fr-FR" altLang="en-US"/>
              <a:t>The Islamic Dilemma</a:t>
            </a:r>
            <a:endParaRPr lang="en-US" altLang="en-US" dirty="0"/>
          </a:p>
        </p:txBody>
      </p:sp>
      <p:sp>
        <p:nvSpPr>
          <p:cNvPr id="222211" name="Text Box 3"/>
          <p:cNvSpPr txBox="1">
            <a:spLocks noChangeArrowheads="1"/>
          </p:cNvSpPr>
          <p:nvPr/>
        </p:nvSpPr>
        <p:spPr bwMode="auto">
          <a:xfrm>
            <a:off x="-27040" y="646471"/>
            <a:ext cx="91710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If the Bible was changed as Muslims believe, then Muslims</a:t>
            </a:r>
          </a:p>
          <a:p>
            <a:pPr algn="ctr"/>
            <a:r>
              <a:rPr lang="en-US" altLang="en-US" dirty="0">
                <a:solidFill>
                  <a:schemeClr val="accent2">
                    <a:lumMod val="75000"/>
                  </a:schemeClr>
                </a:solidFill>
                <a:latin typeface="Tahoma" pitchFamily="34" charset="0"/>
              </a:rPr>
              <a:t>must also believe that an all-knowing and all-powerful </a:t>
            </a:r>
          </a:p>
          <a:p>
            <a:pPr algn="ctr"/>
            <a:r>
              <a:rPr lang="en-US" altLang="en-US" dirty="0">
                <a:solidFill>
                  <a:schemeClr val="accent2">
                    <a:lumMod val="75000"/>
                  </a:schemeClr>
                </a:solidFill>
                <a:latin typeface="Tahoma" pitchFamily="34" charset="0"/>
              </a:rPr>
              <a:t>god was unable to protect his own word from corruption</a:t>
            </a:r>
          </a:p>
        </p:txBody>
      </p:sp>
      <p:sp>
        <p:nvSpPr>
          <p:cNvPr id="9" name="Text Box 3"/>
          <p:cNvSpPr txBox="1">
            <a:spLocks noChangeArrowheads="1"/>
          </p:cNvSpPr>
          <p:nvPr/>
        </p:nvSpPr>
        <p:spPr bwMode="auto">
          <a:xfrm>
            <a:off x="-12289" y="1846800"/>
            <a:ext cx="91562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chemeClr val="accent2"/>
              </a:buClr>
              <a:buSzPct val="100000"/>
              <a:buFont typeface="Wingdings" pitchFamily="2" charset="2"/>
              <a:buChar char="Ø"/>
            </a:pPr>
            <a:r>
              <a:rPr lang="en-US" altLang="en-US" sz="2000" b="0" dirty="0">
                <a:solidFill>
                  <a:schemeClr val="tx1"/>
                </a:solidFill>
              </a:rPr>
              <a:t>Muhammad claimed Allah is the God of the O.T. &amp; N.T. and that both are true, and that Muslims are to read and know them! (</a:t>
            </a:r>
            <a:r>
              <a:rPr lang="en-US" altLang="en-US" sz="2000" b="0" dirty="0" err="1">
                <a:solidFill>
                  <a:schemeClr val="tx1"/>
                </a:solidFill>
              </a:rPr>
              <a:t>Suras</a:t>
            </a:r>
            <a:r>
              <a:rPr lang="en-US" altLang="en-US" sz="2000" b="0" dirty="0">
                <a:solidFill>
                  <a:schemeClr val="tx1"/>
                </a:solidFill>
              </a:rPr>
              <a:t> 5:68; 29:46)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871115"/>
            <a:ext cx="3532240" cy="1986885"/>
          </a:xfrm>
          <a:prstGeom prst="rect">
            <a:avLst/>
          </a:prstGeom>
        </p:spPr>
      </p:pic>
      <p:sp>
        <p:nvSpPr>
          <p:cNvPr id="10" name="Text Box 3"/>
          <p:cNvSpPr txBox="1">
            <a:spLocks noChangeArrowheads="1"/>
          </p:cNvSpPr>
          <p:nvPr/>
        </p:nvSpPr>
        <p:spPr bwMode="auto">
          <a:xfrm>
            <a:off x="0" y="2743200"/>
            <a:ext cx="91710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Yet, according to the Qur’an itself, “none can change his</a:t>
            </a:r>
          </a:p>
          <a:p>
            <a:pPr algn="ctr"/>
            <a:r>
              <a:rPr lang="en-US" altLang="en-US" dirty="0">
                <a:solidFill>
                  <a:schemeClr val="accent2">
                    <a:lumMod val="75000"/>
                  </a:schemeClr>
                </a:solidFill>
                <a:latin typeface="Tahoma" pitchFamily="34" charset="0"/>
              </a:rPr>
              <a:t>words: for he is the one who </a:t>
            </a:r>
            <a:r>
              <a:rPr lang="en-US" altLang="en-US" dirty="0" err="1">
                <a:solidFill>
                  <a:schemeClr val="accent2">
                    <a:lumMod val="75000"/>
                  </a:schemeClr>
                </a:solidFill>
                <a:latin typeface="Tahoma" pitchFamily="34" charset="0"/>
              </a:rPr>
              <a:t>heareth</a:t>
            </a:r>
            <a:r>
              <a:rPr lang="en-US" altLang="en-US" dirty="0">
                <a:solidFill>
                  <a:schemeClr val="accent2">
                    <a:lumMod val="75000"/>
                  </a:schemeClr>
                </a:solidFill>
                <a:latin typeface="Tahoma" pitchFamily="34" charset="0"/>
              </a:rPr>
              <a:t> and </a:t>
            </a:r>
            <a:r>
              <a:rPr lang="en-US" altLang="en-US" dirty="0" err="1">
                <a:solidFill>
                  <a:schemeClr val="accent2">
                    <a:lumMod val="75000"/>
                  </a:schemeClr>
                </a:solidFill>
                <a:latin typeface="Tahoma" pitchFamily="34" charset="0"/>
              </a:rPr>
              <a:t>knoweth</a:t>
            </a:r>
            <a:r>
              <a:rPr lang="en-US" altLang="en-US" dirty="0">
                <a:solidFill>
                  <a:schemeClr val="accent2">
                    <a:lumMod val="75000"/>
                  </a:schemeClr>
                </a:solidFill>
                <a:latin typeface="Tahoma" pitchFamily="34" charset="0"/>
              </a:rPr>
              <a:t> all”</a:t>
            </a:r>
          </a:p>
          <a:p>
            <a:pPr algn="ctr"/>
            <a:r>
              <a:rPr lang="en-US" altLang="en-US" dirty="0">
                <a:solidFill>
                  <a:schemeClr val="accent2">
                    <a:lumMod val="75000"/>
                  </a:schemeClr>
                </a:solidFill>
                <a:latin typeface="Tahoma" pitchFamily="34" charset="0"/>
              </a:rPr>
              <a:t>(Sura 6:115-116)</a:t>
            </a:r>
          </a:p>
        </p:txBody>
      </p:sp>
      <p:sp>
        <p:nvSpPr>
          <p:cNvPr id="11" name="Text Box 3"/>
          <p:cNvSpPr txBox="1">
            <a:spLocks noChangeArrowheads="1"/>
          </p:cNvSpPr>
          <p:nvPr/>
        </p:nvSpPr>
        <p:spPr bwMode="auto">
          <a:xfrm>
            <a:off x="-17209" y="3886200"/>
            <a:ext cx="91612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chemeClr val="accent2"/>
              </a:buClr>
              <a:buSzPct val="100000"/>
              <a:buFont typeface="Wingdings" pitchFamily="2" charset="2"/>
              <a:buChar char="Ø"/>
            </a:pPr>
            <a:r>
              <a:rPr lang="en-US" altLang="en-US" sz="2000" b="0" dirty="0">
                <a:solidFill>
                  <a:schemeClr val="tx1"/>
                </a:solidFill>
              </a:rPr>
              <a:t>If the Bible was the true word of God (Allah) at some time in the past, and if “none can change his words” as the Qur’an claims, then by logical extension the Bible either remains his word today, or the Qur’an is wrong!</a:t>
            </a:r>
          </a:p>
        </p:txBody>
      </p:sp>
      <p:sp>
        <p:nvSpPr>
          <p:cNvPr id="12" name="Text Box 5"/>
          <p:cNvSpPr txBox="1">
            <a:spLocks noChangeArrowheads="1"/>
          </p:cNvSpPr>
          <p:nvPr/>
        </p:nvSpPr>
        <p:spPr bwMode="auto">
          <a:xfrm>
            <a:off x="-17209" y="5633724"/>
            <a:ext cx="5644945" cy="461665"/>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Which is it? </a:t>
            </a:r>
          </a:p>
        </p:txBody>
      </p:sp>
    </p:spTree>
    <p:extLst>
      <p:ext uri="{BB962C8B-B14F-4D97-AF65-F5344CB8AC3E}">
        <p14:creationId xmlns:p14="http://schemas.microsoft.com/office/powerpoint/2010/main" val="3639570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2211"/>
                                        </p:tgtEl>
                                        <p:attrNameLst>
                                          <p:attrName>style.visibility</p:attrName>
                                        </p:attrNameLst>
                                      </p:cBhvr>
                                      <p:to>
                                        <p:strVal val="visible"/>
                                      </p:to>
                                    </p:set>
                                    <p:animEffect transition="in" filter="fade">
                                      <p:cBhvr>
                                        <p:cTn id="7" dur="500"/>
                                        <p:tgtEl>
                                          <p:spTgt spid="2222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p:bldP spid="10"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609600"/>
          </a:xfrm>
        </p:spPr>
        <p:txBody>
          <a:bodyPr/>
          <a:lstStyle/>
          <a:p>
            <a:r>
              <a:rPr lang="en-US" altLang="en-US" sz="3200" b="1" u="sng" dirty="0">
                <a:solidFill>
                  <a:schemeClr val="bg2"/>
                </a:solidFill>
                <a:cs typeface="Times New Roman" pitchFamily="18" charset="0"/>
              </a:rPr>
              <a:t>The Gospels Are Authoritative</a:t>
            </a:r>
            <a:endParaRPr lang="en-US" altLang="en-US" sz="3600" b="1" u="sng" dirty="0">
              <a:solidFill>
                <a:schemeClr val="bg2"/>
              </a:solidFill>
              <a:cs typeface="Times New Roman" pitchFamily="18" charset="0"/>
            </a:endParaRPr>
          </a:p>
        </p:txBody>
      </p:sp>
      <p:sp>
        <p:nvSpPr>
          <p:cNvPr id="7" name="Footer Placeholder 4"/>
          <p:cNvSpPr>
            <a:spLocks noGrp="1"/>
          </p:cNvSpPr>
          <p:nvPr>
            <p:ph type="ftr" sz="quarter" idx="11"/>
          </p:nvPr>
        </p:nvSpPr>
        <p:spPr>
          <a:xfrm>
            <a:off x="2971800" y="6553200"/>
            <a:ext cx="3581400" cy="304800"/>
          </a:xfrm>
        </p:spPr>
        <p:txBody>
          <a:bodyPr/>
          <a:lstStyle/>
          <a:p>
            <a:r>
              <a:rPr lang="fr-FR" altLang="en-US"/>
              <a:t>The Islamic Dilemma</a:t>
            </a:r>
            <a:endParaRPr lang="en-US" altLang="en-US" dirty="0"/>
          </a:p>
        </p:txBody>
      </p:sp>
      <p:sp>
        <p:nvSpPr>
          <p:cNvPr id="261123" name="Text Box 3"/>
          <p:cNvSpPr txBox="1">
            <a:spLocks noChangeArrowheads="1"/>
          </p:cNvSpPr>
          <p:nvPr/>
        </p:nvSpPr>
        <p:spPr bwMode="auto">
          <a:xfrm>
            <a:off x="0" y="9144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Muslims are told to say to Christians</a:t>
            </a:r>
          </a:p>
          <a:p>
            <a:pPr>
              <a:buClr>
                <a:schemeClr val="accent2"/>
              </a:buClr>
              <a:buSzPct val="115000"/>
              <a:buFont typeface="Wingdings" pitchFamily="2" charset="2"/>
              <a:buChar char="Ø"/>
            </a:pPr>
            <a:r>
              <a:rPr lang="en-US" altLang="en-US" sz="2000" b="0" dirty="0">
                <a:latin typeface="Tahoma" pitchFamily="34" charset="0"/>
              </a:rPr>
              <a:t>“We believe in the revelation which has come down to us and in that which came down to you. Our God and your God is one. To him we submit.” </a:t>
            </a:r>
          </a:p>
          <a:p>
            <a:pPr marL="457200" lvl="1" indent="0">
              <a:buClr>
                <a:schemeClr val="accent2"/>
              </a:buClr>
              <a:buSzPct val="115000"/>
            </a:pPr>
            <a:r>
              <a:rPr lang="en-US" altLang="en-US" sz="2000" b="0" dirty="0">
                <a:latin typeface="Tahoma" pitchFamily="34" charset="0"/>
              </a:rPr>
              <a:t>(Sura 49:26)</a:t>
            </a:r>
          </a:p>
        </p:txBody>
      </p:sp>
      <p:sp>
        <p:nvSpPr>
          <p:cNvPr id="6" name="Text Box 3"/>
          <p:cNvSpPr txBox="1">
            <a:spLocks noChangeArrowheads="1"/>
          </p:cNvSpPr>
          <p:nvPr/>
        </p:nvSpPr>
        <p:spPr bwMode="auto">
          <a:xfrm>
            <a:off x="0" y="2299395"/>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Many Muslims today say something different,  </a:t>
            </a:r>
          </a:p>
          <a:p>
            <a:pPr>
              <a:buClr>
                <a:schemeClr val="accent2"/>
              </a:buClr>
              <a:buSzPct val="115000"/>
              <a:buFont typeface="Wingdings" pitchFamily="2" charset="2"/>
              <a:buChar char="Ø"/>
            </a:pPr>
            <a:r>
              <a:rPr lang="en-US" altLang="en-US" sz="2000" b="0" dirty="0">
                <a:latin typeface="Tahoma" pitchFamily="34" charset="0"/>
              </a:rPr>
              <a:t>“We don’t believe in your book because it has been corrupted, and your God is a false god.”</a:t>
            </a:r>
            <a:endParaRPr lang="en-US" altLang="en-US" sz="2000" b="0" i="1" dirty="0">
              <a:latin typeface="Tahoma" pitchFamily="34" charset="0"/>
            </a:endParaRPr>
          </a:p>
        </p:txBody>
      </p:sp>
      <p:sp>
        <p:nvSpPr>
          <p:cNvPr id="8" name="Text Box 9"/>
          <p:cNvSpPr txBox="1">
            <a:spLocks noChangeArrowheads="1"/>
          </p:cNvSpPr>
          <p:nvPr/>
        </p:nvSpPr>
        <p:spPr bwMode="auto">
          <a:xfrm>
            <a:off x="0" y="3429000"/>
            <a:ext cx="9144000" cy="1569660"/>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1">
                    <a:lumMod val="75000"/>
                  </a:schemeClr>
                </a:solidFill>
                <a:latin typeface="Tahoma" pitchFamily="34" charset="0"/>
              </a:rPr>
              <a:t>If Muslims are commanded to say they believe in what</a:t>
            </a:r>
          </a:p>
          <a:p>
            <a:pPr algn="ctr"/>
            <a:r>
              <a:rPr lang="en-US" altLang="en-US" dirty="0">
                <a:solidFill>
                  <a:schemeClr val="accent1">
                    <a:lumMod val="75000"/>
                  </a:schemeClr>
                </a:solidFill>
                <a:latin typeface="Tahoma" pitchFamily="34" charset="0"/>
              </a:rPr>
              <a:t>has been revealed to Christians, then why do they instead</a:t>
            </a:r>
          </a:p>
          <a:p>
            <a:pPr algn="ctr"/>
            <a:r>
              <a:rPr lang="en-US" altLang="en-US" dirty="0">
                <a:solidFill>
                  <a:schemeClr val="accent1">
                    <a:lumMod val="75000"/>
                  </a:schemeClr>
                </a:solidFill>
                <a:latin typeface="Tahoma" pitchFamily="34" charset="0"/>
              </a:rPr>
              <a:t>say they don’t believe in the Bible, the only revelation we</a:t>
            </a:r>
          </a:p>
          <a:p>
            <a:pPr algn="ctr"/>
            <a:r>
              <a:rPr lang="en-US" altLang="en-US" dirty="0">
                <a:solidFill>
                  <a:schemeClr val="accent1">
                    <a:lumMod val="75000"/>
                  </a:schemeClr>
                </a:solidFill>
                <a:latin typeface="Tahoma" pitchFamily="34" charset="0"/>
              </a:rPr>
              <a:t>have?</a:t>
            </a:r>
          </a:p>
        </p:txBody>
      </p:sp>
      <p:sp>
        <p:nvSpPr>
          <p:cNvPr id="9" name="Text Box 9"/>
          <p:cNvSpPr txBox="1">
            <a:spLocks noChangeArrowheads="1"/>
          </p:cNvSpPr>
          <p:nvPr/>
        </p:nvSpPr>
        <p:spPr bwMode="auto">
          <a:xfrm>
            <a:off x="0" y="5257800"/>
            <a:ext cx="9144000" cy="1200329"/>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1">
                    <a:lumMod val="75000"/>
                  </a:schemeClr>
                </a:solidFill>
                <a:latin typeface="Tahoma" pitchFamily="34" charset="0"/>
              </a:rPr>
              <a:t>If Muslims are commanded to say their god and our God</a:t>
            </a:r>
          </a:p>
          <a:p>
            <a:pPr algn="ctr"/>
            <a:r>
              <a:rPr lang="en-US" altLang="en-US" dirty="0">
                <a:solidFill>
                  <a:schemeClr val="accent1">
                    <a:lumMod val="75000"/>
                  </a:schemeClr>
                </a:solidFill>
                <a:latin typeface="Tahoma" pitchFamily="34" charset="0"/>
              </a:rPr>
              <a:t>is One, why do they instead say that our God is </a:t>
            </a:r>
          </a:p>
          <a:p>
            <a:pPr algn="ctr"/>
            <a:r>
              <a:rPr lang="en-US" altLang="en-US" dirty="0">
                <a:solidFill>
                  <a:schemeClr val="accent1">
                    <a:lumMod val="75000"/>
                  </a:schemeClr>
                </a:solidFill>
                <a:latin typeface="Tahoma" pitchFamily="34" charset="0"/>
              </a:rPr>
              <a:t>a false god?</a:t>
            </a:r>
          </a:p>
        </p:txBody>
      </p:sp>
    </p:spTree>
    <p:extLst>
      <p:ext uri="{BB962C8B-B14F-4D97-AF65-F5344CB8AC3E}">
        <p14:creationId xmlns:p14="http://schemas.microsoft.com/office/powerpoint/2010/main" val="36377795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fade">
                                      <p:cBhvr>
                                        <p:cTn id="7" dur="500"/>
                                        <p:tgtEl>
                                          <p:spTgt spid="26112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1123">
                                            <p:txEl>
                                              <p:pRg st="1" end="1"/>
                                            </p:txEl>
                                          </p:spTgt>
                                        </p:tgtEl>
                                        <p:attrNameLst>
                                          <p:attrName>style.visibility</p:attrName>
                                        </p:attrNameLst>
                                      </p:cBhvr>
                                      <p:to>
                                        <p:strVal val="visible"/>
                                      </p:to>
                                    </p:set>
                                    <p:animEffect transition="in" filter="wipe(left)">
                                      <p:cBhvr>
                                        <p:cTn id="11" dur="500"/>
                                        <p:tgtEl>
                                          <p:spTgt spid="261123">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261123">
                                            <p:txEl>
                                              <p:pRg st="2" end="2"/>
                                            </p:txEl>
                                          </p:spTgt>
                                        </p:tgtEl>
                                        <p:attrNameLst>
                                          <p:attrName>style.visibility</p:attrName>
                                        </p:attrNameLst>
                                      </p:cBhvr>
                                      <p:to>
                                        <p:strVal val="visible"/>
                                      </p:to>
                                    </p:set>
                                    <p:animEffect transition="in" filter="wipe(left)">
                                      <p:cBhvr>
                                        <p:cTn id="14" dur="500"/>
                                        <p:tgtEl>
                                          <p:spTgt spid="26112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left)">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 y="609599"/>
            <a:ext cx="9144000" cy="5943599"/>
          </a:xfrm>
          <a:prstGeom prst="rect">
            <a:avLst/>
          </a:prstGeom>
        </p:spPr>
      </p:pic>
      <p:sp>
        <p:nvSpPr>
          <p:cNvPr id="222210" name="Rectangle 2"/>
          <p:cNvSpPr>
            <a:spLocks noGrp="1" noChangeArrowheads="1"/>
          </p:cNvSpPr>
          <p:nvPr>
            <p:ph type="title"/>
          </p:nvPr>
        </p:nvSpPr>
        <p:spPr>
          <a:xfrm>
            <a:off x="0" y="0"/>
            <a:ext cx="9144000" cy="609600"/>
          </a:xfrm>
        </p:spPr>
        <p:txBody>
          <a:bodyPr/>
          <a:lstStyle/>
          <a:p>
            <a:r>
              <a:rPr lang="en-US" altLang="en-US" sz="3200" b="1" u="sng" dirty="0">
                <a:solidFill>
                  <a:schemeClr val="bg2"/>
                </a:solidFill>
                <a:cs typeface="Times New Roman" pitchFamily="18" charset="0"/>
              </a:rPr>
              <a:t>The Gospels Are Authoritative</a:t>
            </a:r>
            <a:endParaRPr lang="en-US" altLang="en-US" sz="36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3045542" y="6534329"/>
            <a:ext cx="3025876" cy="304801"/>
          </a:xfrm>
        </p:spPr>
        <p:txBody>
          <a:bodyPr/>
          <a:lstStyle/>
          <a:p>
            <a:r>
              <a:rPr lang="fr-FR" altLang="en-US" dirty="0"/>
              <a:t>The </a:t>
            </a:r>
            <a:r>
              <a:rPr lang="fr-FR" altLang="en-US" dirty="0" err="1"/>
              <a:t>Islamic</a:t>
            </a:r>
            <a:r>
              <a:rPr lang="fr-FR" altLang="en-US" dirty="0"/>
              <a:t> </a:t>
            </a:r>
            <a:r>
              <a:rPr lang="fr-FR" altLang="en-US" dirty="0" err="1"/>
              <a:t>Dilemma</a:t>
            </a:r>
            <a:endParaRPr lang="en-US" altLang="en-US" dirty="0"/>
          </a:p>
        </p:txBody>
      </p:sp>
      <p:sp>
        <p:nvSpPr>
          <p:cNvPr id="10" name="Text Box 3"/>
          <p:cNvSpPr txBox="1">
            <a:spLocks noChangeArrowheads="1"/>
          </p:cNvSpPr>
          <p:nvPr/>
        </p:nvSpPr>
        <p:spPr bwMode="auto">
          <a:xfrm>
            <a:off x="0" y="609599"/>
            <a:ext cx="9144000"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God is a triune-God (Mt. 28:18-20; Lk. 3:22), one God in</a:t>
            </a:r>
          </a:p>
          <a:p>
            <a:r>
              <a:rPr lang="en-US" altLang="en-US" dirty="0">
                <a:solidFill>
                  <a:schemeClr val="accent2">
                    <a:lumMod val="75000"/>
                  </a:schemeClr>
                </a:solidFill>
                <a:latin typeface="Tahoma" pitchFamily="34" charset="0"/>
              </a:rPr>
              <a:t>nature or essence but 3 in person:</a:t>
            </a:r>
          </a:p>
          <a:p>
            <a:pPr>
              <a:buClr>
                <a:schemeClr val="accent2"/>
              </a:buClr>
              <a:buSzPct val="115000"/>
              <a:buFont typeface="Wingdings" pitchFamily="2" charset="2"/>
              <a:buChar char="Ø"/>
            </a:pPr>
            <a:r>
              <a:rPr lang="en-US" altLang="en-US" sz="2000" b="0" dirty="0">
                <a:latin typeface="Tahoma" pitchFamily="34" charset="0"/>
              </a:rPr>
              <a:t>Father – Jn. 8:42</a:t>
            </a:r>
          </a:p>
          <a:p>
            <a:pPr>
              <a:buClr>
                <a:schemeClr val="accent2"/>
              </a:buClr>
              <a:buSzPct val="115000"/>
              <a:buFont typeface="Wingdings" pitchFamily="2" charset="2"/>
              <a:buChar char="Ø"/>
            </a:pPr>
            <a:r>
              <a:rPr lang="en-US" altLang="en-US" sz="2000" b="0" dirty="0">
                <a:latin typeface="Tahoma" pitchFamily="34" charset="0"/>
              </a:rPr>
              <a:t>Son – Jn. 1:1-15; Titus 2:13-14</a:t>
            </a:r>
          </a:p>
          <a:p>
            <a:pPr lvl="1">
              <a:buClr>
                <a:schemeClr val="accent2"/>
              </a:buClr>
              <a:buSzPct val="115000"/>
              <a:buFont typeface="Wingdings" panose="05000000000000000000" pitchFamily="2" charset="2"/>
              <a:buChar char="§"/>
            </a:pPr>
            <a:r>
              <a:rPr lang="en-US" altLang="en-US" sz="2000" b="0" dirty="0">
                <a:latin typeface="Tahoma" pitchFamily="34" charset="0"/>
              </a:rPr>
              <a:t>Jesus came in the flesh, fully man &amp; fully God – Jn. 1:1-14; Phil. 2:5-8</a:t>
            </a:r>
          </a:p>
          <a:p>
            <a:pPr lvl="1">
              <a:buClr>
                <a:schemeClr val="accent2"/>
              </a:buClr>
              <a:buSzPct val="115000"/>
              <a:buFont typeface="Wingdings" panose="05000000000000000000" pitchFamily="2" charset="2"/>
              <a:buChar char="§"/>
            </a:pPr>
            <a:r>
              <a:rPr lang="en-US" altLang="en-US" sz="2000" b="0" dirty="0">
                <a:latin typeface="Tahoma" pitchFamily="34" charset="0"/>
              </a:rPr>
              <a:t>Jesus died on the cross for sins of the world – (All 4 Gospels); Mk. 10:32-34, 45 </a:t>
            </a:r>
          </a:p>
          <a:p>
            <a:pPr lvl="1">
              <a:buClr>
                <a:schemeClr val="accent2"/>
              </a:buClr>
              <a:buSzPct val="115000"/>
              <a:buFont typeface="Wingdings" panose="05000000000000000000" pitchFamily="2" charset="2"/>
              <a:buChar char="§"/>
            </a:pPr>
            <a:r>
              <a:rPr lang="en-US" altLang="en-US" sz="2000" b="0" dirty="0">
                <a:latin typeface="Tahoma" pitchFamily="34" charset="0"/>
              </a:rPr>
              <a:t>Jesus rose from the dead the 3</a:t>
            </a:r>
            <a:r>
              <a:rPr lang="en-US" altLang="en-US" sz="2000" b="0" baseline="30000" dirty="0">
                <a:latin typeface="Tahoma" pitchFamily="34" charset="0"/>
              </a:rPr>
              <a:t>rd</a:t>
            </a:r>
            <a:r>
              <a:rPr lang="en-US" altLang="en-US" sz="2000" b="0" dirty="0">
                <a:latin typeface="Tahoma" pitchFamily="34" charset="0"/>
              </a:rPr>
              <a:t> day – (All 4 Gospels); Lk. 24:5-6</a:t>
            </a:r>
          </a:p>
          <a:p>
            <a:pPr>
              <a:buClr>
                <a:schemeClr val="accent2"/>
              </a:buClr>
              <a:buSzPct val="115000"/>
              <a:buFont typeface="Wingdings" pitchFamily="2" charset="2"/>
              <a:buChar char="Ø"/>
            </a:pPr>
            <a:r>
              <a:rPr lang="en-US" altLang="en-US" sz="2000" b="0" dirty="0">
                <a:latin typeface="Tahoma" pitchFamily="34" charset="0"/>
              </a:rPr>
              <a:t>Holy Spirit – Jn. 16:13; Acts 5:3-4</a:t>
            </a:r>
          </a:p>
        </p:txBody>
      </p:sp>
      <p:sp>
        <p:nvSpPr>
          <p:cNvPr id="7" name="Text Box 3"/>
          <p:cNvSpPr txBox="1">
            <a:spLocks noChangeArrowheads="1"/>
          </p:cNvSpPr>
          <p:nvPr/>
        </p:nvSpPr>
        <p:spPr bwMode="auto">
          <a:xfrm>
            <a:off x="-27040" y="5334000"/>
            <a:ext cx="91710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The Qur’an denies all of this, so a Muslim cannot say they</a:t>
            </a:r>
          </a:p>
          <a:p>
            <a:pPr algn="ctr"/>
            <a:r>
              <a:rPr lang="en-US" altLang="en-US" dirty="0">
                <a:solidFill>
                  <a:schemeClr val="accent2">
                    <a:lumMod val="75000"/>
                  </a:schemeClr>
                </a:solidFill>
                <a:latin typeface="Tahoma" pitchFamily="34" charset="0"/>
              </a:rPr>
              <a:t>believe the Gospels or that Allah and God are the same!</a:t>
            </a:r>
          </a:p>
          <a:p>
            <a:pPr algn="ctr"/>
            <a:r>
              <a:rPr lang="en-US" altLang="en-US" dirty="0">
                <a:solidFill>
                  <a:schemeClr val="accent2">
                    <a:lumMod val="75000"/>
                  </a:schemeClr>
                </a:solidFill>
                <a:latin typeface="Tahoma" pitchFamily="34" charset="0"/>
              </a:rPr>
              <a:t>(</a:t>
            </a:r>
            <a:r>
              <a:rPr lang="en-US" altLang="en-US" dirty="0" err="1">
                <a:solidFill>
                  <a:schemeClr val="accent2">
                    <a:lumMod val="75000"/>
                  </a:schemeClr>
                </a:solidFill>
                <a:latin typeface="Tahoma" pitchFamily="34" charset="0"/>
              </a:rPr>
              <a:t>Sura</a:t>
            </a:r>
            <a:r>
              <a:rPr lang="en-US" altLang="en-US" dirty="0">
                <a:solidFill>
                  <a:schemeClr val="accent2">
                    <a:lumMod val="75000"/>
                  </a:schemeClr>
                </a:solidFill>
                <a:latin typeface="Tahoma" pitchFamily="34" charset="0"/>
              </a:rPr>
              <a:t> 4:171; 5:116)</a:t>
            </a:r>
          </a:p>
        </p:txBody>
      </p:sp>
    </p:spTree>
    <p:extLst>
      <p:ext uri="{BB962C8B-B14F-4D97-AF65-F5344CB8AC3E}">
        <p14:creationId xmlns:p14="http://schemas.microsoft.com/office/powerpoint/2010/main" val="12680823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 calcmode="lin" valueType="num">
                                      <p:cBhvr additive="base">
                                        <p:cTn id="14"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wipe(left)">
                                      <p:cBhvr>
                                        <p:cTn id="24" dur="500"/>
                                        <p:tgtEl>
                                          <p:spTgt spid="10">
                                            <p:txEl>
                                              <p:pRg st="4" end="4"/>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Effect transition="in" filter="wipe(left)">
                                      <p:cBhvr>
                                        <p:cTn id="28" dur="500"/>
                                        <p:tgtEl>
                                          <p:spTgt spid="10">
                                            <p:txEl>
                                              <p:pRg st="5" end="5"/>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wipe(left)">
                                      <p:cBhvr>
                                        <p:cTn id="32" dur="500"/>
                                        <p:tgtEl>
                                          <p:spTgt spid="10">
                                            <p:txEl>
                                              <p:pRg st="6" end="6"/>
                                            </p:txEl>
                                          </p:spTgt>
                                        </p:tgtEl>
                                      </p:cBhvr>
                                    </p:animEffect>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10">
                                            <p:txEl>
                                              <p:pRg st="7" end="7"/>
                                            </p:txEl>
                                          </p:spTgt>
                                        </p:tgtEl>
                                        <p:attrNameLst>
                                          <p:attrName>style.visibility</p:attrName>
                                        </p:attrNameLst>
                                      </p:cBhvr>
                                      <p:to>
                                        <p:strVal val="visible"/>
                                      </p:to>
                                    </p:set>
                                    <p:anim calcmode="lin" valueType="num">
                                      <p:cBhvr additive="base">
                                        <p:cTn id="36"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459"/>
            <a:ext cx="9144000" cy="5894740"/>
          </a:xfrm>
          <a:prstGeom prst="rect">
            <a:avLst/>
          </a:prstGeom>
        </p:spPr>
      </p:pic>
      <p:sp>
        <p:nvSpPr>
          <p:cNvPr id="222210" name="Rectangle 2"/>
          <p:cNvSpPr>
            <a:spLocks noGrp="1" noChangeArrowheads="1"/>
          </p:cNvSpPr>
          <p:nvPr>
            <p:ph type="title"/>
          </p:nvPr>
        </p:nvSpPr>
        <p:spPr>
          <a:xfrm>
            <a:off x="0" y="0"/>
            <a:ext cx="9144000" cy="609600"/>
          </a:xfrm>
        </p:spPr>
        <p:txBody>
          <a:bodyPr/>
          <a:lstStyle/>
          <a:p>
            <a:r>
              <a:rPr lang="en-US" altLang="en-US" sz="3200" b="1" u="sng" dirty="0">
                <a:solidFill>
                  <a:schemeClr val="bg2"/>
                </a:solidFill>
                <a:cs typeface="Times New Roman" pitchFamily="18" charset="0"/>
              </a:rPr>
              <a:t>The Gospels Are Authoritative</a:t>
            </a:r>
            <a:endParaRPr lang="en-US" altLang="en-US" sz="36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3374924" y="6553199"/>
            <a:ext cx="3025876" cy="304801"/>
          </a:xfrm>
        </p:spPr>
        <p:txBody>
          <a:bodyPr/>
          <a:lstStyle/>
          <a:p>
            <a:r>
              <a:rPr lang="fr-FR" altLang="en-US"/>
              <a:t>The Islamic Dilemma</a:t>
            </a:r>
            <a:endParaRPr lang="en-US" altLang="en-US" dirty="0"/>
          </a:p>
        </p:txBody>
      </p:sp>
      <p:sp>
        <p:nvSpPr>
          <p:cNvPr id="10" name="Text Box 3"/>
          <p:cNvSpPr txBox="1">
            <a:spLocks noChangeArrowheads="1"/>
          </p:cNvSpPr>
          <p:nvPr/>
        </p:nvSpPr>
        <p:spPr bwMode="auto">
          <a:xfrm>
            <a:off x="0" y="60959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Muslims have to reject the Bible because it contradicts the</a:t>
            </a:r>
          </a:p>
          <a:p>
            <a:pPr algn="ctr"/>
            <a:r>
              <a:rPr lang="en-US" altLang="en-US" dirty="0">
                <a:solidFill>
                  <a:schemeClr val="accent2">
                    <a:lumMod val="75000"/>
                  </a:schemeClr>
                </a:solidFill>
                <a:latin typeface="Tahoma" pitchFamily="34" charset="0"/>
              </a:rPr>
              <a:t>Qur’an, but that creates a problem for Muslims:</a:t>
            </a:r>
          </a:p>
        </p:txBody>
      </p:sp>
      <p:sp>
        <p:nvSpPr>
          <p:cNvPr id="4" name="Rectangular Callout 3"/>
          <p:cNvSpPr/>
          <p:nvPr/>
        </p:nvSpPr>
        <p:spPr bwMode="auto">
          <a:xfrm>
            <a:off x="0" y="2286000"/>
            <a:ext cx="9144000" cy="1981200"/>
          </a:xfrm>
          <a:prstGeom prst="wedgeRect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457200" marR="0" indent="-45720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66FFFF"/>
              </a:solidFill>
              <a:effectLst/>
              <a:latin typeface="Tahoma" pitchFamily="34" charset="0"/>
              <a:cs typeface="Times New Roman" pitchFamily="18" charset="0"/>
            </a:endParaRPr>
          </a:p>
        </p:txBody>
      </p:sp>
      <p:sp>
        <p:nvSpPr>
          <p:cNvPr id="6" name="Rectangular Callout 5"/>
          <p:cNvSpPr/>
          <p:nvPr/>
        </p:nvSpPr>
        <p:spPr bwMode="auto">
          <a:xfrm>
            <a:off x="0" y="1524000"/>
            <a:ext cx="9144000" cy="2308324"/>
          </a:xfrm>
          <a:prstGeom prst="wedgeRectCallout">
            <a:avLst/>
          </a:prstGeom>
          <a:no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r>
              <a:rPr lang="en-US" altLang="en-US" b="0" dirty="0">
                <a:solidFill>
                  <a:srgbClr val="002060"/>
                </a:solidFill>
              </a:rPr>
              <a:t>“He has revealed to you the Book with truth, verifying that which</a:t>
            </a:r>
          </a:p>
          <a:p>
            <a:r>
              <a:rPr lang="en-US" altLang="en-US" b="0" dirty="0">
                <a:solidFill>
                  <a:srgbClr val="002060"/>
                </a:solidFill>
              </a:rPr>
              <a:t>is before it. And he revealed the Torah and the Gospel aforetime,</a:t>
            </a:r>
          </a:p>
          <a:p>
            <a:r>
              <a:rPr lang="en-US" altLang="en-US" b="0" dirty="0">
                <a:solidFill>
                  <a:srgbClr val="002060"/>
                </a:solidFill>
              </a:rPr>
              <a:t>a guidance for the people, and he sent </a:t>
            </a:r>
            <a:r>
              <a:rPr lang="en-US" altLang="en-US" b="0">
                <a:solidFill>
                  <a:srgbClr val="002060"/>
                </a:solidFill>
              </a:rPr>
              <a:t>the Qur’an. </a:t>
            </a:r>
            <a:r>
              <a:rPr lang="en-US" altLang="en-US" b="0" dirty="0">
                <a:solidFill>
                  <a:srgbClr val="002060"/>
                </a:solidFill>
              </a:rPr>
              <a:t>Those who</a:t>
            </a:r>
          </a:p>
          <a:p>
            <a:r>
              <a:rPr lang="en-US" altLang="en-US" b="0" dirty="0">
                <a:solidFill>
                  <a:srgbClr val="002060"/>
                </a:solidFill>
              </a:rPr>
              <a:t>disbelieve in the messages of Allah—for them is severe </a:t>
            </a:r>
          </a:p>
          <a:p>
            <a:r>
              <a:rPr lang="en-US" altLang="en-US" b="0" dirty="0">
                <a:solidFill>
                  <a:srgbClr val="002060"/>
                </a:solidFill>
              </a:rPr>
              <a:t>chastisement. And Allah is Mighty, the Lord of retribution.” </a:t>
            </a:r>
          </a:p>
          <a:p>
            <a:r>
              <a:rPr lang="en-US" altLang="en-US" b="0" dirty="0">
                <a:solidFill>
                  <a:srgbClr val="002060"/>
                </a:solidFill>
              </a:rPr>
              <a:t>(Sura 3:3)</a:t>
            </a:r>
          </a:p>
        </p:txBody>
      </p:sp>
      <p:sp>
        <p:nvSpPr>
          <p:cNvPr id="12" name="Text Box 9"/>
          <p:cNvSpPr txBox="1">
            <a:spLocks noChangeArrowheads="1"/>
          </p:cNvSpPr>
          <p:nvPr/>
        </p:nvSpPr>
        <p:spPr bwMode="auto">
          <a:xfrm>
            <a:off x="3505200" y="3962400"/>
            <a:ext cx="5638800" cy="830997"/>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1">
                    <a:lumMod val="75000"/>
                  </a:schemeClr>
                </a:solidFill>
                <a:latin typeface="Tahoma" pitchFamily="34" charset="0"/>
              </a:rPr>
              <a:t>Muslims teach that both Torah &amp; Gospels were corrupted by men </a:t>
            </a:r>
          </a:p>
        </p:txBody>
      </p:sp>
      <p:pic>
        <p:nvPicPr>
          <p:cNvPr id="5122" name="Picture 2" descr="http://2.bp.blogspot.com/-82WJ-enhWkE/UUpppYbNmNI/AAAAAAAAHFs/T0lIHPC-Nwg/s1600/question+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70702">
            <a:off x="2210336" y="1492127"/>
            <a:ext cx="2624138" cy="279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0315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par>
                          <p:cTn id="20" fill="hold">
                            <p:stCondLst>
                              <p:cond delay="500"/>
                            </p:stCondLst>
                            <p:childTnLst>
                              <p:par>
                                <p:cTn id="21" presetID="45" presetClass="entr" presetSubtype="0" fill="hold" nodeType="after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fade">
                                      <p:cBhvr>
                                        <p:cTn id="23" dur="2000"/>
                                        <p:tgtEl>
                                          <p:spTgt spid="5122"/>
                                        </p:tgtEl>
                                      </p:cBhvr>
                                    </p:animEffect>
                                    <p:anim calcmode="lin" valueType="num">
                                      <p:cBhvr>
                                        <p:cTn id="24" dur="2000" fill="hold"/>
                                        <p:tgtEl>
                                          <p:spTgt spid="5122"/>
                                        </p:tgtEl>
                                        <p:attrNameLst>
                                          <p:attrName>ppt_w</p:attrName>
                                        </p:attrNameLst>
                                      </p:cBhvr>
                                      <p:tavLst>
                                        <p:tav tm="0" fmla="#ppt_w*sin(2.5*pi*$)">
                                          <p:val>
                                            <p:fltVal val="0"/>
                                          </p:val>
                                        </p:tav>
                                        <p:tav tm="100000">
                                          <p:val>
                                            <p:fltVal val="1"/>
                                          </p:val>
                                        </p:tav>
                                      </p:tavLst>
                                    </p:anim>
                                    <p:anim calcmode="lin" valueType="num">
                                      <p:cBhvr>
                                        <p:cTn id="25"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459"/>
            <a:ext cx="9144000" cy="5894740"/>
          </a:xfrm>
          <a:prstGeom prst="rect">
            <a:avLst/>
          </a:prstGeom>
        </p:spPr>
      </p:pic>
      <p:sp>
        <p:nvSpPr>
          <p:cNvPr id="222210" name="Rectangle 2"/>
          <p:cNvSpPr>
            <a:spLocks noGrp="1" noChangeArrowheads="1"/>
          </p:cNvSpPr>
          <p:nvPr>
            <p:ph type="title"/>
          </p:nvPr>
        </p:nvSpPr>
        <p:spPr>
          <a:xfrm>
            <a:off x="0" y="0"/>
            <a:ext cx="9144000" cy="609600"/>
          </a:xfrm>
        </p:spPr>
        <p:txBody>
          <a:bodyPr/>
          <a:lstStyle/>
          <a:p>
            <a:r>
              <a:rPr lang="en-US" altLang="en-US" sz="3200" b="1" u="sng" dirty="0">
                <a:solidFill>
                  <a:schemeClr val="bg2"/>
                </a:solidFill>
                <a:cs typeface="Times New Roman" pitchFamily="18" charset="0"/>
              </a:rPr>
              <a:t>The Gospels Are Authoritative</a:t>
            </a:r>
            <a:endParaRPr lang="en-US" altLang="en-US" sz="36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3374924" y="6553199"/>
            <a:ext cx="3025876" cy="304801"/>
          </a:xfrm>
        </p:spPr>
        <p:txBody>
          <a:bodyPr/>
          <a:lstStyle/>
          <a:p>
            <a:r>
              <a:rPr lang="fr-FR" altLang="en-US"/>
              <a:t>The Islamic Dilemma</a:t>
            </a:r>
            <a:endParaRPr lang="en-US" altLang="en-US" dirty="0"/>
          </a:p>
        </p:txBody>
      </p:sp>
      <p:sp>
        <p:nvSpPr>
          <p:cNvPr id="10" name="Text Box 3"/>
          <p:cNvSpPr txBox="1">
            <a:spLocks noChangeArrowheads="1"/>
          </p:cNvSpPr>
          <p:nvPr/>
        </p:nvSpPr>
        <p:spPr bwMode="auto">
          <a:xfrm>
            <a:off x="0" y="60959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This should cause confusion since the Qur’an says Allah’s</a:t>
            </a:r>
          </a:p>
          <a:p>
            <a:pPr algn="ctr"/>
            <a:r>
              <a:rPr lang="en-US" altLang="en-US" dirty="0">
                <a:solidFill>
                  <a:schemeClr val="accent2">
                    <a:lumMod val="75000"/>
                  </a:schemeClr>
                </a:solidFill>
                <a:latin typeface="Tahoma" pitchFamily="34" charset="0"/>
              </a:rPr>
              <a:t>words cannot be changed:</a:t>
            </a:r>
          </a:p>
        </p:txBody>
      </p:sp>
      <p:sp>
        <p:nvSpPr>
          <p:cNvPr id="4" name="Rectangular Callout 3"/>
          <p:cNvSpPr/>
          <p:nvPr/>
        </p:nvSpPr>
        <p:spPr bwMode="auto">
          <a:xfrm>
            <a:off x="0" y="2286000"/>
            <a:ext cx="9144000" cy="1981200"/>
          </a:xfrm>
          <a:prstGeom prst="wedgeRect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457200" marR="0" indent="-45720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66FFFF"/>
              </a:solidFill>
              <a:effectLst/>
              <a:latin typeface="Tahoma" pitchFamily="34" charset="0"/>
              <a:cs typeface="Times New Roman" pitchFamily="18" charset="0"/>
            </a:endParaRPr>
          </a:p>
        </p:txBody>
      </p:sp>
      <p:sp>
        <p:nvSpPr>
          <p:cNvPr id="6" name="Rectangular Callout 5"/>
          <p:cNvSpPr/>
          <p:nvPr/>
        </p:nvSpPr>
        <p:spPr bwMode="auto">
          <a:xfrm>
            <a:off x="0" y="1524000"/>
            <a:ext cx="9144000" cy="1569660"/>
          </a:xfrm>
          <a:prstGeom prst="wedgeRectCallout">
            <a:avLst/>
          </a:prstGeom>
          <a:no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r>
              <a:rPr lang="en-US" altLang="en-US" b="0" dirty="0">
                <a:solidFill>
                  <a:srgbClr val="002060"/>
                </a:solidFill>
              </a:rPr>
              <a:t>“And recite, [O Muhammad], what has been revealed to you of the Book of your Lord. There is no changer of His words, and never will you find in other than Him a refuge.” </a:t>
            </a:r>
          </a:p>
          <a:p>
            <a:r>
              <a:rPr lang="en-US" altLang="en-US" b="0" dirty="0">
                <a:solidFill>
                  <a:srgbClr val="002060"/>
                </a:solidFill>
              </a:rPr>
              <a:t>(Sura 18:27)</a:t>
            </a:r>
          </a:p>
        </p:txBody>
      </p:sp>
      <p:sp>
        <p:nvSpPr>
          <p:cNvPr id="12" name="Text Box 9"/>
          <p:cNvSpPr txBox="1">
            <a:spLocks noChangeArrowheads="1"/>
          </p:cNvSpPr>
          <p:nvPr/>
        </p:nvSpPr>
        <p:spPr bwMode="auto">
          <a:xfrm>
            <a:off x="3374924" y="3436203"/>
            <a:ext cx="5638800" cy="830997"/>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1">
                    <a:lumMod val="75000"/>
                  </a:schemeClr>
                </a:solidFill>
                <a:latin typeface="Tahoma" pitchFamily="34" charset="0"/>
              </a:rPr>
              <a:t>According to the Qur’an the Torah </a:t>
            </a:r>
          </a:p>
          <a:p>
            <a:pPr algn="ctr"/>
            <a:r>
              <a:rPr lang="en-US" altLang="en-US" dirty="0">
                <a:solidFill>
                  <a:schemeClr val="accent1">
                    <a:lumMod val="75000"/>
                  </a:schemeClr>
                </a:solidFill>
                <a:latin typeface="Tahoma" pitchFamily="34" charset="0"/>
              </a:rPr>
              <a:t>and the Gospels are Allah’s words!</a:t>
            </a:r>
          </a:p>
        </p:txBody>
      </p:sp>
      <p:pic>
        <p:nvPicPr>
          <p:cNvPr id="9" name="Picture 2" descr="http://2.bp.blogspot.com/-82WJ-enhWkE/UUpppYbNmNI/AAAAAAAAHFs/T0lIHPC-Nwg/s1600/question+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60160">
            <a:off x="1554952" y="1361847"/>
            <a:ext cx="1907157" cy="203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664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par>
                          <p:cTn id="20" fill="hold">
                            <p:stCondLst>
                              <p:cond delay="500"/>
                            </p:stCondLst>
                            <p:childTnLst>
                              <p:par>
                                <p:cTn id="21" presetID="45"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459"/>
            <a:ext cx="9144000" cy="5894740"/>
          </a:xfrm>
          <a:prstGeom prst="rect">
            <a:avLst/>
          </a:prstGeom>
        </p:spPr>
      </p:pic>
      <p:sp>
        <p:nvSpPr>
          <p:cNvPr id="222210" name="Rectangle 2"/>
          <p:cNvSpPr>
            <a:spLocks noGrp="1" noChangeArrowheads="1"/>
          </p:cNvSpPr>
          <p:nvPr>
            <p:ph type="title"/>
          </p:nvPr>
        </p:nvSpPr>
        <p:spPr>
          <a:xfrm>
            <a:off x="0" y="0"/>
            <a:ext cx="9144000" cy="609600"/>
          </a:xfrm>
        </p:spPr>
        <p:txBody>
          <a:bodyPr/>
          <a:lstStyle/>
          <a:p>
            <a:r>
              <a:rPr lang="en-US" altLang="en-US" sz="3200" b="1" u="sng" dirty="0">
                <a:solidFill>
                  <a:schemeClr val="bg2"/>
                </a:solidFill>
                <a:cs typeface="Times New Roman" pitchFamily="18" charset="0"/>
              </a:rPr>
              <a:t>The Gospels Are Authoritative</a:t>
            </a:r>
            <a:endParaRPr lang="en-US" altLang="en-US" sz="36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3374924" y="6602081"/>
            <a:ext cx="3025876" cy="255919"/>
          </a:xfrm>
        </p:spPr>
        <p:txBody>
          <a:bodyPr/>
          <a:lstStyle/>
          <a:p>
            <a:r>
              <a:rPr lang="fr-FR" altLang="en-US"/>
              <a:t>The Islamic Dilemma</a:t>
            </a:r>
            <a:endParaRPr lang="en-US" altLang="en-US" dirty="0"/>
          </a:p>
        </p:txBody>
      </p:sp>
      <p:sp>
        <p:nvSpPr>
          <p:cNvPr id="10" name="Text Box 3"/>
          <p:cNvSpPr txBox="1">
            <a:spLocks noChangeArrowheads="1"/>
          </p:cNvSpPr>
          <p:nvPr/>
        </p:nvSpPr>
        <p:spPr bwMode="auto">
          <a:xfrm>
            <a:off x="0" y="60959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If the Gospels were corrupted, one can only wonder why</a:t>
            </a:r>
          </a:p>
          <a:p>
            <a:pPr algn="ctr"/>
            <a:r>
              <a:rPr lang="en-US" altLang="en-US" dirty="0">
                <a:solidFill>
                  <a:schemeClr val="accent2">
                    <a:lumMod val="75000"/>
                  </a:schemeClr>
                </a:solidFill>
                <a:latin typeface="Tahoma" pitchFamily="34" charset="0"/>
              </a:rPr>
              <a:t>Christians still had the Gospels in the time of Muhammad:</a:t>
            </a:r>
          </a:p>
        </p:txBody>
      </p:sp>
      <p:sp>
        <p:nvSpPr>
          <p:cNvPr id="4" name="Rectangular Callout 3"/>
          <p:cNvSpPr/>
          <p:nvPr/>
        </p:nvSpPr>
        <p:spPr bwMode="auto">
          <a:xfrm>
            <a:off x="0" y="2286000"/>
            <a:ext cx="9144000" cy="1981200"/>
          </a:xfrm>
          <a:prstGeom prst="wedgeRect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457200" marR="0" indent="-45720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66FFFF"/>
              </a:solidFill>
              <a:effectLst/>
              <a:latin typeface="Tahoma" pitchFamily="34" charset="0"/>
              <a:cs typeface="Times New Roman" pitchFamily="18" charset="0"/>
            </a:endParaRPr>
          </a:p>
        </p:txBody>
      </p:sp>
      <p:sp>
        <p:nvSpPr>
          <p:cNvPr id="6" name="Rectangular Callout 5"/>
          <p:cNvSpPr/>
          <p:nvPr/>
        </p:nvSpPr>
        <p:spPr bwMode="auto">
          <a:xfrm>
            <a:off x="0" y="1524000"/>
            <a:ext cx="9144000" cy="1569660"/>
          </a:xfrm>
          <a:prstGeom prst="wedgeRectCallout">
            <a:avLst/>
          </a:prstGeom>
          <a:no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r>
              <a:rPr lang="en-US" altLang="en-US" b="0" dirty="0">
                <a:solidFill>
                  <a:srgbClr val="002060"/>
                </a:solidFill>
              </a:rPr>
              <a:t>“Those who follow the Messenger, the unlettered prophet, whom</a:t>
            </a:r>
          </a:p>
          <a:p>
            <a:r>
              <a:rPr lang="en-US" altLang="en-US" b="0" dirty="0">
                <a:solidFill>
                  <a:srgbClr val="002060"/>
                </a:solidFill>
              </a:rPr>
              <a:t>they find written in what they have of the Torah and the</a:t>
            </a:r>
          </a:p>
          <a:p>
            <a:r>
              <a:rPr lang="en-US" altLang="en-US" b="0" dirty="0">
                <a:solidFill>
                  <a:srgbClr val="002060"/>
                </a:solidFill>
              </a:rPr>
              <a:t>Gospel…it is those who will be the successful.” </a:t>
            </a:r>
          </a:p>
          <a:p>
            <a:r>
              <a:rPr lang="en-US" altLang="en-US" b="0" dirty="0">
                <a:solidFill>
                  <a:srgbClr val="002060"/>
                </a:solidFill>
              </a:rPr>
              <a:t>(Sura 7:157)</a:t>
            </a:r>
          </a:p>
        </p:txBody>
      </p:sp>
      <p:sp>
        <p:nvSpPr>
          <p:cNvPr id="12" name="Text Box 9"/>
          <p:cNvSpPr txBox="1">
            <a:spLocks noChangeArrowheads="1"/>
          </p:cNvSpPr>
          <p:nvPr/>
        </p:nvSpPr>
        <p:spPr bwMode="auto">
          <a:xfrm>
            <a:off x="0" y="3330496"/>
            <a:ext cx="2971800" cy="830997"/>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1600" dirty="0">
                <a:solidFill>
                  <a:schemeClr val="accent1">
                    <a:lumMod val="75000"/>
                  </a:schemeClr>
                </a:solidFill>
                <a:latin typeface="Tahoma" pitchFamily="34" charset="0"/>
              </a:rPr>
              <a:t>How could Muhammad be</a:t>
            </a:r>
          </a:p>
          <a:p>
            <a:pPr algn="ctr"/>
            <a:r>
              <a:rPr lang="en-US" altLang="en-US" sz="1600" dirty="0">
                <a:solidFill>
                  <a:schemeClr val="accent1">
                    <a:lumMod val="75000"/>
                  </a:schemeClr>
                </a:solidFill>
                <a:latin typeface="Tahoma" pitchFamily="34" charset="0"/>
              </a:rPr>
              <a:t>mentioned in the</a:t>
            </a:r>
          </a:p>
          <a:p>
            <a:pPr algn="ctr"/>
            <a:r>
              <a:rPr lang="en-US" altLang="en-US" sz="1600" dirty="0">
                <a:solidFill>
                  <a:schemeClr val="accent1">
                    <a:lumMod val="75000"/>
                  </a:schemeClr>
                </a:solidFill>
                <a:latin typeface="Tahoma" pitchFamily="34" charset="0"/>
              </a:rPr>
              <a:t>corrupted Gospels? </a:t>
            </a:r>
          </a:p>
        </p:txBody>
      </p:sp>
      <p:pic>
        <p:nvPicPr>
          <p:cNvPr id="9" name="Picture 2" descr="http://2.bp.blogspot.com/-82WJ-enhWkE/UUpppYbNmNI/AAAAAAAAHFs/T0lIHPC-Nwg/s1600/question+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60160">
            <a:off x="1554952" y="1361847"/>
            <a:ext cx="1907157" cy="20343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9"/>
          <p:cNvSpPr txBox="1">
            <a:spLocks noChangeArrowheads="1"/>
          </p:cNvSpPr>
          <p:nvPr/>
        </p:nvSpPr>
        <p:spPr bwMode="auto">
          <a:xfrm>
            <a:off x="3086100" y="3323273"/>
            <a:ext cx="2971800" cy="1323439"/>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1600" dirty="0">
                <a:solidFill>
                  <a:schemeClr val="accent1">
                    <a:lumMod val="75000"/>
                  </a:schemeClr>
                </a:solidFill>
                <a:latin typeface="Tahoma" pitchFamily="34" charset="0"/>
              </a:rPr>
              <a:t>If we did see Muhammad</a:t>
            </a:r>
          </a:p>
          <a:p>
            <a:pPr algn="ctr"/>
            <a:r>
              <a:rPr lang="en-US" altLang="en-US" sz="1600" dirty="0">
                <a:solidFill>
                  <a:schemeClr val="accent1">
                    <a:lumMod val="75000"/>
                  </a:schemeClr>
                </a:solidFill>
                <a:latin typeface="Tahoma" pitchFamily="34" charset="0"/>
              </a:rPr>
              <a:t>mentioned in Scripture,</a:t>
            </a:r>
          </a:p>
          <a:p>
            <a:pPr algn="ctr"/>
            <a:r>
              <a:rPr lang="en-US" altLang="en-US" sz="1600" dirty="0">
                <a:solidFill>
                  <a:schemeClr val="accent1">
                    <a:lumMod val="75000"/>
                  </a:schemeClr>
                </a:solidFill>
                <a:latin typeface="Tahoma" pitchFamily="34" charset="0"/>
              </a:rPr>
              <a:t>how would we know it</a:t>
            </a:r>
          </a:p>
          <a:p>
            <a:pPr algn="ctr"/>
            <a:r>
              <a:rPr lang="en-US" altLang="en-US" sz="1600" dirty="0">
                <a:solidFill>
                  <a:schemeClr val="accent1">
                    <a:lumMod val="75000"/>
                  </a:schemeClr>
                </a:solidFill>
                <a:latin typeface="Tahoma" pitchFamily="34" charset="0"/>
              </a:rPr>
              <a:t>wasn’t one of the</a:t>
            </a:r>
          </a:p>
          <a:p>
            <a:pPr algn="ctr"/>
            <a:r>
              <a:rPr lang="en-US" altLang="en-US" sz="1600" dirty="0">
                <a:solidFill>
                  <a:schemeClr val="accent1">
                    <a:lumMod val="75000"/>
                  </a:schemeClr>
                </a:solidFill>
                <a:latin typeface="Tahoma" pitchFamily="34" charset="0"/>
              </a:rPr>
              <a:t>corrupted parts? </a:t>
            </a:r>
          </a:p>
        </p:txBody>
      </p:sp>
      <p:sp>
        <p:nvSpPr>
          <p:cNvPr id="13" name="Text Box 9"/>
          <p:cNvSpPr txBox="1">
            <a:spLocks noChangeArrowheads="1"/>
          </p:cNvSpPr>
          <p:nvPr/>
        </p:nvSpPr>
        <p:spPr bwMode="auto">
          <a:xfrm>
            <a:off x="6172200" y="3313441"/>
            <a:ext cx="2971800" cy="1323439"/>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1600" dirty="0">
                <a:solidFill>
                  <a:schemeClr val="accent1">
                    <a:lumMod val="75000"/>
                  </a:schemeClr>
                </a:solidFill>
                <a:latin typeface="Tahoma" pitchFamily="34" charset="0"/>
              </a:rPr>
              <a:t>Since the Scriptures</a:t>
            </a:r>
          </a:p>
          <a:p>
            <a:pPr algn="ctr"/>
            <a:r>
              <a:rPr lang="en-US" altLang="en-US" sz="1600" dirty="0">
                <a:solidFill>
                  <a:schemeClr val="accent1">
                    <a:lumMod val="75000"/>
                  </a:schemeClr>
                </a:solidFill>
                <a:latin typeface="Tahoma" pitchFamily="34" charset="0"/>
              </a:rPr>
              <a:t>contradict Islam, why</a:t>
            </a:r>
          </a:p>
          <a:p>
            <a:pPr algn="ctr"/>
            <a:r>
              <a:rPr lang="en-US" altLang="en-US" sz="1600" dirty="0">
                <a:solidFill>
                  <a:schemeClr val="accent1">
                    <a:lumMod val="75000"/>
                  </a:schemeClr>
                </a:solidFill>
                <a:latin typeface="Tahoma" pitchFamily="34" charset="0"/>
              </a:rPr>
              <a:t>would Allah appeal to</a:t>
            </a:r>
          </a:p>
          <a:p>
            <a:pPr algn="ctr"/>
            <a:r>
              <a:rPr lang="en-US" altLang="en-US" sz="1600" dirty="0">
                <a:solidFill>
                  <a:schemeClr val="accent1">
                    <a:lumMod val="75000"/>
                  </a:schemeClr>
                </a:solidFill>
                <a:latin typeface="Tahoma" pitchFamily="34" charset="0"/>
              </a:rPr>
              <a:t>them as evidence of</a:t>
            </a:r>
          </a:p>
          <a:p>
            <a:pPr algn="ctr"/>
            <a:r>
              <a:rPr lang="en-US" altLang="en-US" sz="1600" dirty="0">
                <a:solidFill>
                  <a:schemeClr val="accent1">
                    <a:lumMod val="75000"/>
                  </a:schemeClr>
                </a:solidFill>
                <a:latin typeface="Tahoma" pitchFamily="34" charset="0"/>
              </a:rPr>
              <a:t>Islam? </a:t>
            </a:r>
          </a:p>
        </p:txBody>
      </p:sp>
      <p:sp>
        <p:nvSpPr>
          <p:cNvPr id="14" name="Text Box 3"/>
          <p:cNvSpPr txBox="1">
            <a:spLocks noChangeArrowheads="1"/>
          </p:cNvSpPr>
          <p:nvPr/>
        </p:nvSpPr>
        <p:spPr bwMode="auto">
          <a:xfrm>
            <a:off x="0" y="60198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1800" i="1" dirty="0">
                <a:solidFill>
                  <a:schemeClr val="accent2">
                    <a:lumMod val="75000"/>
                  </a:schemeClr>
                </a:solidFill>
                <a:latin typeface="Tahoma" pitchFamily="34" charset="0"/>
              </a:rPr>
              <a:t>Muhammad not in Scriptures other than in general warning against false teachers! (</a:t>
            </a:r>
            <a:r>
              <a:rPr lang="nn-NO" altLang="en-US" sz="1800" i="1" dirty="0">
                <a:solidFill>
                  <a:schemeClr val="accent2">
                    <a:lumMod val="75000"/>
                  </a:schemeClr>
                </a:solidFill>
                <a:latin typeface="Tahoma" pitchFamily="34" charset="0"/>
              </a:rPr>
              <a:t>Gal. 1:6-9; I Tim. 4:1-5; II Tim. 4:3-4; I Jn. 4:1)</a:t>
            </a:r>
            <a:endParaRPr lang="en-US" altLang="en-US" sz="1800" i="1" dirty="0">
              <a:solidFill>
                <a:schemeClr val="accent2">
                  <a:lumMod val="75000"/>
                </a:schemeClr>
              </a:solidFill>
              <a:latin typeface="Tahoma" pitchFamily="34" charset="0"/>
            </a:endParaRPr>
          </a:p>
        </p:txBody>
      </p:sp>
      <p:pic>
        <p:nvPicPr>
          <p:cNvPr id="15" name="Picture 2" descr="http://2.bp.blogspot.com/-82WJ-enhWkE/UUpppYbNmNI/AAAAAAAAHFs/T0lIHPC-Nwg/s1600/question+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1958" y="1374944"/>
            <a:ext cx="1907157" cy="20343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2.bp.blogspot.com/-82WJ-enhWkE/UUpppYbNmNI/AAAAAAAAHFs/T0lIHPC-Nwg/s1600/question+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071057">
            <a:off x="6413090" y="1374944"/>
            <a:ext cx="1907157" cy="203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2552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par>
                          <p:cTn id="20" fill="hold">
                            <p:stCondLst>
                              <p:cond delay="500"/>
                            </p:stCondLst>
                            <p:childTnLst>
                              <p:par>
                                <p:cTn id="21" presetID="45"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par>
                          <p:cTn id="35" fill="hold">
                            <p:stCondLst>
                              <p:cond delay="500"/>
                            </p:stCondLst>
                            <p:childTnLst>
                              <p:par>
                                <p:cTn id="36" presetID="45"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2000"/>
                                        <p:tgtEl>
                                          <p:spTgt spid="15"/>
                                        </p:tgtEl>
                                      </p:cBhvr>
                                    </p:animEffect>
                                    <p:anim calcmode="lin" valueType="num">
                                      <p:cBhvr>
                                        <p:cTn id="39" dur="2000" fill="hold"/>
                                        <p:tgtEl>
                                          <p:spTgt spid="15"/>
                                        </p:tgtEl>
                                        <p:attrNameLst>
                                          <p:attrName>ppt_w</p:attrName>
                                        </p:attrNameLst>
                                      </p:cBhvr>
                                      <p:tavLst>
                                        <p:tav tm="0" fmla="#ppt_w*sin(2.5*pi*$)">
                                          <p:val>
                                            <p:fltVal val="0"/>
                                          </p:val>
                                        </p:tav>
                                        <p:tav tm="100000">
                                          <p:val>
                                            <p:fltVal val="1"/>
                                          </p:val>
                                        </p:tav>
                                      </p:tavLst>
                                    </p:anim>
                                    <p:anim calcmode="lin" valueType="num">
                                      <p:cBhvr>
                                        <p:cTn id="40"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tgtEl>
                                          <p:spTgt spid="13"/>
                                        </p:tgtEl>
                                      </p:cBhvr>
                                    </p:animEffect>
                                  </p:childTnLst>
                                </p:cTn>
                              </p:par>
                            </p:childTnLst>
                          </p:cTn>
                        </p:par>
                        <p:par>
                          <p:cTn id="46" fill="hold">
                            <p:stCondLst>
                              <p:cond delay="500"/>
                            </p:stCondLst>
                            <p:childTnLst>
                              <p:par>
                                <p:cTn id="47" presetID="45"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000"/>
                                        <p:tgtEl>
                                          <p:spTgt spid="16"/>
                                        </p:tgtEl>
                                      </p:cBhvr>
                                    </p:animEffect>
                                    <p:anim calcmode="lin" valueType="num">
                                      <p:cBhvr>
                                        <p:cTn id="50" dur="2000" fill="hold"/>
                                        <p:tgtEl>
                                          <p:spTgt spid="16"/>
                                        </p:tgtEl>
                                        <p:attrNameLst>
                                          <p:attrName>ppt_w</p:attrName>
                                        </p:attrNameLst>
                                      </p:cBhvr>
                                      <p:tavLst>
                                        <p:tav tm="0" fmla="#ppt_w*sin(2.5*pi*$)">
                                          <p:val>
                                            <p:fltVal val="0"/>
                                          </p:val>
                                        </p:tav>
                                        <p:tav tm="100000">
                                          <p:val>
                                            <p:fltVal val="1"/>
                                          </p:val>
                                        </p:tav>
                                      </p:tavLst>
                                    </p:anim>
                                    <p:anim calcmode="lin" valueType="num">
                                      <p:cBhvr>
                                        <p:cTn id="51"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12" grpId="0" animBg="1"/>
      <p:bldP spid="11" grpId="0" animBg="1"/>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459"/>
            <a:ext cx="9144000" cy="5894740"/>
          </a:xfrm>
          <a:prstGeom prst="rect">
            <a:avLst/>
          </a:prstGeom>
        </p:spPr>
      </p:pic>
      <p:sp>
        <p:nvSpPr>
          <p:cNvPr id="222210" name="Rectangle 2"/>
          <p:cNvSpPr>
            <a:spLocks noGrp="1" noChangeArrowheads="1"/>
          </p:cNvSpPr>
          <p:nvPr>
            <p:ph type="title"/>
          </p:nvPr>
        </p:nvSpPr>
        <p:spPr>
          <a:xfrm>
            <a:off x="0" y="0"/>
            <a:ext cx="9144000" cy="609600"/>
          </a:xfrm>
        </p:spPr>
        <p:txBody>
          <a:bodyPr/>
          <a:lstStyle/>
          <a:p>
            <a:r>
              <a:rPr lang="en-US" altLang="en-US" sz="3200" b="1" u="sng" dirty="0">
                <a:solidFill>
                  <a:schemeClr val="bg2"/>
                </a:solidFill>
                <a:cs typeface="Times New Roman" pitchFamily="18" charset="0"/>
              </a:rPr>
              <a:t>The Gospels Are Authoritative</a:t>
            </a:r>
            <a:endParaRPr lang="en-US" altLang="en-US" sz="3600" b="1" u="sng" dirty="0">
              <a:solidFill>
                <a:schemeClr val="bg2"/>
              </a:solidFill>
              <a:cs typeface="Times New Roman" pitchFamily="18" charset="0"/>
            </a:endParaRPr>
          </a:p>
        </p:txBody>
      </p:sp>
      <p:sp>
        <p:nvSpPr>
          <p:cNvPr id="5" name="Footer Placeholder 4"/>
          <p:cNvSpPr>
            <a:spLocks noGrp="1"/>
          </p:cNvSpPr>
          <p:nvPr>
            <p:ph type="ftr" sz="quarter" idx="11"/>
          </p:nvPr>
        </p:nvSpPr>
        <p:spPr>
          <a:xfrm>
            <a:off x="3374924" y="6553199"/>
            <a:ext cx="3025876" cy="304801"/>
          </a:xfrm>
        </p:spPr>
        <p:txBody>
          <a:bodyPr/>
          <a:lstStyle/>
          <a:p>
            <a:r>
              <a:rPr lang="fr-FR" altLang="en-US"/>
              <a:t>The Islamic Dilemma</a:t>
            </a:r>
            <a:endParaRPr lang="en-US" altLang="en-US" dirty="0"/>
          </a:p>
        </p:txBody>
      </p:sp>
      <p:sp>
        <p:nvSpPr>
          <p:cNvPr id="10" name="Text Box 3"/>
          <p:cNvSpPr txBox="1">
            <a:spLocks noChangeArrowheads="1"/>
          </p:cNvSpPr>
          <p:nvPr/>
        </p:nvSpPr>
        <p:spPr bwMode="auto">
          <a:xfrm>
            <a:off x="0" y="60959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Allah commands Christians to judge by the Gospel!</a:t>
            </a:r>
          </a:p>
        </p:txBody>
      </p:sp>
      <p:sp>
        <p:nvSpPr>
          <p:cNvPr id="4" name="Rectangular Callout 3"/>
          <p:cNvSpPr/>
          <p:nvPr/>
        </p:nvSpPr>
        <p:spPr bwMode="auto">
          <a:xfrm>
            <a:off x="0" y="2286000"/>
            <a:ext cx="9144000" cy="1981200"/>
          </a:xfrm>
          <a:prstGeom prst="wedgeRect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457200" marR="0" indent="-45720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66FFFF"/>
              </a:solidFill>
              <a:effectLst/>
              <a:latin typeface="Tahoma" pitchFamily="34" charset="0"/>
              <a:cs typeface="Times New Roman" pitchFamily="18" charset="0"/>
            </a:endParaRPr>
          </a:p>
        </p:txBody>
      </p:sp>
      <p:sp>
        <p:nvSpPr>
          <p:cNvPr id="6" name="Rectangular Callout 5"/>
          <p:cNvSpPr/>
          <p:nvPr/>
        </p:nvSpPr>
        <p:spPr bwMode="auto">
          <a:xfrm>
            <a:off x="0" y="1219200"/>
            <a:ext cx="9144000" cy="1569660"/>
          </a:xfrm>
          <a:prstGeom prst="wedgeRectCallout">
            <a:avLst/>
          </a:prstGeom>
          <a:no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r>
              <a:rPr lang="en-US" altLang="en-US" b="0" dirty="0">
                <a:solidFill>
                  <a:srgbClr val="002060"/>
                </a:solidFill>
              </a:rPr>
              <a:t>“And let the People of the Gospel judge by what Allah has revealed therein. And whoever does not judge by what Allah has revealed - then it is those who are the defiantly disobedient.” </a:t>
            </a:r>
          </a:p>
          <a:p>
            <a:r>
              <a:rPr lang="en-US" altLang="en-US" b="0" dirty="0">
                <a:solidFill>
                  <a:srgbClr val="002060"/>
                </a:solidFill>
              </a:rPr>
              <a:t>(Sura 5:47)</a:t>
            </a:r>
          </a:p>
        </p:txBody>
      </p:sp>
      <p:sp>
        <p:nvSpPr>
          <p:cNvPr id="12" name="Text Box 9"/>
          <p:cNvSpPr txBox="1">
            <a:spLocks noChangeArrowheads="1"/>
          </p:cNvSpPr>
          <p:nvPr/>
        </p:nvSpPr>
        <p:spPr bwMode="auto">
          <a:xfrm>
            <a:off x="3505200" y="3442905"/>
            <a:ext cx="5638800" cy="1200329"/>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1">
                    <a:lumMod val="75000"/>
                  </a:schemeClr>
                </a:solidFill>
                <a:latin typeface="Tahoma" pitchFamily="34" charset="0"/>
              </a:rPr>
              <a:t>Why does Allah command</a:t>
            </a:r>
          </a:p>
          <a:p>
            <a:pPr algn="ctr"/>
            <a:r>
              <a:rPr lang="en-US" altLang="en-US" dirty="0">
                <a:solidFill>
                  <a:schemeClr val="accent1">
                    <a:lumMod val="75000"/>
                  </a:schemeClr>
                </a:solidFill>
                <a:latin typeface="Tahoma" pitchFamily="34" charset="0"/>
              </a:rPr>
              <a:t>Christians to judge by a corrupt</a:t>
            </a:r>
          </a:p>
          <a:p>
            <a:pPr algn="ctr"/>
            <a:r>
              <a:rPr lang="en-US" altLang="en-US" dirty="0">
                <a:solidFill>
                  <a:schemeClr val="accent1">
                    <a:lumMod val="75000"/>
                  </a:schemeClr>
                </a:solidFill>
                <a:latin typeface="Tahoma" pitchFamily="34" charset="0"/>
              </a:rPr>
              <a:t>Book?</a:t>
            </a:r>
          </a:p>
        </p:txBody>
      </p:sp>
      <p:pic>
        <p:nvPicPr>
          <p:cNvPr id="9" name="Picture 2" descr="http://2.bp.blogspot.com/-82WJ-enhWkE/UUpppYbNmNI/AAAAAAAAHFs/T0lIHPC-Nwg/s1600/question+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31502">
            <a:off x="1671447" y="1070069"/>
            <a:ext cx="1907157" cy="2034300"/>
          </a:xfrm>
          <a:prstGeom prst="rect">
            <a:avLst/>
          </a:prstGeom>
          <a:noFill/>
          <a:extLst>
            <a:ext uri="{909E8E84-426E-40DD-AFC4-6F175D3DCCD1}">
              <a14:hiddenFill xmlns:a14="http://schemas.microsoft.com/office/drawing/2010/main">
                <a:solidFill>
                  <a:srgbClr val="FFFFFF"/>
                </a:solidFill>
              </a14:hiddenFill>
            </a:ext>
          </a:extLst>
        </p:spPr>
      </p:pic>
      <p:sp>
        <p:nvSpPr>
          <p:cNvPr id="2" name="Explosion 1 1"/>
          <p:cNvSpPr/>
          <p:nvPr/>
        </p:nvSpPr>
        <p:spPr bwMode="auto">
          <a:xfrm rot="20969255">
            <a:off x="108650" y="2876139"/>
            <a:ext cx="3342970" cy="2333863"/>
          </a:xfrm>
          <a:prstGeom prst="irregularSeal1">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457200" marR="0" indent="-45720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Tahoma" pitchFamily="34" charset="0"/>
                <a:cs typeface="Times New Roman" pitchFamily="18" charset="0"/>
              </a:rPr>
              <a:t>Islam is</a:t>
            </a:r>
          </a:p>
          <a:p>
            <a:pPr marL="457200" marR="0" indent="-45720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Tahoma" pitchFamily="34" charset="0"/>
                <a:cs typeface="Times New Roman" pitchFamily="18" charset="0"/>
              </a:rPr>
              <a:t>FALSE!</a:t>
            </a:r>
          </a:p>
        </p:txBody>
      </p:sp>
    </p:spTree>
    <p:extLst>
      <p:ext uri="{BB962C8B-B14F-4D97-AF65-F5344CB8AC3E}">
        <p14:creationId xmlns:p14="http://schemas.microsoft.com/office/powerpoint/2010/main" val="41058912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par>
                          <p:cTn id="20" fill="hold">
                            <p:stCondLst>
                              <p:cond delay="500"/>
                            </p:stCondLst>
                            <p:childTnLst>
                              <p:par>
                                <p:cTn id="21" presetID="45"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12" grpId="0" animBg="1"/>
      <p:bldP spid="2" grpId="0" animBg="1"/>
    </p:bldLst>
  </p:timing>
</p:sld>
</file>

<file path=ppt/theme/theme1.xml><?xml version="1.0" encoding="utf-8"?>
<a:theme xmlns:a="http://schemas.openxmlformats.org/drawingml/2006/main" name="side reveal">
  <a:themeElements>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side reve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044</Template>
  <TotalTime>3623</TotalTime>
  <Words>1733</Words>
  <Application>Microsoft Office PowerPoint</Application>
  <PresentationFormat>On-screen Show (4:3)</PresentationFormat>
  <Paragraphs>267</Paragraphs>
  <Slides>16</Slides>
  <Notes>16</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16</vt:i4>
      </vt:variant>
    </vt:vector>
  </HeadingPairs>
  <TitlesOfParts>
    <vt:vector size="31" baseType="lpstr">
      <vt:lpstr>Ameretto</vt:lpstr>
      <vt:lpstr>Arial</vt:lpstr>
      <vt:lpstr>Calisto MT</vt:lpstr>
      <vt:lpstr>Tahoma</vt:lpstr>
      <vt:lpstr>Times New Roman</vt:lpstr>
      <vt:lpstr>Wingdings</vt:lpstr>
      <vt:lpstr>side reveal</vt:lpstr>
      <vt:lpstr>1_colormaster</vt:lpstr>
      <vt:lpstr>2_colormaster</vt:lpstr>
      <vt:lpstr>3_colormaster</vt:lpstr>
      <vt:lpstr>4_colormaster</vt:lpstr>
      <vt:lpstr>5_colormaster</vt:lpstr>
      <vt:lpstr>6_colormaster</vt:lpstr>
      <vt:lpstr>7_colormaster</vt:lpstr>
      <vt:lpstr>8_colormaster</vt:lpstr>
      <vt:lpstr>The Islamic Dilemma  Text: Gal. 1:6-9; I Jn. 4:1  </vt:lpstr>
      <vt:lpstr>Intro </vt:lpstr>
      <vt:lpstr>Intro </vt:lpstr>
      <vt:lpstr>The Gospels Are Authoritative</vt:lpstr>
      <vt:lpstr>The Gospels Are Authoritative</vt:lpstr>
      <vt:lpstr>The Gospels Are Authoritative</vt:lpstr>
      <vt:lpstr>The Gospels Are Authoritative</vt:lpstr>
      <vt:lpstr>The Gospels Are Authoritative</vt:lpstr>
      <vt:lpstr>The Gospels Are Authoritative</vt:lpstr>
      <vt:lpstr>The Gospels Are Authoritative</vt:lpstr>
      <vt:lpstr>The Bible Judges the Qur’an</vt:lpstr>
      <vt:lpstr>The Islamic Dilemma</vt:lpstr>
      <vt:lpstr>The Islamic Dilemma</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Islamic Dilemma</dc:title>
  <dc:subject>08/26/2018</dc:subject>
  <dc:creator>DarkWolf</dc:creator>
  <dc:description>Many sources used and referenced,especially from a video by David Wood: http://www.answeringmuslims.com/search/label/Islamic%20Dilemma</dc:description>
  <cp:lastModifiedBy>DarkWolf</cp:lastModifiedBy>
  <cp:revision>18</cp:revision>
  <dcterms:created xsi:type="dcterms:W3CDTF">2005-06-04T23:49:02Z</dcterms:created>
  <dcterms:modified xsi:type="dcterms:W3CDTF">2018-08-09T22:11:44Z</dcterms:modified>
</cp:coreProperties>
</file>