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Lst>
  <p:notesMasterIdLst>
    <p:notesMasterId r:id="rId28"/>
  </p:notesMasterIdLst>
  <p:handoutMasterIdLst>
    <p:handoutMasterId r:id="rId29"/>
  </p:handoutMasterIdLst>
  <p:sldIdLst>
    <p:sldId id="256" r:id="rId10"/>
    <p:sldId id="522" r:id="rId11"/>
    <p:sldId id="524" r:id="rId12"/>
    <p:sldId id="374" r:id="rId13"/>
    <p:sldId id="526" r:id="rId14"/>
    <p:sldId id="545" r:id="rId15"/>
    <p:sldId id="530" r:id="rId16"/>
    <p:sldId id="534" r:id="rId17"/>
    <p:sldId id="549" r:id="rId18"/>
    <p:sldId id="535" r:id="rId19"/>
    <p:sldId id="539" r:id="rId20"/>
    <p:sldId id="540" r:id="rId21"/>
    <p:sldId id="541" r:id="rId22"/>
    <p:sldId id="547" r:id="rId23"/>
    <p:sldId id="520" r:id="rId24"/>
    <p:sldId id="543" r:id="rId25"/>
    <p:sldId id="335" r:id="rId26"/>
    <p:sldId id="490" r:id="rId27"/>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FF"/>
    <a:srgbClr val="FFCCFF"/>
    <a:srgbClr val="FFFF00"/>
    <a:srgbClr val="66FFFF"/>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9" autoAdjust="0"/>
  </p:normalViewPr>
  <p:slideViewPr>
    <p:cSldViewPr snapToObjects="1">
      <p:cViewPr varScale="1">
        <p:scale>
          <a:sx n="95" d="100"/>
          <a:sy n="95"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endParaRPr lang="en-US" dirty="0"/>
          </a:p>
          <a:p>
            <a:pPr eaLnBrk="1" hangingPunct="1"/>
            <a:endParaRPr lang="en-US" sz="1200" dirty="0"/>
          </a:p>
          <a:p>
            <a:pPr eaLnBrk="1" hangingPunct="1"/>
            <a:endParaRPr lang="en-US" sz="1000" dirty="0"/>
          </a:p>
          <a:p>
            <a:pPr eaLnBrk="1" hangingPunct="1"/>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67E4EA4C-3F3E-44B2-9C81-3B9F045294DE}" type="slidenum">
              <a:rPr lang="en-US" altLang="en-US" sz="1200" b="0" smtClean="0">
                <a:latin typeface="Times New Roman" pitchFamily="18" charset="0"/>
              </a:rPr>
              <a:pPr eaLnBrk="1" hangingPunct="1"/>
              <a:t>3</a:t>
            </a:fld>
            <a:endParaRPr lang="en-US" altLang="en-US" sz="1200" b="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 “Hands of Creation” by Evelyn Patrick</a:t>
            </a:r>
          </a:p>
          <a:p>
            <a:endParaRPr lang="en-US" dirty="0"/>
          </a:p>
          <a:p>
            <a:r>
              <a:rPr lang="en-US" dirty="0"/>
              <a:t>Image 2: Close-up of the so-called “Pillars of Creation,” aka “Hand of Creation.” This spectacular Hubble Space Telescope image shows the pillar structure and embryonic stars in the Eagle Nebula. See history.nasa.gov for more!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12</a:t>
            </a:fld>
            <a:endParaRPr lang="en-US" dirty="0"/>
          </a:p>
        </p:txBody>
      </p:sp>
    </p:spTree>
    <p:extLst>
      <p:ext uri="{BB962C8B-B14F-4D97-AF65-F5344CB8AC3E}">
        <p14:creationId xmlns:p14="http://schemas.microsoft.com/office/powerpoint/2010/main" val="211976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“Lake of Fire” by Mary K. Baxter</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14</a:t>
            </a:fld>
            <a:endParaRPr lang="en-US" dirty="0"/>
          </a:p>
        </p:txBody>
      </p:sp>
    </p:spTree>
    <p:extLst>
      <p:ext uri="{BB962C8B-B14F-4D97-AF65-F5344CB8AC3E}">
        <p14:creationId xmlns:p14="http://schemas.microsoft.com/office/powerpoint/2010/main" val="888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15</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16</a:t>
            </a:fld>
            <a:endParaRPr lang="en-US" dirty="0"/>
          </a:p>
        </p:txBody>
      </p:sp>
    </p:spTree>
    <p:extLst>
      <p:ext uri="{BB962C8B-B14F-4D97-AF65-F5344CB8AC3E}">
        <p14:creationId xmlns:p14="http://schemas.microsoft.com/office/powerpoint/2010/main" val="135584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“If”</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“If”</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304800"/>
            <a:ext cx="9144000" cy="1447800"/>
          </a:xfrm>
        </p:spPr>
        <p:txBody>
          <a:bodyPr/>
          <a:lstStyle/>
          <a:p>
            <a:pPr eaLnBrk="1" hangingPunct="1"/>
            <a:r>
              <a:rPr lang="en-US" sz="4000" b="1" u="sng" dirty="0">
                <a:solidFill>
                  <a:srgbClr val="FFC000"/>
                </a:solidFill>
                <a:cs typeface="Times New Roman" pitchFamily="18" charset="0"/>
              </a:rPr>
              <a:t>“If”</a:t>
            </a:r>
          </a:p>
        </p:txBody>
      </p:sp>
      <p:sp>
        <p:nvSpPr>
          <p:cNvPr id="10243" name="Rectangle 3"/>
          <p:cNvSpPr>
            <a:spLocks noGrp="1" noChangeArrowheads="1"/>
          </p:cNvSpPr>
          <p:nvPr>
            <p:ph type="subTitle" idx="1"/>
          </p:nvPr>
        </p:nvSpPr>
        <p:spPr>
          <a:xfrm>
            <a:off x="0" y="2286000"/>
            <a:ext cx="9144000" cy="1680411"/>
          </a:xfrm>
        </p:spPr>
        <p:txBody>
          <a:bodyPr/>
          <a:lstStyle/>
          <a:p>
            <a:pPr eaLnBrk="1" hangingPunct="1"/>
            <a:r>
              <a:rPr lang="en-US" sz="4000" b="1" dirty="0"/>
              <a:t>Text: II Tim. 2:11-13</a:t>
            </a:r>
          </a:p>
        </p:txBody>
      </p:sp>
      <p:sp>
        <p:nvSpPr>
          <p:cNvPr id="4" name="Text Box 3"/>
          <p:cNvSpPr txBox="1">
            <a:spLocks noChangeArrowheads="1"/>
          </p:cNvSpPr>
          <p:nvPr/>
        </p:nvSpPr>
        <p:spPr bwMode="auto">
          <a:xfrm>
            <a:off x="2971800" y="457200"/>
            <a:ext cx="3276600"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a:t>
            </a:r>
            <a:r>
              <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p>
        </p:txBody>
      </p:sp>
      <p:pic>
        <p:nvPicPr>
          <p:cNvPr id="3" name="Picture 2" descr="A wooden door&#10;&#10;Description generated with high confidence">
            <a:extLst>
              <a:ext uri="{FF2B5EF4-FFF2-40B4-BE49-F238E27FC236}">
                <a16:creationId xmlns:a16="http://schemas.microsoft.com/office/drawing/2014/main" id="{3CABE7A5-AABC-42A9-9A9E-2C5887EC2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68" y="2971800"/>
            <a:ext cx="5191464" cy="38935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54726" y="-16751"/>
            <a:ext cx="6005052" cy="609600"/>
          </a:xfrm>
        </p:spPr>
        <p:txBody>
          <a:bodyPr/>
          <a:lstStyle/>
          <a:p>
            <a:pPr eaLnBrk="1" hangingPunct="1"/>
            <a:r>
              <a:rPr lang="en-US" sz="3200" b="1" u="sng" dirty="0">
                <a:solidFill>
                  <a:srgbClr val="FFC000"/>
                </a:solidFill>
                <a:cs typeface="Times New Roman" pitchFamily="18" charset="0"/>
              </a:rPr>
              <a:t>“IF” We Deny Christ…</a:t>
            </a:r>
          </a:p>
        </p:txBody>
      </p:sp>
      <p:sp>
        <p:nvSpPr>
          <p:cNvPr id="14339" name="Footer Placeholder 4"/>
          <p:cNvSpPr>
            <a:spLocks noGrp="1"/>
          </p:cNvSpPr>
          <p:nvPr>
            <p:ph type="ftr" sz="quarter" idx="11"/>
          </p:nvPr>
        </p:nvSpPr>
        <p:spPr>
          <a:xfrm>
            <a:off x="12700" y="6515100"/>
            <a:ext cx="3454399"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4"/>
          <p:cNvSpPr txBox="1">
            <a:spLocks noChangeArrowheads="1"/>
          </p:cNvSpPr>
          <p:nvPr/>
        </p:nvSpPr>
        <p:spPr bwMode="auto">
          <a:xfrm>
            <a:off x="-14748" y="16764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Condition:</a:t>
            </a:r>
            <a:r>
              <a:rPr lang="en-US" altLang="en-US" dirty="0"/>
              <a:t> “Deny Christ” (II Tim. 2:12)</a:t>
            </a:r>
          </a:p>
          <a:p>
            <a:pPr algn="l" eaLnBrk="1" hangingPunct="1">
              <a:buClr>
                <a:schemeClr val="accent1"/>
              </a:buClr>
              <a:buSzPct val="115000"/>
              <a:buFont typeface="Wingdings" pitchFamily="2" charset="2"/>
              <a:buChar char="Ø"/>
            </a:pPr>
            <a:r>
              <a:rPr lang="en-US" altLang="en-US" sz="2000" i="1" dirty="0">
                <a:solidFill>
                  <a:srgbClr val="FFFF99"/>
                </a:solidFill>
              </a:rPr>
              <a:t>Mt. 10:33: </a:t>
            </a:r>
            <a:r>
              <a:rPr lang="en-US" altLang="en-US" sz="2000" b="0" dirty="0">
                <a:solidFill>
                  <a:srgbClr val="FFFF99"/>
                </a:solidFill>
              </a:rPr>
              <a:t>If one denies Christ before men, Christ will deny him to God.</a:t>
            </a:r>
          </a:p>
          <a:p>
            <a:pPr algn="l" eaLnBrk="1" hangingPunct="1">
              <a:buClr>
                <a:schemeClr val="accent1"/>
              </a:buClr>
              <a:buSzPct val="115000"/>
              <a:buFont typeface="Wingdings" pitchFamily="2" charset="2"/>
              <a:buChar char="Ø"/>
            </a:pPr>
            <a:r>
              <a:rPr lang="en-US" altLang="en-US" sz="2000" i="1" dirty="0">
                <a:solidFill>
                  <a:srgbClr val="FFFF99"/>
                </a:solidFill>
              </a:rPr>
              <a:t>Lk. 9:23-26: </a:t>
            </a:r>
            <a:r>
              <a:rPr lang="en-US" altLang="en-US" sz="2000" b="0" dirty="0">
                <a:solidFill>
                  <a:srgbClr val="FFFF99"/>
                </a:solidFill>
              </a:rPr>
              <a:t>“If” one wishes to follow Christ, one must deny self.</a:t>
            </a:r>
          </a:p>
          <a:p>
            <a:pPr algn="l" eaLnBrk="1" hangingPunct="1">
              <a:buClr>
                <a:schemeClr val="accent1"/>
              </a:buClr>
              <a:buSzPct val="115000"/>
              <a:buFont typeface="Wingdings" pitchFamily="2" charset="2"/>
              <a:buChar char="Ø"/>
            </a:pPr>
            <a:r>
              <a:rPr lang="en-US" altLang="en-US" sz="2000" dirty="0">
                <a:solidFill>
                  <a:srgbClr val="FFFF99"/>
                </a:solidFill>
              </a:rPr>
              <a:t>Jn. 3:18; 12:48: </a:t>
            </a:r>
            <a:r>
              <a:rPr lang="en-US" altLang="en-US" sz="2000" b="0" dirty="0">
                <a:solidFill>
                  <a:srgbClr val="FFFF99"/>
                </a:solidFill>
              </a:rPr>
              <a:t>You do not have to say, “I deny Christ.” You deny Him if you do not accept Him and obey His word, which will judge mankind!</a:t>
            </a:r>
          </a:p>
        </p:txBody>
      </p:sp>
      <p:sp>
        <p:nvSpPr>
          <p:cNvPr id="8" name="Text Box 12"/>
          <p:cNvSpPr txBox="1">
            <a:spLocks noChangeArrowheads="1"/>
          </p:cNvSpPr>
          <p:nvPr/>
        </p:nvSpPr>
        <p:spPr bwMode="auto">
          <a:xfrm>
            <a:off x="-17260" y="3581400"/>
            <a:ext cx="9176245"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Jn. 3:18</a:t>
            </a:r>
          </a:p>
          <a:p>
            <a:pPr algn="l" eaLnBrk="1" hangingPunct="1">
              <a:buClr>
                <a:schemeClr val="accent1"/>
              </a:buClr>
              <a:buSzPct val="115000"/>
            </a:pPr>
            <a:r>
              <a:rPr lang="en-US" altLang="en-US" sz="2000" b="0" dirty="0">
                <a:solidFill>
                  <a:schemeClr val="bg1"/>
                </a:solidFill>
              </a:rPr>
              <a:t>18.  "He who believes in Him is not judged; he who does not believe has been judged already, because he has not believed in the name of the only begotten Son of God.</a:t>
            </a:r>
          </a:p>
        </p:txBody>
      </p:sp>
      <p:sp>
        <p:nvSpPr>
          <p:cNvPr id="9" name="Text Box 12"/>
          <p:cNvSpPr txBox="1">
            <a:spLocks noChangeArrowheads="1"/>
          </p:cNvSpPr>
          <p:nvPr/>
        </p:nvSpPr>
        <p:spPr bwMode="auto">
          <a:xfrm>
            <a:off x="0" y="5201670"/>
            <a:ext cx="9176245"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Jn. 12:48</a:t>
            </a:r>
          </a:p>
          <a:p>
            <a:pPr algn="l" eaLnBrk="1" hangingPunct="1">
              <a:buClr>
                <a:schemeClr val="accent1"/>
              </a:buClr>
              <a:buSzPct val="115000"/>
            </a:pPr>
            <a:r>
              <a:rPr lang="en-US" altLang="en-US" sz="2000" b="0" dirty="0">
                <a:solidFill>
                  <a:schemeClr val="bg1"/>
                </a:solidFill>
              </a:rPr>
              <a:t>48.  "He who rejects Me and does not receive My sayings, has one who judges him; the word I spoke is what will judge him at the last day.</a:t>
            </a:r>
          </a:p>
        </p:txBody>
      </p:sp>
    </p:spTree>
    <p:extLst>
      <p:ext uri="{BB962C8B-B14F-4D97-AF65-F5344CB8AC3E}">
        <p14:creationId xmlns:p14="http://schemas.microsoft.com/office/powerpoint/2010/main" val="3014795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left)">
                                      <p:cBhvr>
                                        <p:cTn id="20" dur="500"/>
                                        <p:tgtEl>
                                          <p:spTgt spid="12">
                                            <p:txEl>
                                              <p:pRg st="3" end="3"/>
                                            </p:txEl>
                                          </p:spTgt>
                                        </p:tgtEl>
                                      </p:cBhvr>
                                    </p:animEffect>
                                  </p:childTnLst>
                                </p:cTn>
                              </p:par>
                              <p:par>
                                <p:cTn id="21" presetID="1" presetClass="entr" presetSubtype="0" fill="hold" grpId="0" nodeType="with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00362" y="-13398"/>
            <a:ext cx="6005052" cy="609600"/>
          </a:xfrm>
        </p:spPr>
        <p:txBody>
          <a:bodyPr/>
          <a:lstStyle/>
          <a:p>
            <a:pPr eaLnBrk="1" hangingPunct="1"/>
            <a:r>
              <a:rPr lang="en-US" sz="3200" b="1" u="sng" dirty="0">
                <a:solidFill>
                  <a:srgbClr val="FFC000"/>
                </a:solidFill>
                <a:cs typeface="Times New Roman" pitchFamily="18" charset="0"/>
              </a:rPr>
              <a:t>“IF” We Deny Christ…</a:t>
            </a:r>
          </a:p>
        </p:txBody>
      </p:sp>
      <p:sp>
        <p:nvSpPr>
          <p:cNvPr id="14339" name="Footer Placeholder 4"/>
          <p:cNvSpPr>
            <a:spLocks noGrp="1"/>
          </p:cNvSpPr>
          <p:nvPr>
            <p:ph type="ftr" sz="quarter" idx="11"/>
          </p:nvPr>
        </p:nvSpPr>
        <p:spPr>
          <a:xfrm>
            <a:off x="12701" y="6515100"/>
            <a:ext cx="27305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4"/>
          <p:cNvSpPr txBox="1">
            <a:spLocks noChangeArrowheads="1"/>
          </p:cNvSpPr>
          <p:nvPr/>
        </p:nvSpPr>
        <p:spPr bwMode="auto">
          <a:xfrm>
            <a:off x="3213100" y="609600"/>
            <a:ext cx="5943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Then:</a:t>
            </a:r>
            <a:r>
              <a:rPr lang="en-US" altLang="en-US" dirty="0"/>
              <a:t> Christ will “deny us” </a:t>
            </a:r>
          </a:p>
          <a:p>
            <a:pPr algn="l" eaLnBrk="1" hangingPunct="1"/>
            <a:r>
              <a:rPr lang="en-US" altLang="en-US" i="1" dirty="0"/>
              <a:t>(II Tim. 2:12)</a:t>
            </a:r>
            <a:endParaRPr lang="en-US" altLang="en-US" dirty="0"/>
          </a:p>
          <a:p>
            <a:pPr algn="l" eaLnBrk="1" hangingPunct="1">
              <a:buClr>
                <a:schemeClr val="accent1"/>
              </a:buClr>
              <a:buSzPct val="115000"/>
              <a:buFont typeface="Wingdings" pitchFamily="2" charset="2"/>
              <a:buChar char="Ø"/>
            </a:pPr>
            <a:r>
              <a:rPr lang="en-US" altLang="en-US" sz="2000" dirty="0">
                <a:solidFill>
                  <a:srgbClr val="FFFF99"/>
                </a:solidFill>
              </a:rPr>
              <a:t>Mt. 25:41: </a:t>
            </a:r>
            <a:r>
              <a:rPr lang="en-US" altLang="en-US" sz="2000" b="0" dirty="0">
                <a:solidFill>
                  <a:srgbClr val="FFFF99"/>
                </a:solidFill>
              </a:rPr>
              <a:t>“Depart from Me, accursed ones, into the eternal fire which has been prepared for the devil and his angels.” </a:t>
            </a:r>
            <a:r>
              <a:rPr lang="en-US" altLang="en-US" sz="2000" b="0" i="1" dirty="0">
                <a:solidFill>
                  <a:srgbClr val="FFFF99"/>
                </a:solidFill>
              </a:rPr>
              <a:t>(Mt. 10:33)</a:t>
            </a:r>
          </a:p>
        </p:txBody>
      </p:sp>
      <p:sp>
        <p:nvSpPr>
          <p:cNvPr id="12" name="Text Box 8"/>
          <p:cNvSpPr txBox="1">
            <a:spLocks noChangeArrowheads="1"/>
          </p:cNvSpPr>
          <p:nvPr/>
        </p:nvSpPr>
        <p:spPr bwMode="auto">
          <a:xfrm>
            <a:off x="-6147" y="6000882"/>
            <a:ext cx="9150147" cy="830997"/>
          </a:xfrm>
          <a:prstGeom prst="rect">
            <a:avLst/>
          </a:prstGeom>
          <a:solidFill>
            <a:srgbClr val="00000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Those who are denied by Christ to the Father will be</a:t>
            </a:r>
          </a:p>
          <a:p>
            <a:pPr marL="0" indent="0" eaLnBrk="1" hangingPunct="1">
              <a:tabLst>
                <a:tab pos="58738" algn="l"/>
              </a:tabLst>
            </a:pPr>
            <a:r>
              <a:rPr lang="en-US" dirty="0">
                <a:solidFill>
                  <a:schemeClr val="tx1"/>
                </a:solidFill>
              </a:rPr>
              <a:t>eternally separated from God!</a:t>
            </a:r>
          </a:p>
        </p:txBody>
      </p:sp>
      <p:sp>
        <p:nvSpPr>
          <p:cNvPr id="13" name="Text Box 3"/>
          <p:cNvSpPr txBox="1">
            <a:spLocks noChangeArrowheads="1"/>
          </p:cNvSpPr>
          <p:nvPr/>
        </p:nvSpPr>
        <p:spPr bwMode="auto">
          <a:xfrm>
            <a:off x="-14748" y="2358597"/>
            <a:ext cx="9171448" cy="46166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The saddest words ever to be heard!</a:t>
            </a:r>
          </a:p>
        </p:txBody>
      </p:sp>
      <p:sp>
        <p:nvSpPr>
          <p:cNvPr id="15" name="Text Box 12"/>
          <p:cNvSpPr txBox="1">
            <a:spLocks noChangeArrowheads="1"/>
          </p:cNvSpPr>
          <p:nvPr/>
        </p:nvSpPr>
        <p:spPr bwMode="auto">
          <a:xfrm>
            <a:off x="6001" y="2975341"/>
            <a:ext cx="9144000" cy="2923877"/>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II Thess. 1:6-9</a:t>
            </a:r>
          </a:p>
          <a:p>
            <a:pPr algn="l" eaLnBrk="1" hangingPunct="1">
              <a:buClr>
                <a:schemeClr val="accent1"/>
              </a:buClr>
              <a:buSzPct val="115000"/>
            </a:pPr>
            <a:r>
              <a:rPr lang="en-US" altLang="en-US" sz="2000" b="0" dirty="0">
                <a:solidFill>
                  <a:schemeClr val="bg1"/>
                </a:solidFill>
              </a:rPr>
              <a:t>6.  For after all it is only just for God to repay with affliction those who afflict you,</a:t>
            </a:r>
          </a:p>
          <a:p>
            <a:pPr algn="l" eaLnBrk="1" hangingPunct="1">
              <a:buClr>
                <a:schemeClr val="accent1"/>
              </a:buClr>
              <a:buSzPct val="115000"/>
            </a:pPr>
            <a:r>
              <a:rPr lang="en-US" altLang="en-US" sz="2000" b="0" dirty="0">
                <a:solidFill>
                  <a:schemeClr val="bg1"/>
                </a:solidFill>
              </a:rPr>
              <a:t>7.  and to give relief to you who are afflicted and to us as well when the Lord Jesus will be revealed from heaven with His mighty angels in flaming fire,</a:t>
            </a:r>
          </a:p>
          <a:p>
            <a:pPr algn="l" eaLnBrk="1" hangingPunct="1">
              <a:buClr>
                <a:schemeClr val="accent1"/>
              </a:buClr>
              <a:buSzPct val="115000"/>
            </a:pPr>
            <a:r>
              <a:rPr lang="en-US" altLang="en-US" sz="2000" b="0" dirty="0">
                <a:solidFill>
                  <a:schemeClr val="bg1"/>
                </a:solidFill>
              </a:rPr>
              <a:t>8.  dealing out </a:t>
            </a:r>
            <a:r>
              <a:rPr lang="en-US" altLang="en-US" sz="2000" dirty="0">
                <a:solidFill>
                  <a:schemeClr val="bg1"/>
                </a:solidFill>
              </a:rPr>
              <a:t>retribution</a:t>
            </a:r>
            <a:r>
              <a:rPr lang="en-US" altLang="en-US" sz="2000" b="0" dirty="0">
                <a:solidFill>
                  <a:schemeClr val="bg1"/>
                </a:solidFill>
              </a:rPr>
              <a:t> </a:t>
            </a:r>
            <a:r>
              <a:rPr lang="en-US" altLang="en-US" sz="2000" dirty="0">
                <a:solidFill>
                  <a:schemeClr val="bg1"/>
                </a:solidFill>
              </a:rPr>
              <a:t>to those who do not know God </a:t>
            </a:r>
            <a:r>
              <a:rPr lang="en-US" altLang="en-US" sz="2000" b="0" dirty="0">
                <a:solidFill>
                  <a:schemeClr val="bg1"/>
                </a:solidFill>
              </a:rPr>
              <a:t>and </a:t>
            </a:r>
            <a:r>
              <a:rPr lang="en-US" altLang="en-US" sz="2000" dirty="0">
                <a:solidFill>
                  <a:schemeClr val="bg1"/>
                </a:solidFill>
              </a:rPr>
              <a:t>to those who do not obey the gospel </a:t>
            </a:r>
            <a:r>
              <a:rPr lang="en-US" altLang="en-US" sz="2000" b="0" dirty="0">
                <a:solidFill>
                  <a:schemeClr val="bg1"/>
                </a:solidFill>
              </a:rPr>
              <a:t>of our Lord Jesus.</a:t>
            </a:r>
          </a:p>
          <a:p>
            <a:pPr algn="l" eaLnBrk="1" hangingPunct="1">
              <a:buClr>
                <a:schemeClr val="accent1"/>
              </a:buClr>
              <a:buSzPct val="115000"/>
            </a:pPr>
            <a:r>
              <a:rPr lang="en-US" altLang="en-US" sz="2000" b="0" dirty="0">
                <a:solidFill>
                  <a:schemeClr val="bg1"/>
                </a:solidFill>
              </a:rPr>
              <a:t>9.  </a:t>
            </a:r>
            <a:r>
              <a:rPr lang="en-US" altLang="en-US" sz="2000" dirty="0">
                <a:solidFill>
                  <a:schemeClr val="bg1"/>
                </a:solidFill>
              </a:rPr>
              <a:t>These will pay the penalty </a:t>
            </a:r>
            <a:r>
              <a:rPr lang="en-US" altLang="en-US" sz="2000" b="0" dirty="0">
                <a:solidFill>
                  <a:schemeClr val="bg1"/>
                </a:solidFill>
              </a:rPr>
              <a:t>of eternal destruction, </a:t>
            </a:r>
            <a:r>
              <a:rPr lang="en-US" altLang="en-US" sz="2000" dirty="0">
                <a:solidFill>
                  <a:schemeClr val="bg1"/>
                </a:solidFill>
              </a:rPr>
              <a:t>away from the presence of the Lord</a:t>
            </a:r>
            <a:r>
              <a:rPr lang="en-US" altLang="en-US" sz="2000" b="0" dirty="0">
                <a:solidFill>
                  <a:schemeClr val="bg1"/>
                </a:solidFill>
              </a:rPr>
              <a:t> and from the glory of His power,</a:t>
            </a:r>
          </a:p>
        </p:txBody>
      </p:sp>
    </p:spTree>
    <p:extLst>
      <p:ext uri="{BB962C8B-B14F-4D97-AF65-F5344CB8AC3E}">
        <p14:creationId xmlns:p14="http://schemas.microsoft.com/office/powerpoint/2010/main" val="3984824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3" grpId="0" animBg="1"/>
      <p:bldP spid="1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5"/>
            <a:ext cx="6005052" cy="609600"/>
          </a:xfrm>
        </p:spPr>
        <p:txBody>
          <a:bodyPr/>
          <a:lstStyle/>
          <a:p>
            <a:pPr eaLnBrk="1" hangingPunct="1"/>
            <a:r>
              <a:rPr lang="en-US" sz="3200" b="1" u="sng" dirty="0">
                <a:solidFill>
                  <a:srgbClr val="FFC000"/>
                </a:solidFill>
                <a:cs typeface="Times New Roman" pitchFamily="18" charset="0"/>
              </a:rPr>
              <a:t>“IF” We Are Faithless…</a:t>
            </a:r>
          </a:p>
        </p:txBody>
      </p:sp>
      <p:sp>
        <p:nvSpPr>
          <p:cNvPr id="14339" name="Footer Placeholder 4"/>
          <p:cNvSpPr>
            <a:spLocks noGrp="1"/>
          </p:cNvSpPr>
          <p:nvPr>
            <p:ph type="ftr" sz="quarter" idx="11"/>
          </p:nvPr>
        </p:nvSpPr>
        <p:spPr>
          <a:xfrm>
            <a:off x="12701" y="6515100"/>
            <a:ext cx="495998"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4"/>
          <p:cNvSpPr txBox="1">
            <a:spLocks noChangeArrowheads="1"/>
          </p:cNvSpPr>
          <p:nvPr/>
        </p:nvSpPr>
        <p:spPr bwMode="auto">
          <a:xfrm>
            <a:off x="-14748" y="16764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Condition:</a:t>
            </a:r>
            <a:r>
              <a:rPr lang="en-US" altLang="en-US" dirty="0"/>
              <a:t> Faithlessness (II Tim. 2:13)</a:t>
            </a:r>
          </a:p>
          <a:p>
            <a:pPr algn="l" eaLnBrk="1" hangingPunct="1">
              <a:buClr>
                <a:schemeClr val="accent1"/>
              </a:buClr>
              <a:buSzPct val="115000"/>
              <a:buFont typeface="Wingdings" pitchFamily="2" charset="2"/>
              <a:buChar char="Ø"/>
            </a:pPr>
            <a:r>
              <a:rPr lang="en-US" altLang="en-US" sz="2000" b="0" dirty="0">
                <a:solidFill>
                  <a:srgbClr val="FFFF99"/>
                </a:solidFill>
              </a:rPr>
              <a:t>Some have the idea that if they don’t believe in God, somehow He will cease to exist or maybe He will overlook or excuse their unbelief.</a:t>
            </a:r>
          </a:p>
          <a:p>
            <a:pPr algn="l" eaLnBrk="1" hangingPunct="1">
              <a:buClr>
                <a:schemeClr val="accent1"/>
              </a:buClr>
              <a:buSzPct val="115000"/>
              <a:buFont typeface="Wingdings" pitchFamily="2" charset="2"/>
              <a:buChar char="Ø"/>
            </a:pPr>
            <a:r>
              <a:rPr lang="en-US" altLang="en-US" sz="2000" dirty="0">
                <a:solidFill>
                  <a:srgbClr val="FFFF99"/>
                </a:solidFill>
              </a:rPr>
              <a:t>Acts 17:30: </a:t>
            </a:r>
            <a:r>
              <a:rPr lang="en-US" altLang="en-US" sz="2000" b="0" dirty="0">
                <a:solidFill>
                  <a:srgbClr val="FFFF99"/>
                </a:solidFill>
              </a:rPr>
              <a:t>God no longer overlooks ignorance.</a:t>
            </a:r>
          </a:p>
        </p:txBody>
      </p:sp>
      <p:sp>
        <p:nvSpPr>
          <p:cNvPr id="10" name="Text Box 4"/>
          <p:cNvSpPr txBox="1">
            <a:spLocks noChangeArrowheads="1"/>
          </p:cNvSpPr>
          <p:nvPr/>
        </p:nvSpPr>
        <p:spPr bwMode="auto">
          <a:xfrm>
            <a:off x="0" y="32766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t>Creation alone gives man no excuse for faithlessness –</a:t>
            </a:r>
          </a:p>
          <a:p>
            <a:pPr algn="l" eaLnBrk="1" hangingPunct="1"/>
            <a:r>
              <a:rPr lang="en-US" altLang="en-US" dirty="0"/>
              <a:t>Rom. 1:20</a:t>
            </a:r>
          </a:p>
          <a:p>
            <a:pPr algn="l" eaLnBrk="1" hangingPunct="1">
              <a:buClr>
                <a:schemeClr val="accent1"/>
              </a:buClr>
              <a:buSzPct val="115000"/>
              <a:buFont typeface="Wingdings" pitchFamily="2" charset="2"/>
              <a:buChar char="Ø"/>
            </a:pPr>
            <a:r>
              <a:rPr lang="en-US" altLang="en-US" sz="2000" dirty="0">
                <a:solidFill>
                  <a:srgbClr val="FFFF99"/>
                </a:solidFill>
              </a:rPr>
              <a:t>Mk. 16:16: </a:t>
            </a:r>
            <a:r>
              <a:rPr lang="en-US" altLang="en-US" sz="2000" b="0" dirty="0">
                <a:solidFill>
                  <a:srgbClr val="FFFF99"/>
                </a:solidFill>
              </a:rPr>
              <a:t>The one who does not believe is condemned!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501" y="4516479"/>
            <a:ext cx="3758502" cy="234906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97" y="4529307"/>
            <a:ext cx="3119603" cy="2336236"/>
          </a:xfrm>
          <a:prstGeom prst="rect">
            <a:avLst/>
          </a:prstGeom>
        </p:spPr>
      </p:pic>
    </p:spTree>
    <p:extLst>
      <p:ext uri="{BB962C8B-B14F-4D97-AF65-F5344CB8AC3E}">
        <p14:creationId xmlns:p14="http://schemas.microsoft.com/office/powerpoint/2010/main" val="41271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left)">
                                      <p:cBhvr>
                                        <p:cTn id="3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3350"/>
            <a:ext cx="6005052" cy="609600"/>
          </a:xfrm>
        </p:spPr>
        <p:txBody>
          <a:bodyPr/>
          <a:lstStyle/>
          <a:p>
            <a:pPr eaLnBrk="1" hangingPunct="1"/>
            <a:r>
              <a:rPr lang="en-US" sz="3200" b="1" u="sng" dirty="0">
                <a:solidFill>
                  <a:srgbClr val="FFC000"/>
                </a:solidFill>
                <a:cs typeface="Times New Roman" pitchFamily="18" charset="0"/>
              </a:rPr>
              <a:t>“IF” We Are Faithless…</a:t>
            </a:r>
          </a:p>
        </p:txBody>
      </p:sp>
      <p:sp>
        <p:nvSpPr>
          <p:cNvPr id="14339" name="Footer Placeholder 4"/>
          <p:cNvSpPr>
            <a:spLocks noGrp="1"/>
          </p:cNvSpPr>
          <p:nvPr>
            <p:ph type="ftr" sz="quarter" idx="11"/>
          </p:nvPr>
        </p:nvSpPr>
        <p:spPr>
          <a:xfrm>
            <a:off x="12701" y="6515100"/>
            <a:ext cx="27305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4"/>
          <p:cNvSpPr txBox="1">
            <a:spLocks noChangeArrowheads="1"/>
          </p:cNvSpPr>
          <p:nvPr/>
        </p:nvSpPr>
        <p:spPr bwMode="auto">
          <a:xfrm>
            <a:off x="3213100" y="609600"/>
            <a:ext cx="5943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Yet:</a:t>
            </a:r>
            <a:r>
              <a:rPr lang="en-US" altLang="en-US" dirty="0"/>
              <a:t> God “remains Faithful” </a:t>
            </a:r>
          </a:p>
          <a:p>
            <a:pPr algn="l" eaLnBrk="1" hangingPunct="1"/>
            <a:r>
              <a:rPr lang="en-US" altLang="en-US" dirty="0"/>
              <a:t>(II Tim. 2:13)</a:t>
            </a:r>
          </a:p>
          <a:p>
            <a:pPr algn="l" eaLnBrk="1" hangingPunct="1">
              <a:buClr>
                <a:schemeClr val="accent1"/>
              </a:buClr>
              <a:buSzPct val="115000"/>
              <a:buFont typeface="Wingdings" pitchFamily="2" charset="2"/>
              <a:buChar char="Ø"/>
            </a:pPr>
            <a:r>
              <a:rPr lang="en-US" altLang="en-US" sz="2000" b="0" dirty="0">
                <a:solidFill>
                  <a:srgbClr val="FFFF99"/>
                </a:solidFill>
              </a:rPr>
              <a:t>God will do just exactly as He has promised in His word.</a:t>
            </a:r>
          </a:p>
          <a:p>
            <a:pPr algn="l" eaLnBrk="1" hangingPunct="1">
              <a:buClr>
                <a:schemeClr val="accent1"/>
              </a:buClr>
              <a:buSzPct val="115000"/>
              <a:buFont typeface="Wingdings" pitchFamily="2" charset="2"/>
              <a:buChar char="Ø"/>
            </a:pPr>
            <a:r>
              <a:rPr lang="en-US" altLang="en-US" sz="2000" i="1" dirty="0">
                <a:solidFill>
                  <a:srgbClr val="FFFF99"/>
                </a:solidFill>
              </a:rPr>
              <a:t>Acts 17:31: </a:t>
            </a:r>
            <a:r>
              <a:rPr lang="en-US" altLang="en-US" sz="2000" b="0" dirty="0">
                <a:solidFill>
                  <a:srgbClr val="FFFF99"/>
                </a:solidFill>
              </a:rPr>
              <a:t>God will judge the ignorant and the faithless!</a:t>
            </a:r>
          </a:p>
        </p:txBody>
      </p:sp>
      <p:sp>
        <p:nvSpPr>
          <p:cNvPr id="13" name="Text Box 4"/>
          <p:cNvSpPr txBox="1">
            <a:spLocks noChangeArrowheads="1"/>
          </p:cNvSpPr>
          <p:nvPr/>
        </p:nvSpPr>
        <p:spPr bwMode="auto">
          <a:xfrm>
            <a:off x="-8601" y="2678442"/>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t>It would not matter whether every man upon the face of</a:t>
            </a:r>
          </a:p>
          <a:p>
            <a:pPr algn="l" eaLnBrk="1" hangingPunct="1"/>
            <a:r>
              <a:rPr lang="en-US" altLang="en-US" dirty="0"/>
              <a:t>the earth rejected God – God would still keep His word!</a:t>
            </a:r>
          </a:p>
          <a:p>
            <a:pPr algn="l" eaLnBrk="1" hangingPunct="1">
              <a:buClr>
                <a:schemeClr val="accent1"/>
              </a:buClr>
              <a:buSzPct val="115000"/>
              <a:buFont typeface="Wingdings" pitchFamily="2" charset="2"/>
              <a:buChar char="Ø"/>
            </a:pPr>
            <a:r>
              <a:rPr lang="en-US" altLang="en-US" sz="2000" dirty="0">
                <a:solidFill>
                  <a:srgbClr val="FFFF99"/>
                </a:solidFill>
              </a:rPr>
              <a:t>Rom. 3:3-4 </a:t>
            </a:r>
            <a:r>
              <a:rPr lang="en-US" altLang="en-US" sz="2000" b="0" i="1" dirty="0">
                <a:solidFill>
                  <a:srgbClr val="FFFF99"/>
                </a:solidFill>
              </a:rPr>
              <a:t>(Gen. 6-9: The flood); </a:t>
            </a:r>
            <a:r>
              <a:rPr lang="en-US" altLang="en-US" sz="2000" dirty="0">
                <a:solidFill>
                  <a:srgbClr val="FFFF99"/>
                </a:solidFill>
              </a:rPr>
              <a:t>Heb. 10:23; </a:t>
            </a:r>
            <a:r>
              <a:rPr lang="en-US" altLang="en-US" sz="2000" i="1" dirty="0">
                <a:solidFill>
                  <a:srgbClr val="FFFF99"/>
                </a:solidFill>
              </a:rPr>
              <a:t>II Pet. 3:3-7, 10-12</a:t>
            </a:r>
          </a:p>
        </p:txBody>
      </p:sp>
      <p:pic>
        <p:nvPicPr>
          <p:cNvPr id="3" name="Picture 2">
            <a:extLst>
              <a:ext uri="{FF2B5EF4-FFF2-40B4-BE49-F238E27FC236}">
                <a16:creationId xmlns:a16="http://schemas.microsoft.com/office/drawing/2014/main" id="{C9D591D5-F25F-445F-8879-95C5D3993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792" y="3825629"/>
            <a:ext cx="4020267" cy="3034046"/>
          </a:xfrm>
          <a:prstGeom prst="rect">
            <a:avLst/>
          </a:prstGeom>
        </p:spPr>
      </p:pic>
    </p:spTree>
    <p:extLst>
      <p:ext uri="{BB962C8B-B14F-4D97-AF65-F5344CB8AC3E}">
        <p14:creationId xmlns:p14="http://schemas.microsoft.com/office/powerpoint/2010/main" val="2610790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ire&#10;&#10;Description generated with high confidence">
            <a:extLst>
              <a:ext uri="{FF2B5EF4-FFF2-40B4-BE49-F238E27FC236}">
                <a16:creationId xmlns:a16="http://schemas.microsoft.com/office/drawing/2014/main" id="{5B73804C-503A-4761-92BE-58CE8BFC1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028856"/>
            <a:ext cx="6781800" cy="2905536"/>
          </a:xfrm>
          <a:prstGeom prst="rect">
            <a:avLst/>
          </a:prstGeom>
        </p:spPr>
      </p:pic>
      <p:sp>
        <p:nvSpPr>
          <p:cNvPr id="14338" name="Rectangle 2"/>
          <p:cNvSpPr>
            <a:spLocks noGrp="1" noChangeArrowheads="1"/>
          </p:cNvSpPr>
          <p:nvPr>
            <p:ph type="title"/>
          </p:nvPr>
        </p:nvSpPr>
        <p:spPr>
          <a:xfrm>
            <a:off x="1676400" y="-3350"/>
            <a:ext cx="6005052" cy="609600"/>
          </a:xfrm>
        </p:spPr>
        <p:txBody>
          <a:bodyPr/>
          <a:lstStyle/>
          <a:p>
            <a:pPr eaLnBrk="1" hangingPunct="1"/>
            <a:r>
              <a:rPr lang="en-US" sz="3200" b="1" u="sng" dirty="0">
                <a:solidFill>
                  <a:srgbClr val="FFC000"/>
                </a:solidFill>
                <a:cs typeface="Times New Roman" pitchFamily="18" charset="0"/>
              </a:rPr>
              <a:t>“IF” We Are Faithless…</a:t>
            </a:r>
          </a:p>
        </p:txBody>
      </p:sp>
      <p:sp>
        <p:nvSpPr>
          <p:cNvPr id="14339" name="Footer Placeholder 4"/>
          <p:cNvSpPr>
            <a:spLocks noGrp="1"/>
          </p:cNvSpPr>
          <p:nvPr>
            <p:ph type="ftr" sz="quarter" idx="11"/>
          </p:nvPr>
        </p:nvSpPr>
        <p:spPr>
          <a:xfrm>
            <a:off x="12701" y="6515100"/>
            <a:ext cx="27305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 Box 12"/>
          <p:cNvSpPr txBox="1">
            <a:spLocks noChangeArrowheads="1"/>
          </p:cNvSpPr>
          <p:nvPr/>
        </p:nvSpPr>
        <p:spPr bwMode="auto">
          <a:xfrm>
            <a:off x="-7535" y="1711909"/>
            <a:ext cx="4427135" cy="353943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Mt. 25:41, 46</a:t>
            </a:r>
          </a:p>
          <a:p>
            <a:pPr algn="l" eaLnBrk="1" hangingPunct="1">
              <a:buClr>
                <a:schemeClr val="accent1"/>
              </a:buClr>
              <a:buSzPct val="115000"/>
            </a:pPr>
            <a:r>
              <a:rPr lang="en-US" altLang="en-US" sz="2000" b="0" dirty="0">
                <a:solidFill>
                  <a:schemeClr val="bg1"/>
                </a:solidFill>
              </a:rPr>
              <a:t>41.  "Then He will also say to those on His left, </a:t>
            </a:r>
            <a:r>
              <a:rPr lang="en-US" altLang="en-US" sz="2000" dirty="0">
                <a:solidFill>
                  <a:schemeClr val="bg1"/>
                </a:solidFill>
              </a:rPr>
              <a:t>'Depart from Me, accursed ones</a:t>
            </a:r>
            <a:r>
              <a:rPr lang="en-US" altLang="en-US" sz="2000" b="0" dirty="0">
                <a:solidFill>
                  <a:schemeClr val="bg1"/>
                </a:solidFill>
              </a:rPr>
              <a:t>, </a:t>
            </a:r>
            <a:r>
              <a:rPr lang="en-US" altLang="en-US" sz="2000" dirty="0">
                <a:solidFill>
                  <a:schemeClr val="bg1"/>
                </a:solidFill>
              </a:rPr>
              <a:t>into the eternal fire</a:t>
            </a:r>
            <a:r>
              <a:rPr lang="en-US" altLang="en-US" sz="2000" b="0" dirty="0">
                <a:solidFill>
                  <a:schemeClr val="bg1"/>
                </a:solidFill>
              </a:rPr>
              <a:t> which has been prepared for the devil and his angels;</a:t>
            </a:r>
          </a:p>
          <a:p>
            <a:pPr algn="l" eaLnBrk="1" hangingPunct="1">
              <a:buClr>
                <a:schemeClr val="accent1"/>
              </a:buClr>
              <a:buSzPct val="115000"/>
            </a:pPr>
            <a:endParaRPr lang="en-US" altLang="en-US" sz="2000" b="0" dirty="0">
              <a:solidFill>
                <a:schemeClr val="bg1"/>
              </a:solidFill>
            </a:endParaRPr>
          </a:p>
          <a:p>
            <a:pPr algn="l" eaLnBrk="1" hangingPunct="1">
              <a:buClr>
                <a:schemeClr val="accent1"/>
              </a:buClr>
              <a:buSzPct val="115000"/>
            </a:pPr>
            <a:r>
              <a:rPr lang="en-US" altLang="en-US" sz="2000" b="0" dirty="0">
                <a:solidFill>
                  <a:schemeClr val="bg1"/>
                </a:solidFill>
              </a:rPr>
              <a:t>46.  "</a:t>
            </a:r>
            <a:r>
              <a:rPr lang="en-US" altLang="en-US" sz="2000" dirty="0">
                <a:solidFill>
                  <a:schemeClr val="bg1"/>
                </a:solidFill>
              </a:rPr>
              <a:t>These will go away into eternal punishment</a:t>
            </a:r>
            <a:r>
              <a:rPr lang="en-US" altLang="en-US" sz="2000" b="0" dirty="0">
                <a:solidFill>
                  <a:schemeClr val="bg1"/>
                </a:solidFill>
              </a:rPr>
              <a:t>, but the righteous into eternal life.</a:t>
            </a:r>
          </a:p>
        </p:txBody>
      </p:sp>
      <p:sp>
        <p:nvSpPr>
          <p:cNvPr id="16" name="Text Box 8">
            <a:extLst>
              <a:ext uri="{FF2B5EF4-FFF2-40B4-BE49-F238E27FC236}">
                <a16:creationId xmlns:a16="http://schemas.microsoft.com/office/drawing/2014/main" id="{235B0996-DE10-4BD0-8DF9-50D882C6F9B7}"/>
              </a:ext>
            </a:extLst>
          </p:cNvPr>
          <p:cNvSpPr txBox="1">
            <a:spLocks noChangeArrowheads="1"/>
          </p:cNvSpPr>
          <p:nvPr/>
        </p:nvSpPr>
        <p:spPr bwMode="auto">
          <a:xfrm>
            <a:off x="-6147" y="5467721"/>
            <a:ext cx="9150147" cy="830997"/>
          </a:xfrm>
          <a:prstGeom prst="rect">
            <a:avLst/>
          </a:prstGeom>
          <a:solidFill>
            <a:srgbClr val="00000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Condemnation falls upon those who do not know God </a:t>
            </a:r>
          </a:p>
          <a:p>
            <a:pPr marL="0" indent="0" eaLnBrk="1" hangingPunct="1">
              <a:tabLst>
                <a:tab pos="58738" algn="l"/>
              </a:tabLst>
            </a:pPr>
            <a:r>
              <a:rPr lang="en-US" dirty="0">
                <a:solidFill>
                  <a:schemeClr val="tx1"/>
                </a:solidFill>
              </a:rPr>
              <a:t>&amp; those who do not obey the gospel!</a:t>
            </a:r>
          </a:p>
        </p:txBody>
      </p:sp>
    </p:spTree>
    <p:extLst>
      <p:ext uri="{BB962C8B-B14F-4D97-AF65-F5344CB8AC3E}">
        <p14:creationId xmlns:p14="http://schemas.microsoft.com/office/powerpoint/2010/main" val="1996888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2057400" y="6567000"/>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9" name="Text Box 3"/>
          <p:cNvSpPr txBox="1">
            <a:spLocks noChangeArrowheads="1"/>
          </p:cNvSpPr>
          <p:nvPr/>
        </p:nvSpPr>
        <p:spPr bwMode="auto">
          <a:xfrm>
            <a:off x="1675" y="1219200"/>
            <a:ext cx="9144000" cy="1077218"/>
          </a:xfrm>
          <a:prstGeom prst="rect">
            <a:avLst/>
          </a:prstGeom>
          <a:noFill/>
          <a:ln w="9525">
            <a:noFill/>
            <a:miter lim="800000"/>
            <a:headEnd/>
            <a:tailEnd/>
          </a:ln>
        </p:spPr>
        <p:txBody>
          <a:bodyPr>
            <a:spAutoFit/>
          </a:bodyPr>
          <a:lstStyle/>
          <a:p>
            <a:pPr algn="l">
              <a:defRPr/>
            </a:pPr>
            <a:r>
              <a:rPr lang="en-US" dirty="0">
                <a:solidFill>
                  <a:schemeClr val="tx1"/>
                </a:solidFill>
              </a:rPr>
              <a:t>Have you met the “if” of life and glory?</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Die with Christ in baptism!</a:t>
            </a:r>
          </a:p>
          <a:p>
            <a:pPr marL="457200" indent="-457200" algn="l">
              <a:buClr>
                <a:schemeClr val="tx2"/>
              </a:buClr>
              <a:buSzPct val="115000"/>
              <a:buFont typeface="Wingdings" pitchFamily="2" charset="2"/>
              <a:buChar char="Ø"/>
              <a:defRPr/>
            </a:pPr>
            <a:r>
              <a:rPr lang="en-US" sz="2000" dirty="0"/>
              <a:t>Endure with Christ through the trials of life till the end!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73" y="3096322"/>
            <a:ext cx="4364680" cy="24733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251" y="3102184"/>
            <a:ext cx="4355297" cy="2473319"/>
          </a:xfrm>
          <a:prstGeom prst="rect">
            <a:avLst/>
          </a:prstGeom>
        </p:spPr>
      </p:pic>
    </p:spTree>
    <p:extLst>
      <p:ext uri="{BB962C8B-B14F-4D97-AF65-F5344CB8AC3E}">
        <p14:creationId xmlns:p14="http://schemas.microsoft.com/office/powerpoint/2010/main" val="2269120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2057400" y="6567000"/>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8" name="Text Box 3"/>
          <p:cNvSpPr txBox="1">
            <a:spLocks noChangeArrowheads="1"/>
          </p:cNvSpPr>
          <p:nvPr/>
        </p:nvSpPr>
        <p:spPr bwMode="auto">
          <a:xfrm>
            <a:off x="-9832" y="1178524"/>
            <a:ext cx="9144000" cy="1077218"/>
          </a:xfrm>
          <a:prstGeom prst="rect">
            <a:avLst/>
          </a:prstGeom>
          <a:noFill/>
          <a:ln w="9525">
            <a:noFill/>
            <a:miter lim="800000"/>
            <a:headEnd/>
            <a:tailEnd/>
          </a:ln>
        </p:spPr>
        <p:txBody>
          <a:bodyPr>
            <a:spAutoFit/>
          </a:bodyPr>
          <a:lstStyle/>
          <a:p>
            <a:pPr algn="l">
              <a:defRPr/>
            </a:pPr>
            <a:r>
              <a:rPr lang="en-US" dirty="0">
                <a:solidFill>
                  <a:schemeClr val="tx1"/>
                </a:solidFill>
              </a:rPr>
              <a:t>Have you met the “if” of denial and condemnation?</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Deny Christ and do not obey the gospel?</a:t>
            </a:r>
          </a:p>
          <a:p>
            <a:pPr marL="457200" indent="-457200" algn="l">
              <a:buClr>
                <a:schemeClr val="tx2"/>
              </a:buClr>
              <a:buSzPct val="115000"/>
              <a:buFont typeface="Wingdings" pitchFamily="2" charset="2"/>
              <a:buChar char="Ø"/>
              <a:defRPr/>
            </a:pPr>
            <a:r>
              <a:rPr lang="en-US" sz="2000" dirty="0"/>
              <a:t>Be faithless, and hide your eyes against the truth?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3250046"/>
            <a:ext cx="3434487" cy="23125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3212010"/>
            <a:ext cx="3200401" cy="24003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929" y="3559889"/>
            <a:ext cx="1993392" cy="1702964"/>
          </a:xfrm>
          <a:prstGeom prst="rect">
            <a:avLst/>
          </a:prstGeom>
        </p:spPr>
      </p:pic>
    </p:spTree>
    <p:extLst>
      <p:ext uri="{BB962C8B-B14F-4D97-AF65-F5344CB8AC3E}">
        <p14:creationId xmlns:p14="http://schemas.microsoft.com/office/powerpoint/2010/main" val="601019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420461"/>
            <a:ext cx="2362200" cy="2437539"/>
          </a:xfrm>
          <a:prstGeom prst="rect">
            <a:avLst/>
          </a:prstGeom>
        </p:spPr>
      </p:pic>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2057400" y="6553200"/>
            <a:ext cx="48006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7" name="Text Box 3"/>
          <p:cNvSpPr txBox="1">
            <a:spLocks noChangeArrowheads="1"/>
          </p:cNvSpPr>
          <p:nvPr/>
        </p:nvSpPr>
        <p:spPr bwMode="auto">
          <a:xfrm>
            <a:off x="3304248" y="822285"/>
            <a:ext cx="5867400" cy="1200329"/>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You meet the conditions for life with Christ then you will live and reign with Christ forever!</a:t>
            </a:r>
          </a:p>
        </p:txBody>
      </p:sp>
      <p:sp>
        <p:nvSpPr>
          <p:cNvPr id="10" name="Text Box 3"/>
          <p:cNvSpPr txBox="1">
            <a:spLocks noChangeArrowheads="1"/>
          </p:cNvSpPr>
          <p:nvPr/>
        </p:nvSpPr>
        <p:spPr bwMode="auto">
          <a:xfrm>
            <a:off x="3271684" y="3875276"/>
            <a:ext cx="5872316" cy="1200329"/>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You meet the conditions for Christ’s denial then you will live forever in eternal punishment!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155" y="2022615"/>
            <a:ext cx="3151374" cy="1764770"/>
          </a:xfrm>
          <a:prstGeom prst="rect">
            <a:avLst/>
          </a:prstGeom>
        </p:spPr>
      </p:pic>
      <p:sp>
        <p:nvSpPr>
          <p:cNvPr id="13" name="Text Box 3"/>
          <p:cNvSpPr txBox="1">
            <a:spLocks noChangeArrowheads="1"/>
          </p:cNvSpPr>
          <p:nvPr/>
        </p:nvSpPr>
        <p:spPr bwMode="auto">
          <a:xfrm>
            <a:off x="0" y="637620"/>
            <a:ext cx="3276600"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p>
        </p:txBody>
      </p:sp>
      <p:sp>
        <p:nvSpPr>
          <p:cNvPr id="14" name="Text Box 3"/>
          <p:cNvSpPr txBox="1">
            <a:spLocks noChangeArrowheads="1"/>
          </p:cNvSpPr>
          <p:nvPr/>
        </p:nvSpPr>
        <p:spPr bwMode="auto">
          <a:xfrm>
            <a:off x="-4916" y="3690611"/>
            <a:ext cx="3276600"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i="1" dirty="0">
                <a:ln w="11430"/>
                <a:solidFill>
                  <a:schemeClr val="accent1"/>
                </a:soli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altLang="en-US" sz="3600" b="1" u="sng" dirty="0">
                <a:solidFill>
                  <a:srgbClr val="FFFF00"/>
                </a:solidFill>
                <a:cs typeface="Times New Roman" pitchFamily="18" charset="0"/>
              </a:rPr>
              <a:t>Intro</a:t>
            </a:r>
            <a:endParaRPr lang="en-US" altLang="en-US" sz="3600" b="1" u="sng" dirty="0">
              <a:solidFill>
                <a:schemeClr val="tx1"/>
              </a:solidFill>
              <a:cs typeface="Times New Roman" pitchFamily="18" charset="0"/>
            </a:endParaRPr>
          </a:p>
        </p:txBody>
      </p:sp>
      <p:sp>
        <p:nvSpPr>
          <p:cNvPr id="219140" name="Text Box 4"/>
          <p:cNvSpPr txBox="1">
            <a:spLocks noChangeArrowheads="1"/>
          </p:cNvSpPr>
          <p:nvPr/>
        </p:nvSpPr>
        <p:spPr bwMode="auto">
          <a:xfrm>
            <a:off x="0" y="10668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II Tim. 2:1-10:</a:t>
            </a:r>
            <a:r>
              <a:rPr lang="en-US" altLang="en-US" dirty="0"/>
              <a:t> In his last letter to Timothy, Paul urged </a:t>
            </a:r>
          </a:p>
          <a:p>
            <a:pPr algn="l" eaLnBrk="1" hangingPunct="1"/>
            <a:r>
              <a:rPr lang="en-US" altLang="en-US" dirty="0"/>
              <a:t>him to be strong in the faith </a:t>
            </a:r>
          </a:p>
          <a:p>
            <a:pPr algn="l" eaLnBrk="1" hangingPunct="1">
              <a:buClr>
                <a:srgbClr val="CCFF33"/>
              </a:buClr>
              <a:buSzPct val="115000"/>
              <a:buFont typeface="Wingdings" pitchFamily="2" charset="2"/>
              <a:buChar char="Ø"/>
            </a:pPr>
            <a:r>
              <a:rPr lang="en-US" altLang="en-US" sz="2000" b="0" dirty="0">
                <a:solidFill>
                  <a:srgbClr val="FFFF99"/>
                </a:solidFill>
              </a:rPr>
              <a:t>Timothy was going to have to suffer hardship (Soldier, Athlete, Farmer), even imprisonment </a:t>
            </a:r>
            <a:r>
              <a:rPr lang="en-US" altLang="en-US" sz="2000" b="0" i="1" dirty="0">
                <a:solidFill>
                  <a:srgbClr val="FFFF99"/>
                </a:solidFill>
              </a:rPr>
              <a:t>(Heb. 13:23).</a:t>
            </a:r>
          </a:p>
          <a:p>
            <a:pPr algn="l" eaLnBrk="1" hangingPunct="1">
              <a:buClr>
                <a:srgbClr val="CCFF33"/>
              </a:buClr>
              <a:buSzPct val="115000"/>
              <a:buFont typeface="Wingdings" pitchFamily="2" charset="2"/>
              <a:buChar char="Ø"/>
            </a:pPr>
            <a:r>
              <a:rPr lang="en-US" altLang="en-US" sz="2000" b="0" dirty="0">
                <a:solidFill>
                  <a:srgbClr val="FFFF99"/>
                </a:solidFill>
              </a:rPr>
              <a:t>Paul told Timothy to remember the resurrection of Jesus Christ.</a:t>
            </a:r>
          </a:p>
          <a:p>
            <a:pPr algn="l" eaLnBrk="1" hangingPunct="1">
              <a:buClr>
                <a:srgbClr val="CCFF33"/>
              </a:buClr>
              <a:buSzPct val="115000"/>
              <a:buFont typeface="Wingdings" pitchFamily="2" charset="2"/>
              <a:buChar char="Ø"/>
            </a:pPr>
            <a:r>
              <a:rPr lang="en-US" altLang="en-US" sz="2000" b="0" dirty="0">
                <a:solidFill>
                  <a:srgbClr val="FFFF99"/>
                </a:solidFill>
              </a:rPr>
              <a:t>Paul used himself as example of one who endured all things.</a:t>
            </a:r>
          </a:p>
        </p:txBody>
      </p:sp>
      <p:sp>
        <p:nvSpPr>
          <p:cNvPr id="6"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7" name="Text Box 4"/>
          <p:cNvSpPr txBox="1">
            <a:spLocks noChangeArrowheads="1"/>
          </p:cNvSpPr>
          <p:nvPr/>
        </p:nvSpPr>
        <p:spPr bwMode="auto">
          <a:xfrm>
            <a:off x="0" y="35052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t>Why the need to be strong? </a:t>
            </a:r>
          </a:p>
          <a:p>
            <a:pPr algn="ctr" eaLnBrk="1" hangingPunct="1"/>
            <a:endParaRPr lang="en-US" altLang="en-US" dirty="0"/>
          </a:p>
          <a:p>
            <a:pPr algn="ctr" eaLnBrk="1" hangingPunct="1"/>
            <a:r>
              <a:rPr lang="en-US" altLang="en-US" dirty="0"/>
              <a:t>Suffer hardship? </a:t>
            </a:r>
          </a:p>
          <a:p>
            <a:pPr algn="r" eaLnBrk="1" hangingPunct="1"/>
            <a:endParaRPr lang="en-US" altLang="en-US" dirty="0"/>
          </a:p>
          <a:p>
            <a:pPr algn="r" eaLnBrk="1" hangingPunct="1"/>
            <a:r>
              <a:rPr lang="en-US" altLang="en-US" dirty="0"/>
              <a:t>Endure difficulties? </a:t>
            </a:r>
          </a:p>
        </p:txBody>
      </p:sp>
    </p:spTree>
    <p:extLst>
      <p:ext uri="{BB962C8B-B14F-4D97-AF65-F5344CB8AC3E}">
        <p14:creationId xmlns:p14="http://schemas.microsoft.com/office/powerpoint/2010/main" val="1045195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fade">
                                      <p:cBhvr>
                                        <p:cTn id="7" dur="500"/>
                                        <p:tgtEl>
                                          <p:spTgt spid="21914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9140">
                                            <p:txEl>
                                              <p:pRg st="1" end="1"/>
                                            </p:txEl>
                                          </p:spTgt>
                                        </p:tgtEl>
                                        <p:attrNameLst>
                                          <p:attrName>style.visibility</p:attrName>
                                        </p:attrNameLst>
                                      </p:cBhvr>
                                      <p:to>
                                        <p:strVal val="visible"/>
                                      </p:to>
                                    </p:set>
                                    <p:animEffect transition="in" filter="fade">
                                      <p:cBhvr>
                                        <p:cTn id="11" dur="500"/>
                                        <p:tgtEl>
                                          <p:spTgt spid="21914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9140">
                                            <p:txEl>
                                              <p:pRg st="2" end="2"/>
                                            </p:txEl>
                                          </p:spTgt>
                                        </p:tgtEl>
                                        <p:attrNameLst>
                                          <p:attrName>style.visibility</p:attrName>
                                        </p:attrNameLst>
                                      </p:cBhvr>
                                      <p:to>
                                        <p:strVal val="visible"/>
                                      </p:to>
                                    </p:set>
                                    <p:animEffect transition="in" filter="wipe(left)">
                                      <p:cBhvr>
                                        <p:cTn id="15" dur="500"/>
                                        <p:tgtEl>
                                          <p:spTgt spid="21914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9140">
                                            <p:txEl>
                                              <p:pRg st="3" end="3"/>
                                            </p:txEl>
                                          </p:spTgt>
                                        </p:tgtEl>
                                        <p:attrNameLst>
                                          <p:attrName>style.visibility</p:attrName>
                                        </p:attrNameLst>
                                      </p:cBhvr>
                                      <p:to>
                                        <p:strVal val="visible"/>
                                      </p:to>
                                    </p:set>
                                    <p:animEffect transition="in" filter="wipe(left)">
                                      <p:cBhvr>
                                        <p:cTn id="19" dur="500"/>
                                        <p:tgtEl>
                                          <p:spTgt spid="21914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9140">
                                            <p:txEl>
                                              <p:pRg st="4" end="4"/>
                                            </p:txEl>
                                          </p:spTgt>
                                        </p:tgtEl>
                                        <p:attrNameLst>
                                          <p:attrName>style.visibility</p:attrName>
                                        </p:attrNameLst>
                                      </p:cBhvr>
                                      <p:to>
                                        <p:strVal val="visible"/>
                                      </p:to>
                                    </p:set>
                                    <p:animEffect transition="in" filter="wipe(left)">
                                      <p:cBhvr>
                                        <p:cTn id="23" dur="500"/>
                                        <p:tgtEl>
                                          <p:spTgt spid="21914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 presetClass="entr" presetSubtype="3" fill="hold" nodeType="after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2" presetClass="entr" presetSubtype="12" fill="hold" nodeType="after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609600"/>
          </a:xfrm>
        </p:spPr>
        <p:txBody>
          <a:bodyPr/>
          <a:lstStyle/>
          <a:p>
            <a:pPr eaLnBrk="1" hangingPunct="1"/>
            <a:r>
              <a:rPr lang="en-US" altLang="en-US" sz="3600" b="1" u="sng" dirty="0">
                <a:solidFill>
                  <a:srgbClr val="FFFF00"/>
                </a:solidFill>
                <a:cs typeface="Times New Roman" pitchFamily="18" charset="0"/>
              </a:rPr>
              <a:t>Intro</a:t>
            </a:r>
            <a:endParaRPr lang="en-US" altLang="en-US" sz="3600" b="1" u="sng" dirty="0">
              <a:solidFill>
                <a:schemeClr val="tx1"/>
              </a:solidFill>
              <a:cs typeface="Times New Roman" pitchFamily="18" charset="0"/>
            </a:endParaRPr>
          </a:p>
        </p:txBody>
      </p:sp>
      <p:sp>
        <p:nvSpPr>
          <p:cNvPr id="11" name="Text Box 4"/>
          <p:cNvSpPr txBox="1">
            <a:spLocks noChangeArrowheads="1"/>
          </p:cNvSpPr>
          <p:nvPr/>
        </p:nvSpPr>
        <p:spPr bwMode="auto">
          <a:xfrm>
            <a:off x="0" y="914400"/>
            <a:ext cx="9159875"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solidFill>
                  <a:srgbClr val="7030A0"/>
                </a:solidFill>
              </a:rPr>
              <a:t>II Tim. 2:11-13</a:t>
            </a:r>
          </a:p>
          <a:p>
            <a:pPr algn="l" eaLnBrk="1" hangingPunct="1"/>
            <a:r>
              <a:rPr lang="en-US" altLang="en-US" sz="2000" b="0" dirty="0">
                <a:solidFill>
                  <a:schemeClr val="bg1"/>
                </a:solidFill>
              </a:rPr>
              <a:t>11.  It is a trustworthy statement: For </a:t>
            </a:r>
            <a:r>
              <a:rPr lang="en-US" altLang="en-US" sz="2000" dirty="0">
                <a:solidFill>
                  <a:schemeClr val="bg1"/>
                </a:solidFill>
              </a:rPr>
              <a:t>if we died with Him</a:t>
            </a:r>
            <a:r>
              <a:rPr lang="en-US" altLang="en-US" sz="2000" b="0" dirty="0">
                <a:solidFill>
                  <a:schemeClr val="bg1"/>
                </a:solidFill>
              </a:rPr>
              <a:t>, we will also live with Him;</a:t>
            </a:r>
          </a:p>
          <a:p>
            <a:pPr algn="l" eaLnBrk="1" hangingPunct="1"/>
            <a:r>
              <a:rPr lang="en-US" altLang="en-US" sz="2000" b="0" dirty="0">
                <a:solidFill>
                  <a:schemeClr val="bg1"/>
                </a:solidFill>
              </a:rPr>
              <a:t>12.  </a:t>
            </a:r>
            <a:r>
              <a:rPr lang="en-US" altLang="en-US" sz="2000" dirty="0">
                <a:solidFill>
                  <a:schemeClr val="bg1"/>
                </a:solidFill>
              </a:rPr>
              <a:t>If we endure</a:t>
            </a:r>
            <a:r>
              <a:rPr lang="en-US" altLang="en-US" sz="2000" b="0" dirty="0">
                <a:solidFill>
                  <a:schemeClr val="bg1"/>
                </a:solidFill>
              </a:rPr>
              <a:t>, we will also reign with Him; </a:t>
            </a:r>
            <a:r>
              <a:rPr lang="en-US" altLang="en-US" sz="2000" dirty="0">
                <a:solidFill>
                  <a:schemeClr val="bg1"/>
                </a:solidFill>
              </a:rPr>
              <a:t>If we deny Him</a:t>
            </a:r>
            <a:r>
              <a:rPr lang="en-US" altLang="en-US" sz="2000" b="0" dirty="0">
                <a:solidFill>
                  <a:schemeClr val="bg1"/>
                </a:solidFill>
              </a:rPr>
              <a:t>, He also will deny us;</a:t>
            </a:r>
          </a:p>
          <a:p>
            <a:pPr algn="l" eaLnBrk="1" hangingPunct="1"/>
            <a:r>
              <a:rPr lang="en-US" altLang="en-US" sz="2000" b="0" dirty="0">
                <a:solidFill>
                  <a:schemeClr val="bg1"/>
                </a:solidFill>
              </a:rPr>
              <a:t>13.  </a:t>
            </a:r>
            <a:r>
              <a:rPr lang="en-US" altLang="en-US" sz="2000" dirty="0">
                <a:solidFill>
                  <a:schemeClr val="bg1"/>
                </a:solidFill>
              </a:rPr>
              <a:t>If we are faithless</a:t>
            </a:r>
            <a:r>
              <a:rPr lang="en-US" altLang="en-US" sz="2000" b="0" dirty="0">
                <a:solidFill>
                  <a:schemeClr val="bg1"/>
                </a:solidFill>
              </a:rPr>
              <a:t>, He remains faithful, for He cannot deny Himself. </a:t>
            </a:r>
            <a:endParaRPr lang="en-US" altLang="en-US" sz="2800" b="0" i="1" dirty="0">
              <a:solidFill>
                <a:schemeClr val="bg1"/>
              </a:solidFill>
            </a:endParaRPr>
          </a:p>
        </p:txBody>
      </p:sp>
      <p:sp>
        <p:nvSpPr>
          <p:cNvPr id="8" name="Text Box 4"/>
          <p:cNvSpPr txBox="1">
            <a:spLocks noChangeArrowheads="1"/>
          </p:cNvSpPr>
          <p:nvPr/>
        </p:nvSpPr>
        <p:spPr bwMode="auto">
          <a:xfrm>
            <a:off x="7937" y="3057674"/>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t>“If” sets a condition, or stipulation </a:t>
            </a:r>
          </a:p>
          <a:p>
            <a:pPr algn="l" eaLnBrk="1" hangingPunct="1">
              <a:buClr>
                <a:srgbClr val="CCFF33"/>
              </a:buClr>
              <a:buSzPct val="115000"/>
              <a:buFont typeface="Wingdings" pitchFamily="2" charset="2"/>
              <a:buChar char="Ø"/>
            </a:pPr>
            <a:r>
              <a:rPr lang="en-US" altLang="en-US" sz="2000" b="0" dirty="0">
                <a:solidFill>
                  <a:srgbClr val="FFFF99"/>
                </a:solidFill>
              </a:rPr>
              <a:t>“If”: </a:t>
            </a:r>
            <a:r>
              <a:rPr lang="en-US" altLang="en-US" sz="2000" b="0" i="1" dirty="0" err="1">
                <a:solidFill>
                  <a:srgbClr val="FFFF99"/>
                </a:solidFill>
              </a:rPr>
              <a:t>ei</a:t>
            </a:r>
            <a:r>
              <a:rPr lang="en-US" altLang="en-US" sz="2000" b="0" i="1" dirty="0">
                <a:solidFill>
                  <a:srgbClr val="FFFF99"/>
                </a:solidFill>
              </a:rPr>
              <a:t> (G1487):</a:t>
            </a:r>
            <a:r>
              <a:rPr lang="en-US" altLang="en-US" sz="2000" b="0" dirty="0">
                <a:solidFill>
                  <a:srgbClr val="FFFF99"/>
                </a:solidFill>
              </a:rPr>
              <a:t> “a primary particle of conditionality” (Strong’s)</a:t>
            </a:r>
          </a:p>
          <a:p>
            <a:pPr algn="l" eaLnBrk="1" hangingPunct="1">
              <a:buClr>
                <a:srgbClr val="CCFF33"/>
              </a:buClr>
              <a:buSzPct val="115000"/>
              <a:buFont typeface="Wingdings" pitchFamily="2" charset="2"/>
              <a:buChar char="Ø"/>
            </a:pPr>
            <a:r>
              <a:rPr lang="en-US" altLang="en-US" sz="2000" b="0" dirty="0">
                <a:solidFill>
                  <a:srgbClr val="FFFF99"/>
                </a:solidFill>
              </a:rPr>
              <a:t>If: “a condition, stipulation” (Webster).</a:t>
            </a:r>
          </a:p>
        </p:txBody>
      </p:sp>
      <p:sp>
        <p:nvSpPr>
          <p:cNvPr id="12" name="Text Box 4"/>
          <p:cNvSpPr txBox="1">
            <a:spLocks noChangeArrowheads="1"/>
          </p:cNvSpPr>
          <p:nvPr/>
        </p:nvSpPr>
        <p:spPr bwMode="auto">
          <a:xfrm>
            <a:off x="0" y="4278313"/>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t>The Scriptures can be understood </a:t>
            </a:r>
            <a:r>
              <a:rPr lang="en-US" altLang="en-US" i="1" dirty="0"/>
              <a:t>(Eph. 3:4)</a:t>
            </a:r>
            <a:r>
              <a:rPr lang="en-US" altLang="en-US" dirty="0"/>
              <a:t> </a:t>
            </a:r>
          </a:p>
          <a:p>
            <a:pPr algn="l" eaLnBrk="1" hangingPunct="1">
              <a:buClr>
                <a:srgbClr val="CCFF33"/>
              </a:buClr>
              <a:buSzPct val="115000"/>
              <a:buFont typeface="Wingdings" pitchFamily="2" charset="2"/>
              <a:buChar char="Ø"/>
            </a:pPr>
            <a:r>
              <a:rPr lang="en-US" altLang="en-US" sz="2000" b="0" dirty="0">
                <a:solidFill>
                  <a:srgbClr val="FFFF99"/>
                </a:solidFill>
              </a:rPr>
              <a:t>You can understand the Bible if you can understand a little two-letter word</a:t>
            </a:r>
          </a:p>
        </p:txBody>
      </p:sp>
      <p:sp>
        <p:nvSpPr>
          <p:cNvPr id="10" name="Text Box 8"/>
          <p:cNvSpPr txBox="1">
            <a:spLocks noChangeArrowheads="1"/>
          </p:cNvSpPr>
          <p:nvPr/>
        </p:nvSpPr>
        <p:spPr bwMode="auto">
          <a:xfrm>
            <a:off x="-6147" y="5453063"/>
            <a:ext cx="9150147" cy="830997"/>
          </a:xfrm>
          <a:prstGeom prst="rect">
            <a:avLst/>
          </a:prstGeom>
          <a:solidFill>
            <a:srgbClr val="00000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“If” is such a small word yet it sets the conditions for eternity!</a:t>
            </a:r>
          </a:p>
        </p:txBody>
      </p:sp>
      <p:sp>
        <p:nvSpPr>
          <p:cNvPr id="13" name="Footer Placeholder 4"/>
          <p:cNvSpPr>
            <a:spLocks noGrp="1"/>
          </p:cNvSpPr>
          <p:nvPr>
            <p:ph type="ftr" sz="quarter" idx="11"/>
          </p:nvPr>
        </p:nvSpPr>
        <p:spPr>
          <a:xfrm>
            <a:off x="21336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Tree>
    <p:extLst>
      <p:ext uri="{BB962C8B-B14F-4D97-AF65-F5344CB8AC3E}">
        <p14:creationId xmlns:p14="http://schemas.microsoft.com/office/powerpoint/2010/main" val="83019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8" grpId="0"/>
      <p:bldP spid="12"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0"/>
            <a:ext cx="6005052" cy="609600"/>
          </a:xfrm>
        </p:spPr>
        <p:txBody>
          <a:bodyPr/>
          <a:lstStyle/>
          <a:p>
            <a:pPr eaLnBrk="1" hangingPunct="1"/>
            <a:r>
              <a:rPr lang="en-US" sz="3200" b="1" u="sng" dirty="0">
                <a:solidFill>
                  <a:srgbClr val="FFC000"/>
                </a:solidFill>
                <a:cs typeface="Times New Roman" pitchFamily="18" charset="0"/>
              </a:rPr>
              <a:t>“IF” We Died With Him…</a:t>
            </a:r>
          </a:p>
        </p:txBody>
      </p:sp>
      <p:sp>
        <p:nvSpPr>
          <p:cNvPr id="14339" name="Footer Placeholder 4"/>
          <p:cNvSpPr>
            <a:spLocks noGrp="1"/>
          </p:cNvSpPr>
          <p:nvPr>
            <p:ph type="ftr" sz="quarter" idx="11"/>
          </p:nvPr>
        </p:nvSpPr>
        <p:spPr>
          <a:xfrm>
            <a:off x="12700" y="6515100"/>
            <a:ext cx="3454399"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4"/>
          <p:cNvSpPr txBox="1">
            <a:spLocks noChangeArrowheads="1"/>
          </p:cNvSpPr>
          <p:nvPr/>
        </p:nvSpPr>
        <p:spPr bwMode="auto">
          <a:xfrm>
            <a:off x="-14748" y="1676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Condition:</a:t>
            </a:r>
            <a:r>
              <a:rPr lang="en-US" altLang="en-US" dirty="0"/>
              <a:t> “Die with Christ” (II Tim. 2:11)</a:t>
            </a:r>
          </a:p>
          <a:p>
            <a:pPr algn="l" eaLnBrk="1" hangingPunct="1">
              <a:buClr>
                <a:schemeClr val="accent2"/>
              </a:buClr>
              <a:buSzPct val="115000"/>
              <a:buFont typeface="Wingdings" pitchFamily="2" charset="2"/>
              <a:buChar char="Ø"/>
            </a:pPr>
            <a:r>
              <a:rPr lang="en-US" altLang="en-US" sz="2000" b="0" dirty="0">
                <a:solidFill>
                  <a:srgbClr val="FFFF99"/>
                </a:solidFill>
              </a:rPr>
              <a:t>“If we die with Christ” is a condition, a requirement, stipulation!</a:t>
            </a:r>
          </a:p>
        </p:txBody>
      </p:sp>
      <p:sp>
        <p:nvSpPr>
          <p:cNvPr id="14" name="Text Box 4"/>
          <p:cNvSpPr txBox="1">
            <a:spLocks noChangeArrowheads="1"/>
          </p:cNvSpPr>
          <p:nvPr/>
        </p:nvSpPr>
        <p:spPr bwMode="auto">
          <a:xfrm>
            <a:off x="0" y="267159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altLang="en-US" dirty="0">
                <a:solidFill>
                  <a:srgbClr val="FFFF00"/>
                </a:solidFill>
              </a:rPr>
              <a:t>How can we die with Christ? (Rom. 6:3)</a:t>
            </a:r>
          </a:p>
        </p:txBody>
      </p:sp>
      <p:sp>
        <p:nvSpPr>
          <p:cNvPr id="21" name="Text Box 4"/>
          <p:cNvSpPr txBox="1">
            <a:spLocks noChangeArrowheads="1"/>
          </p:cNvSpPr>
          <p:nvPr/>
        </p:nvSpPr>
        <p:spPr bwMode="auto">
          <a:xfrm>
            <a:off x="-21446" y="3962400"/>
            <a:ext cx="58061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altLang="en-US" dirty="0"/>
              <a:t>When we die with Christ, we die to some things:</a:t>
            </a:r>
          </a:p>
        </p:txBody>
      </p:sp>
      <p:sp>
        <p:nvSpPr>
          <p:cNvPr id="23" name="Text Box 3"/>
          <p:cNvSpPr txBox="1">
            <a:spLocks noChangeArrowheads="1"/>
          </p:cNvSpPr>
          <p:nvPr/>
        </p:nvSpPr>
        <p:spPr bwMode="auto">
          <a:xfrm>
            <a:off x="3467099" y="3339402"/>
            <a:ext cx="2209801" cy="46166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In Baptism!</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422" y="4038600"/>
            <a:ext cx="3344595" cy="2057400"/>
          </a:xfrm>
          <a:prstGeom prst="rect">
            <a:avLst/>
          </a:prstGeom>
        </p:spPr>
      </p:pic>
      <p:sp>
        <p:nvSpPr>
          <p:cNvPr id="25" name="Text Box 4"/>
          <p:cNvSpPr txBox="1">
            <a:spLocks noChangeArrowheads="1"/>
          </p:cNvSpPr>
          <p:nvPr/>
        </p:nvSpPr>
        <p:spPr bwMode="auto">
          <a:xfrm>
            <a:off x="12700" y="4793397"/>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2"/>
              </a:buClr>
              <a:buSzPct val="115000"/>
              <a:buFont typeface="Wingdings" pitchFamily="2" charset="2"/>
              <a:buChar char="Ø"/>
            </a:pPr>
            <a:r>
              <a:rPr lang="en-US" altLang="en-US" sz="2000" dirty="0">
                <a:solidFill>
                  <a:srgbClr val="FFFF99"/>
                </a:solidFill>
              </a:rPr>
              <a:t>Gal. 2:20: To self</a:t>
            </a:r>
          </a:p>
          <a:p>
            <a:pPr algn="l" eaLnBrk="1" hangingPunct="1">
              <a:buClr>
                <a:schemeClr val="accent2"/>
              </a:buClr>
              <a:buSzPct val="115000"/>
              <a:buFont typeface="Wingdings" pitchFamily="2" charset="2"/>
              <a:buChar char="Ø"/>
            </a:pPr>
            <a:r>
              <a:rPr lang="en-US" altLang="en-US" sz="2000" dirty="0">
                <a:solidFill>
                  <a:srgbClr val="FFFF99"/>
                </a:solidFill>
              </a:rPr>
              <a:t>Gal. 5:24: To lusts</a:t>
            </a:r>
          </a:p>
          <a:p>
            <a:pPr algn="l" eaLnBrk="1" hangingPunct="1">
              <a:buClr>
                <a:schemeClr val="accent2"/>
              </a:buClr>
              <a:buSzPct val="115000"/>
              <a:buFont typeface="Wingdings" pitchFamily="2" charset="2"/>
              <a:buChar char="Ø"/>
            </a:pPr>
            <a:r>
              <a:rPr lang="en-US" altLang="en-US" sz="2000" dirty="0">
                <a:solidFill>
                  <a:srgbClr val="FFFF99"/>
                </a:solidFill>
              </a:rPr>
              <a:t>Gal. 6:14: To world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wipe(left)">
                                      <p:cBhvr>
                                        <p:cTn id="33" dur="500"/>
                                        <p:tgtEl>
                                          <p:spTgt spid="25">
                                            <p:txEl>
                                              <p:pRg st="0" end="0"/>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Effect transition="in" filter="wipe(left)">
                                      <p:cBhvr>
                                        <p:cTn id="37" dur="500"/>
                                        <p:tgtEl>
                                          <p:spTgt spid="25">
                                            <p:txEl>
                                              <p:pRg st="1" end="1"/>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5">
                                            <p:txEl>
                                              <p:pRg st="2" end="2"/>
                                            </p:txEl>
                                          </p:spTgt>
                                        </p:tgtEl>
                                        <p:attrNameLst>
                                          <p:attrName>style.visibility</p:attrName>
                                        </p:attrNameLst>
                                      </p:cBhvr>
                                      <p:to>
                                        <p:strVal val="visible"/>
                                      </p:to>
                                    </p:set>
                                    <p:animEffect transition="in" filter="wipe(left)">
                                      <p:cBhvr>
                                        <p:cTn id="41"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1"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0"/>
            <a:ext cx="6005052" cy="609600"/>
          </a:xfrm>
        </p:spPr>
        <p:txBody>
          <a:bodyPr/>
          <a:lstStyle/>
          <a:p>
            <a:pPr eaLnBrk="1" hangingPunct="1"/>
            <a:r>
              <a:rPr lang="en-US" sz="3200" b="1" u="sng" dirty="0">
                <a:solidFill>
                  <a:srgbClr val="FFC000"/>
                </a:solidFill>
                <a:cs typeface="Times New Roman" pitchFamily="18" charset="0"/>
              </a:rPr>
              <a:t>“IF” We Died With Him…</a:t>
            </a:r>
          </a:p>
        </p:txBody>
      </p:sp>
      <p:sp>
        <p:nvSpPr>
          <p:cNvPr id="14339" name="Footer Placeholder 4"/>
          <p:cNvSpPr>
            <a:spLocks noGrp="1"/>
          </p:cNvSpPr>
          <p:nvPr>
            <p:ph type="ftr" sz="quarter" idx="11"/>
          </p:nvPr>
        </p:nvSpPr>
        <p:spPr>
          <a:xfrm>
            <a:off x="12701" y="6515100"/>
            <a:ext cx="27305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4"/>
          <p:cNvSpPr txBox="1">
            <a:spLocks noChangeArrowheads="1"/>
          </p:cNvSpPr>
          <p:nvPr/>
        </p:nvSpPr>
        <p:spPr bwMode="auto">
          <a:xfrm>
            <a:off x="3213100" y="609600"/>
            <a:ext cx="5943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Then:</a:t>
            </a:r>
            <a:r>
              <a:rPr lang="en-US" altLang="en-US" dirty="0"/>
              <a:t> “Live with Christ” </a:t>
            </a:r>
          </a:p>
          <a:p>
            <a:pPr algn="l" eaLnBrk="1" hangingPunct="1"/>
            <a:r>
              <a:rPr lang="en-US" altLang="en-US" i="1" dirty="0"/>
              <a:t>(II Tim. 2:11)</a:t>
            </a:r>
            <a:endParaRPr lang="en-US" altLang="en-US" dirty="0"/>
          </a:p>
          <a:p>
            <a:pPr algn="l" eaLnBrk="1" hangingPunct="1">
              <a:buClr>
                <a:schemeClr val="accent2"/>
              </a:buClr>
              <a:buSzPct val="115000"/>
              <a:buFont typeface="Wingdings" pitchFamily="2" charset="2"/>
              <a:buChar char="Ø"/>
            </a:pPr>
            <a:r>
              <a:rPr lang="en-US" altLang="en-US" sz="2000" b="0" dirty="0">
                <a:solidFill>
                  <a:srgbClr val="FFFF99"/>
                </a:solidFill>
              </a:rPr>
              <a:t>If one does not meet the condition of dying with Christ, they cannot, and will not live with Christ.</a:t>
            </a:r>
          </a:p>
          <a:p>
            <a:pPr algn="l" eaLnBrk="1" hangingPunct="1">
              <a:buClr>
                <a:schemeClr val="accent2"/>
              </a:buClr>
              <a:buSzPct val="115000"/>
              <a:buFont typeface="Wingdings" pitchFamily="2" charset="2"/>
              <a:buChar char="Ø"/>
            </a:pPr>
            <a:r>
              <a:rPr lang="en-US" altLang="en-US" sz="2000" dirty="0">
                <a:solidFill>
                  <a:srgbClr val="FFFF99"/>
                </a:solidFill>
              </a:rPr>
              <a:t>Jn. 11:25: </a:t>
            </a:r>
            <a:r>
              <a:rPr lang="en-US" altLang="en-US" sz="2000" b="0" dirty="0">
                <a:solidFill>
                  <a:srgbClr val="FFFF99"/>
                </a:solidFill>
              </a:rPr>
              <a:t>Christ made the promise of life.</a:t>
            </a:r>
          </a:p>
          <a:p>
            <a:pPr algn="l" eaLnBrk="1" hangingPunct="1">
              <a:buClr>
                <a:schemeClr val="accent2"/>
              </a:buClr>
              <a:buSzPct val="115000"/>
              <a:buFont typeface="Wingdings" pitchFamily="2" charset="2"/>
              <a:buChar char="Ø"/>
            </a:pPr>
            <a:r>
              <a:rPr lang="en-US" altLang="en-US" sz="2000" dirty="0">
                <a:solidFill>
                  <a:srgbClr val="FFFF99"/>
                </a:solidFill>
              </a:rPr>
              <a:t>Rom. 6:4-5: </a:t>
            </a:r>
            <a:r>
              <a:rPr lang="en-US" altLang="en-US" sz="2000" b="0" dirty="0">
                <a:solidFill>
                  <a:srgbClr val="FFFF99"/>
                </a:solidFill>
              </a:rPr>
              <a:t>This new life begins at baptism.</a:t>
            </a:r>
          </a:p>
        </p:txBody>
      </p:sp>
      <p:sp>
        <p:nvSpPr>
          <p:cNvPr id="19" name="Text Box 4"/>
          <p:cNvSpPr txBox="1">
            <a:spLocks noChangeArrowheads="1"/>
          </p:cNvSpPr>
          <p:nvPr/>
        </p:nvSpPr>
        <p:spPr bwMode="auto">
          <a:xfrm>
            <a:off x="-2327" y="1905000"/>
            <a:ext cx="32278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altLang="en-US" dirty="0"/>
              <a:t>What does this new</a:t>
            </a:r>
          </a:p>
          <a:p>
            <a:pPr eaLnBrk="1" hangingPunct="1"/>
            <a:r>
              <a:rPr lang="en-US" altLang="en-US" dirty="0"/>
              <a:t>life mean?</a:t>
            </a:r>
          </a:p>
        </p:txBody>
      </p:sp>
      <p:sp>
        <p:nvSpPr>
          <p:cNvPr id="10" name="Text Box 12"/>
          <p:cNvSpPr txBox="1">
            <a:spLocks noChangeArrowheads="1"/>
          </p:cNvSpPr>
          <p:nvPr/>
        </p:nvSpPr>
        <p:spPr bwMode="auto">
          <a:xfrm>
            <a:off x="4511" y="3314821"/>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II Cor. 5:17 </a:t>
            </a:r>
            <a:r>
              <a:rPr lang="en-US" altLang="en-US" i="1" dirty="0">
                <a:solidFill>
                  <a:srgbClr val="7030A0"/>
                </a:solidFill>
              </a:rPr>
              <a:t>(“In Christ” – Gal. 3:27)</a:t>
            </a:r>
          </a:p>
          <a:p>
            <a:pPr algn="l" eaLnBrk="1" hangingPunct="1">
              <a:buClr>
                <a:schemeClr val="accent1"/>
              </a:buClr>
              <a:buSzPct val="115000"/>
            </a:pPr>
            <a:r>
              <a:rPr lang="en-US" altLang="en-US" sz="2000" b="0" dirty="0">
                <a:solidFill>
                  <a:schemeClr val="bg1"/>
                </a:solidFill>
              </a:rPr>
              <a:t>17.  Therefore if anyone is in Christ, he is </a:t>
            </a:r>
            <a:r>
              <a:rPr lang="en-US" altLang="en-US" sz="2000" u="sng" dirty="0">
                <a:solidFill>
                  <a:schemeClr val="bg1"/>
                </a:solidFill>
              </a:rPr>
              <a:t>a new creature</a:t>
            </a:r>
            <a:r>
              <a:rPr lang="en-US" altLang="en-US" sz="2000" b="0" dirty="0">
                <a:solidFill>
                  <a:schemeClr val="bg1"/>
                </a:solidFill>
              </a:rPr>
              <a:t>; the old things passed away; behold, new things have come.</a:t>
            </a:r>
          </a:p>
        </p:txBody>
      </p:sp>
      <p:pic>
        <p:nvPicPr>
          <p:cNvPr id="3" name="Picture 2" descr="Water next to the ocean&#10;&#10;Description generated with high confidence">
            <a:extLst>
              <a:ext uri="{FF2B5EF4-FFF2-40B4-BE49-F238E27FC236}">
                <a16:creationId xmlns:a16="http://schemas.microsoft.com/office/drawing/2014/main" id="{921142B1-21DB-4E7C-A3CB-9E2A038130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1" y="4402251"/>
            <a:ext cx="3276600" cy="2455749"/>
          </a:xfrm>
          <a:prstGeom prst="rect">
            <a:avLst/>
          </a:prstGeom>
        </p:spPr>
      </p:pic>
    </p:spTree>
    <p:extLst>
      <p:ext uri="{BB962C8B-B14F-4D97-AF65-F5344CB8AC3E}">
        <p14:creationId xmlns:p14="http://schemas.microsoft.com/office/powerpoint/2010/main" val="938341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lothing&#10;&#10;Description generated with very high confidence">
            <a:extLst>
              <a:ext uri="{FF2B5EF4-FFF2-40B4-BE49-F238E27FC236}">
                <a16:creationId xmlns:a16="http://schemas.microsoft.com/office/drawing/2014/main" id="{99F072B6-C05D-4EA1-91D5-7C61C443A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004" y="4323001"/>
            <a:ext cx="5334000" cy="1988553"/>
          </a:xfrm>
          <a:prstGeom prst="rect">
            <a:avLst/>
          </a:prstGeom>
        </p:spPr>
      </p:pic>
      <p:sp>
        <p:nvSpPr>
          <p:cNvPr id="14338" name="Rectangle 2"/>
          <p:cNvSpPr>
            <a:spLocks noGrp="1" noChangeArrowheads="1"/>
          </p:cNvSpPr>
          <p:nvPr>
            <p:ph type="title"/>
          </p:nvPr>
        </p:nvSpPr>
        <p:spPr>
          <a:xfrm>
            <a:off x="1828800" y="0"/>
            <a:ext cx="6005052" cy="609600"/>
          </a:xfrm>
        </p:spPr>
        <p:txBody>
          <a:bodyPr/>
          <a:lstStyle/>
          <a:p>
            <a:pPr eaLnBrk="1" hangingPunct="1"/>
            <a:r>
              <a:rPr lang="en-US" sz="3200" b="1" u="sng" dirty="0">
                <a:solidFill>
                  <a:srgbClr val="FFC000"/>
                </a:solidFill>
                <a:cs typeface="Times New Roman" pitchFamily="18" charset="0"/>
              </a:rPr>
              <a:t>“IF” We Died With Him…</a:t>
            </a:r>
          </a:p>
        </p:txBody>
      </p:sp>
      <p:sp>
        <p:nvSpPr>
          <p:cNvPr id="14339" name="Footer Placeholder 4"/>
          <p:cNvSpPr>
            <a:spLocks noGrp="1"/>
          </p:cNvSpPr>
          <p:nvPr>
            <p:ph type="ftr" sz="quarter" idx="11"/>
          </p:nvPr>
        </p:nvSpPr>
        <p:spPr>
          <a:xfrm>
            <a:off x="12701" y="6567784"/>
            <a:ext cx="2730500" cy="290216"/>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“If”</a:t>
            </a:r>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Text Box 4"/>
          <p:cNvSpPr txBox="1">
            <a:spLocks noChangeArrowheads="1"/>
          </p:cNvSpPr>
          <p:nvPr/>
        </p:nvSpPr>
        <p:spPr bwMode="auto">
          <a:xfrm>
            <a:off x="4606004" y="700089"/>
            <a:ext cx="32278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altLang="en-US" dirty="0"/>
              <a:t>What does this new</a:t>
            </a:r>
          </a:p>
          <a:p>
            <a:pPr eaLnBrk="1" hangingPunct="1"/>
            <a:r>
              <a:rPr lang="en-US" altLang="en-US" dirty="0"/>
              <a:t>life mean?</a:t>
            </a:r>
          </a:p>
        </p:txBody>
      </p:sp>
      <p:sp>
        <p:nvSpPr>
          <p:cNvPr id="12" name="Text Box 12"/>
          <p:cNvSpPr txBox="1">
            <a:spLocks noChangeArrowheads="1"/>
          </p:cNvSpPr>
          <p:nvPr/>
        </p:nvSpPr>
        <p:spPr bwMode="auto">
          <a:xfrm>
            <a:off x="978" y="1706900"/>
            <a:ext cx="9144000" cy="2616101"/>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Eph. 4:21-24</a:t>
            </a:r>
          </a:p>
          <a:p>
            <a:pPr algn="l" eaLnBrk="1" hangingPunct="1">
              <a:buClr>
                <a:schemeClr val="accent1"/>
              </a:buClr>
              <a:buSzPct val="115000"/>
            </a:pPr>
            <a:r>
              <a:rPr lang="en-US" altLang="en-US" sz="2000" b="0" dirty="0">
                <a:solidFill>
                  <a:schemeClr val="bg1"/>
                </a:solidFill>
              </a:rPr>
              <a:t>21.  if indeed you have heard Him and have been taught in Him, just as truth is in Jesus,</a:t>
            </a:r>
          </a:p>
          <a:p>
            <a:pPr algn="l" eaLnBrk="1" hangingPunct="1">
              <a:buClr>
                <a:schemeClr val="accent1"/>
              </a:buClr>
              <a:buSzPct val="115000"/>
            </a:pPr>
            <a:r>
              <a:rPr lang="en-US" altLang="en-US" sz="2000" b="0" dirty="0">
                <a:solidFill>
                  <a:schemeClr val="bg1"/>
                </a:solidFill>
              </a:rPr>
              <a:t>22.  that, in reference to your former manner of life, </a:t>
            </a:r>
            <a:r>
              <a:rPr lang="en-US" altLang="en-US" sz="2000" u="sng" dirty="0">
                <a:solidFill>
                  <a:schemeClr val="bg1"/>
                </a:solidFill>
              </a:rPr>
              <a:t>you lay aside the old self</a:t>
            </a:r>
            <a:r>
              <a:rPr lang="en-US" altLang="en-US" sz="2000" b="0" dirty="0">
                <a:solidFill>
                  <a:schemeClr val="bg1"/>
                </a:solidFill>
              </a:rPr>
              <a:t>, which is being corrupted in accordance with the lusts of deceit,</a:t>
            </a:r>
          </a:p>
          <a:p>
            <a:pPr algn="l" eaLnBrk="1" hangingPunct="1">
              <a:buClr>
                <a:schemeClr val="accent1"/>
              </a:buClr>
              <a:buSzPct val="115000"/>
            </a:pPr>
            <a:r>
              <a:rPr lang="en-US" altLang="en-US" sz="2000" b="0" dirty="0">
                <a:solidFill>
                  <a:schemeClr val="bg1"/>
                </a:solidFill>
              </a:rPr>
              <a:t> 23.  and that you be renewed in the spirit of your mind,</a:t>
            </a:r>
          </a:p>
          <a:p>
            <a:pPr algn="l" eaLnBrk="1" hangingPunct="1">
              <a:buClr>
                <a:schemeClr val="accent1"/>
              </a:buClr>
              <a:buSzPct val="115000"/>
            </a:pPr>
            <a:r>
              <a:rPr lang="en-US" altLang="en-US" sz="2000" b="0" dirty="0">
                <a:solidFill>
                  <a:schemeClr val="bg1"/>
                </a:solidFill>
              </a:rPr>
              <a:t> 24.  and </a:t>
            </a:r>
            <a:r>
              <a:rPr lang="en-US" altLang="en-US" sz="2000" u="sng" dirty="0">
                <a:solidFill>
                  <a:schemeClr val="bg1"/>
                </a:solidFill>
              </a:rPr>
              <a:t>put on the new self</a:t>
            </a:r>
            <a:r>
              <a:rPr lang="en-US" altLang="en-US" sz="2000" b="0" dirty="0">
                <a:solidFill>
                  <a:schemeClr val="bg1"/>
                </a:solidFill>
              </a:rPr>
              <a:t>, which in the likeness of God has been created in righteousness and holiness of the truth.</a:t>
            </a:r>
          </a:p>
        </p:txBody>
      </p:sp>
      <p:sp>
        <p:nvSpPr>
          <p:cNvPr id="13" name="Text Box 8">
            <a:extLst>
              <a:ext uri="{FF2B5EF4-FFF2-40B4-BE49-F238E27FC236}">
                <a16:creationId xmlns:a16="http://schemas.microsoft.com/office/drawing/2014/main" id="{F95A92CE-10FA-496E-9383-56EA55E04728}"/>
              </a:ext>
            </a:extLst>
          </p:cNvPr>
          <p:cNvSpPr txBox="1">
            <a:spLocks noChangeArrowheads="1"/>
          </p:cNvSpPr>
          <p:nvPr/>
        </p:nvSpPr>
        <p:spPr bwMode="auto">
          <a:xfrm>
            <a:off x="-14747" y="6106119"/>
            <a:ext cx="9177596" cy="461665"/>
          </a:xfrm>
          <a:prstGeom prst="rect">
            <a:avLst/>
          </a:prstGeom>
          <a:solidFill>
            <a:srgbClr val="00000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This new life will lead one to Heaven </a:t>
            </a:r>
            <a:r>
              <a:rPr lang="en-US" i="1" dirty="0">
                <a:solidFill>
                  <a:schemeClr val="tx1"/>
                </a:solidFill>
              </a:rPr>
              <a:t>(Mt. 25:34)!</a:t>
            </a:r>
          </a:p>
        </p:txBody>
      </p:sp>
    </p:spTree>
    <p:extLst>
      <p:ext uri="{BB962C8B-B14F-4D97-AF65-F5344CB8AC3E}">
        <p14:creationId xmlns:p14="http://schemas.microsoft.com/office/powerpoint/2010/main" val="1336633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autoUpdateAnimBg="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40196"/>
            <a:ext cx="6005052" cy="609600"/>
          </a:xfrm>
        </p:spPr>
        <p:txBody>
          <a:bodyPr/>
          <a:lstStyle/>
          <a:p>
            <a:pPr eaLnBrk="1" hangingPunct="1"/>
            <a:r>
              <a:rPr lang="en-US" sz="3200" b="1" u="sng" dirty="0">
                <a:solidFill>
                  <a:srgbClr val="FFC000"/>
                </a:solidFill>
                <a:cs typeface="Times New Roman" pitchFamily="18" charset="0"/>
              </a:rPr>
              <a:t>“IF” We Endure…</a:t>
            </a:r>
          </a:p>
        </p:txBody>
      </p:sp>
      <p:sp>
        <p:nvSpPr>
          <p:cNvPr id="14339" name="Footer Placeholder 4"/>
          <p:cNvSpPr>
            <a:spLocks noGrp="1"/>
          </p:cNvSpPr>
          <p:nvPr>
            <p:ph type="ftr" sz="quarter" idx="11"/>
          </p:nvPr>
        </p:nvSpPr>
        <p:spPr>
          <a:xfrm>
            <a:off x="12700" y="6515100"/>
            <a:ext cx="3454399"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4"/>
          <p:cNvSpPr txBox="1">
            <a:spLocks noChangeArrowheads="1"/>
          </p:cNvSpPr>
          <p:nvPr/>
        </p:nvSpPr>
        <p:spPr bwMode="auto">
          <a:xfrm>
            <a:off x="-14748" y="1676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Condition:</a:t>
            </a:r>
            <a:r>
              <a:rPr lang="en-US" altLang="en-US" dirty="0"/>
              <a:t> “Endure” (II Tim. 2:12)</a:t>
            </a:r>
          </a:p>
          <a:p>
            <a:pPr algn="l" eaLnBrk="1" hangingPunct="1">
              <a:buClr>
                <a:schemeClr val="accent2"/>
              </a:buClr>
              <a:buSzPct val="115000"/>
              <a:buFont typeface="Wingdings" pitchFamily="2" charset="2"/>
              <a:buChar char="Ø"/>
            </a:pPr>
            <a:r>
              <a:rPr lang="en-US" altLang="en-US" sz="2000" b="0" dirty="0">
                <a:solidFill>
                  <a:srgbClr val="FFFF99"/>
                </a:solidFill>
              </a:rPr>
              <a:t>Once obeyed the gospel, must remain faithful, to endure, to be rewarded.</a:t>
            </a:r>
          </a:p>
          <a:p>
            <a:pPr algn="l" eaLnBrk="1" hangingPunct="1">
              <a:buClr>
                <a:schemeClr val="accent2"/>
              </a:buClr>
              <a:buSzPct val="115000"/>
              <a:buFont typeface="Wingdings" pitchFamily="2" charset="2"/>
              <a:buChar char="Ø"/>
            </a:pPr>
            <a:r>
              <a:rPr lang="en-US" altLang="en-US" sz="2000" dirty="0">
                <a:solidFill>
                  <a:srgbClr val="FFFF99"/>
                </a:solidFill>
              </a:rPr>
              <a:t>Mt. 10:22: </a:t>
            </a:r>
            <a:r>
              <a:rPr lang="en-US" altLang="en-US" sz="2000" b="0" dirty="0">
                <a:solidFill>
                  <a:srgbClr val="FFFF99"/>
                </a:solidFill>
              </a:rPr>
              <a:t>“It is the one who has endured to the end who will be saved.”</a:t>
            </a:r>
          </a:p>
        </p:txBody>
      </p:sp>
      <p:sp>
        <p:nvSpPr>
          <p:cNvPr id="19" name="Text Box 4"/>
          <p:cNvSpPr txBox="1">
            <a:spLocks noChangeArrowheads="1"/>
          </p:cNvSpPr>
          <p:nvPr/>
        </p:nvSpPr>
        <p:spPr bwMode="auto">
          <a:xfrm>
            <a:off x="12700" y="30480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dirty="0"/>
              <a:t>We must endure hardship to gain glory </a:t>
            </a:r>
            <a:r>
              <a:rPr lang="en-US" altLang="en-US" i="1" dirty="0"/>
              <a:t>(Heb. 12:1-3)</a:t>
            </a:r>
          </a:p>
          <a:p>
            <a:pPr algn="l" eaLnBrk="1" hangingPunct="1">
              <a:buClr>
                <a:schemeClr val="accent2"/>
              </a:buClr>
              <a:buSzPct val="115000"/>
              <a:buFont typeface="Wingdings" pitchFamily="2" charset="2"/>
              <a:buChar char="Ø"/>
            </a:pPr>
            <a:r>
              <a:rPr lang="en-US" altLang="en-US" sz="2000" dirty="0">
                <a:solidFill>
                  <a:srgbClr val="FFFF99"/>
                </a:solidFill>
              </a:rPr>
              <a:t>II Tim. 2:3: </a:t>
            </a:r>
            <a:r>
              <a:rPr lang="en-US" altLang="en-US" sz="2000" b="0" dirty="0">
                <a:solidFill>
                  <a:srgbClr val="FFFF99"/>
                </a:solidFill>
              </a:rPr>
              <a:t>“Suffer hardship with me, as a good soldier of Christ Jesus.”</a:t>
            </a:r>
          </a:p>
          <a:p>
            <a:pPr algn="l" eaLnBrk="1" hangingPunct="1">
              <a:buClr>
                <a:schemeClr val="accent2"/>
              </a:buClr>
              <a:buSzPct val="115000"/>
              <a:buFont typeface="Wingdings" pitchFamily="2" charset="2"/>
              <a:buChar char="Ø"/>
            </a:pPr>
            <a:r>
              <a:rPr lang="en-US" altLang="en-US" sz="2000" dirty="0">
                <a:solidFill>
                  <a:srgbClr val="FFFF99"/>
                </a:solidFill>
              </a:rPr>
              <a:t>II Tim. 4:3: </a:t>
            </a:r>
            <a:r>
              <a:rPr lang="en-US" altLang="en-US" sz="2000" b="0" dirty="0">
                <a:solidFill>
                  <a:srgbClr val="FFFF99"/>
                </a:solidFill>
              </a:rPr>
              <a:t>We must endure sound doctrine. Some will not.</a:t>
            </a:r>
          </a:p>
          <a:p>
            <a:pPr algn="l" eaLnBrk="1" hangingPunct="1">
              <a:buClr>
                <a:schemeClr val="accent2"/>
              </a:buClr>
              <a:buSzPct val="115000"/>
              <a:buFont typeface="Wingdings" pitchFamily="2" charset="2"/>
              <a:buChar char="Ø"/>
            </a:pPr>
            <a:r>
              <a:rPr lang="en-US" altLang="en-US" sz="2000" dirty="0">
                <a:solidFill>
                  <a:srgbClr val="FFFF99"/>
                </a:solidFill>
              </a:rPr>
              <a:t>II Tim. 4:5: </a:t>
            </a:r>
            <a:r>
              <a:rPr lang="en-US" altLang="en-US" sz="2000" b="0" dirty="0">
                <a:solidFill>
                  <a:srgbClr val="FFFF99"/>
                </a:solidFill>
              </a:rPr>
              <a:t>Preaching the gospel would require endurance. </a:t>
            </a:r>
          </a:p>
          <a:p>
            <a:pPr algn="l" eaLnBrk="1" hangingPunct="1">
              <a:buClr>
                <a:schemeClr val="accent2"/>
              </a:buClr>
              <a:buSzPct val="115000"/>
              <a:buFont typeface="Wingdings" pitchFamily="2" charset="2"/>
              <a:buChar char="Ø"/>
            </a:pPr>
            <a:r>
              <a:rPr lang="en-US" altLang="en-US" sz="2000" dirty="0">
                <a:solidFill>
                  <a:srgbClr val="FFFF99"/>
                </a:solidFill>
              </a:rPr>
              <a:t>Js. 1:2-4: </a:t>
            </a:r>
            <a:r>
              <a:rPr lang="en-US" altLang="en-US" sz="2000" b="0" dirty="0">
                <a:solidFill>
                  <a:srgbClr val="FFFF99"/>
                </a:solidFill>
              </a:rPr>
              <a:t>Test of faith = Endurance (Endurance = Complete) </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407" y="4740770"/>
            <a:ext cx="2419690" cy="2117229"/>
          </a:xfrm>
          <a:prstGeom prst="rect">
            <a:avLst/>
          </a:prstGeom>
        </p:spPr>
      </p:pic>
    </p:spTree>
    <p:extLst>
      <p:ext uri="{BB962C8B-B14F-4D97-AF65-F5344CB8AC3E}">
        <p14:creationId xmlns:p14="http://schemas.microsoft.com/office/powerpoint/2010/main" val="3019452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500"/>
                                        <p:tgtEl>
                                          <p:spTgt spid="19">
                                            <p:txEl>
                                              <p:pRg st="1" end="1"/>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500"/>
                                        <p:tgtEl>
                                          <p:spTgt spid="19">
                                            <p:txEl>
                                              <p:pRg st="2" end="2"/>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9">
                                            <p:txEl>
                                              <p:pRg st="4" end="4"/>
                                            </p:txEl>
                                          </p:spTgt>
                                        </p:tgtEl>
                                        <p:attrNameLst>
                                          <p:attrName>style.visibility</p:attrName>
                                        </p:attrNameLst>
                                      </p:cBhvr>
                                      <p:to>
                                        <p:strVal val="visible"/>
                                      </p:to>
                                    </p:set>
                                    <p:animEffect transition="in" filter="wipe(left)">
                                      <p:cBhvr>
                                        <p:cTn id="34"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0"/>
            <a:ext cx="6005052" cy="609600"/>
          </a:xfrm>
        </p:spPr>
        <p:txBody>
          <a:bodyPr/>
          <a:lstStyle/>
          <a:p>
            <a:pPr eaLnBrk="1" hangingPunct="1"/>
            <a:r>
              <a:rPr lang="en-US" sz="3200" b="1" u="sng" dirty="0">
                <a:solidFill>
                  <a:srgbClr val="FFC000"/>
                </a:solidFill>
                <a:cs typeface="Times New Roman" pitchFamily="18" charset="0"/>
              </a:rPr>
              <a:t>“IF” We Endure…</a:t>
            </a:r>
          </a:p>
        </p:txBody>
      </p:sp>
      <p:sp>
        <p:nvSpPr>
          <p:cNvPr id="14339" name="Footer Placeholder 4"/>
          <p:cNvSpPr>
            <a:spLocks noGrp="1"/>
          </p:cNvSpPr>
          <p:nvPr>
            <p:ph type="ftr" sz="quarter" idx="11"/>
          </p:nvPr>
        </p:nvSpPr>
        <p:spPr>
          <a:xfrm>
            <a:off x="12701" y="6515100"/>
            <a:ext cx="27305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4"/>
          <p:cNvSpPr txBox="1">
            <a:spLocks noChangeArrowheads="1"/>
          </p:cNvSpPr>
          <p:nvPr/>
        </p:nvSpPr>
        <p:spPr bwMode="auto">
          <a:xfrm>
            <a:off x="3213100" y="609600"/>
            <a:ext cx="5943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r>
              <a:rPr lang="en-US" altLang="en-US" i="1" dirty="0"/>
              <a:t>Then:</a:t>
            </a:r>
            <a:r>
              <a:rPr lang="en-US" altLang="en-US" dirty="0"/>
              <a:t> “Reign with Christ” </a:t>
            </a:r>
          </a:p>
          <a:p>
            <a:pPr algn="l" eaLnBrk="1" hangingPunct="1"/>
            <a:r>
              <a:rPr lang="en-US" altLang="en-US" i="1" dirty="0"/>
              <a:t>(II Tim. 2:12)</a:t>
            </a:r>
            <a:endParaRPr lang="en-US" altLang="en-US" dirty="0"/>
          </a:p>
          <a:p>
            <a:pPr algn="l" eaLnBrk="1" hangingPunct="1">
              <a:buClr>
                <a:schemeClr val="accent2"/>
              </a:buClr>
              <a:buSzPct val="115000"/>
              <a:buFont typeface="Wingdings" pitchFamily="2" charset="2"/>
              <a:buChar char="Ø"/>
            </a:pPr>
            <a:r>
              <a:rPr lang="en-US" altLang="en-US" sz="2000" b="0" dirty="0">
                <a:solidFill>
                  <a:srgbClr val="FFFF99"/>
                </a:solidFill>
              </a:rPr>
              <a:t>If we endure, we will reign with Christ. </a:t>
            </a:r>
          </a:p>
          <a:p>
            <a:pPr algn="l" eaLnBrk="1" hangingPunct="1">
              <a:buClr>
                <a:schemeClr val="accent2"/>
              </a:buClr>
              <a:buSzPct val="115000"/>
              <a:buFont typeface="Wingdings" pitchFamily="2" charset="2"/>
              <a:buChar char="Ø"/>
            </a:pPr>
            <a:r>
              <a:rPr lang="en-US" altLang="en-US" sz="2000" dirty="0">
                <a:solidFill>
                  <a:srgbClr val="FFFF99"/>
                </a:solidFill>
              </a:rPr>
              <a:t>Rom. 8:17: </a:t>
            </a:r>
            <a:r>
              <a:rPr lang="en-US" altLang="en-US" sz="2000" b="0" dirty="0">
                <a:solidFill>
                  <a:srgbClr val="FFFF99"/>
                </a:solidFill>
              </a:rPr>
              <a:t>“If” we suffer with Him we will be glorified with Him </a:t>
            </a:r>
            <a:r>
              <a:rPr lang="en-US" altLang="en-US" sz="2000" b="0" i="1" dirty="0">
                <a:solidFill>
                  <a:srgbClr val="FFFF99"/>
                </a:solidFill>
              </a:rPr>
              <a:t>(II Thess. 1:10).</a:t>
            </a:r>
          </a:p>
          <a:p>
            <a:pPr algn="l" eaLnBrk="1" hangingPunct="1">
              <a:buClr>
                <a:schemeClr val="accent2"/>
              </a:buClr>
              <a:buSzPct val="115000"/>
              <a:buFont typeface="Wingdings" pitchFamily="2" charset="2"/>
              <a:buChar char="Ø"/>
            </a:pPr>
            <a:r>
              <a:rPr lang="en-US" altLang="en-US" sz="2000" dirty="0">
                <a:solidFill>
                  <a:srgbClr val="FFFF99"/>
                </a:solidFill>
              </a:rPr>
              <a:t>Js. 5:11: </a:t>
            </a:r>
            <a:r>
              <a:rPr lang="en-US" altLang="en-US" sz="2000" b="0" dirty="0">
                <a:solidFill>
                  <a:srgbClr val="FFFF99"/>
                </a:solidFill>
              </a:rPr>
              <a:t>Blessed are those who endure.</a:t>
            </a:r>
          </a:p>
        </p:txBody>
      </p:sp>
      <p:sp>
        <p:nvSpPr>
          <p:cNvPr id="10" name="Text Box 12"/>
          <p:cNvSpPr txBox="1">
            <a:spLocks noChangeArrowheads="1"/>
          </p:cNvSpPr>
          <p:nvPr/>
        </p:nvSpPr>
        <p:spPr bwMode="auto">
          <a:xfrm>
            <a:off x="-19546" y="2706839"/>
            <a:ext cx="9176245"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Rev. 2:10</a:t>
            </a:r>
          </a:p>
          <a:p>
            <a:pPr algn="l" eaLnBrk="1" hangingPunct="1">
              <a:buClr>
                <a:schemeClr val="accent1"/>
              </a:buClr>
              <a:buSzPct val="115000"/>
            </a:pPr>
            <a:r>
              <a:rPr lang="en-US" altLang="en-US" sz="2000" b="0" dirty="0">
                <a:solidFill>
                  <a:schemeClr val="bg1"/>
                </a:solidFill>
              </a:rPr>
              <a:t>10.  'Do not fear what you are about to suffer. Behold, the devil is about to cast some of you into prison, so that you will be tested, and you will have tribulation for ten days. </a:t>
            </a:r>
            <a:r>
              <a:rPr lang="en-US" altLang="en-US" sz="2000" dirty="0">
                <a:solidFill>
                  <a:schemeClr val="bg1"/>
                </a:solidFill>
              </a:rPr>
              <a:t>Be faithful until death</a:t>
            </a:r>
            <a:r>
              <a:rPr lang="en-US" altLang="en-US" sz="2000" b="0" dirty="0">
                <a:solidFill>
                  <a:schemeClr val="bg1"/>
                </a:solidFill>
              </a:rPr>
              <a:t>, and I will give you the crown of life.</a:t>
            </a:r>
          </a:p>
        </p:txBody>
      </p:sp>
      <p:pic>
        <p:nvPicPr>
          <p:cNvPr id="9" name="Picture 8">
            <a:extLst>
              <a:ext uri="{FF2B5EF4-FFF2-40B4-BE49-F238E27FC236}">
                <a16:creationId xmlns:a16="http://schemas.microsoft.com/office/drawing/2014/main" id="{07ACB848-18BF-498D-9AB0-4720ABB4E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927" y="4399610"/>
            <a:ext cx="4355297" cy="2473319"/>
          </a:xfrm>
          <a:prstGeom prst="rect">
            <a:avLst/>
          </a:prstGeom>
        </p:spPr>
      </p:pic>
    </p:spTree>
    <p:extLst>
      <p:ext uri="{BB962C8B-B14F-4D97-AF65-F5344CB8AC3E}">
        <p14:creationId xmlns:p14="http://schemas.microsoft.com/office/powerpoint/2010/main" val="1489989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0"/>
            <a:ext cx="6005052" cy="609600"/>
          </a:xfrm>
        </p:spPr>
        <p:txBody>
          <a:bodyPr/>
          <a:lstStyle/>
          <a:p>
            <a:pPr eaLnBrk="1" hangingPunct="1"/>
            <a:r>
              <a:rPr lang="en-US" sz="3200" b="1" u="sng" dirty="0">
                <a:solidFill>
                  <a:srgbClr val="FFC000"/>
                </a:solidFill>
                <a:cs typeface="Times New Roman" pitchFamily="18" charset="0"/>
              </a:rPr>
              <a:t>“IF” We Endure…</a:t>
            </a:r>
          </a:p>
        </p:txBody>
      </p:sp>
      <p:sp>
        <p:nvSpPr>
          <p:cNvPr id="14339" name="Footer Placeholder 4"/>
          <p:cNvSpPr>
            <a:spLocks noGrp="1"/>
          </p:cNvSpPr>
          <p:nvPr>
            <p:ph type="ftr" sz="quarter" idx="11"/>
          </p:nvPr>
        </p:nvSpPr>
        <p:spPr>
          <a:xfrm>
            <a:off x="12701" y="6515100"/>
            <a:ext cx="27305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“If”</a:t>
            </a:r>
            <a:endParaRPr lang="en-US" sz="1400" b="0" dirty="0"/>
          </a:p>
        </p:txBody>
      </p:sp>
      <p:sp>
        <p:nvSpPr>
          <p:cNvPr id="11" name="Text Box 3"/>
          <p:cNvSpPr txBox="1">
            <a:spLocks noChangeArrowheads="1"/>
          </p:cNvSpPr>
          <p:nvPr/>
        </p:nvSpPr>
        <p:spPr bwMode="auto">
          <a:xfrm>
            <a:off x="-14748" y="-1"/>
            <a:ext cx="3215148" cy="1569660"/>
          </a:xfrm>
          <a:prstGeom prst="rect">
            <a:avLst/>
          </a:prstGeom>
          <a:solidFill>
            <a:srgbClr val="00000C"/>
          </a:solidFill>
          <a:ln>
            <a:headEnd/>
            <a:tailEnd/>
          </a:ln>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9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“IF”</a:t>
            </a:r>
            <a:endParaRPr lang="en-US" sz="96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12"/>
          <p:cNvSpPr txBox="1">
            <a:spLocks noChangeArrowheads="1"/>
          </p:cNvSpPr>
          <p:nvPr/>
        </p:nvSpPr>
        <p:spPr bwMode="auto">
          <a:xfrm>
            <a:off x="-9773" y="1752600"/>
            <a:ext cx="4581773"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l" eaLnBrk="1" hangingPunct="1">
              <a:buClr>
                <a:schemeClr val="accent1"/>
              </a:buClr>
              <a:buSzPct val="115000"/>
            </a:pPr>
            <a:r>
              <a:rPr lang="en-US" altLang="en-US" dirty="0">
                <a:solidFill>
                  <a:srgbClr val="7030A0"/>
                </a:solidFill>
              </a:rPr>
              <a:t>Rev. 3:21</a:t>
            </a:r>
          </a:p>
          <a:p>
            <a:pPr algn="l" eaLnBrk="1" hangingPunct="1">
              <a:buClr>
                <a:schemeClr val="accent1"/>
              </a:buClr>
              <a:buSzPct val="115000"/>
            </a:pPr>
            <a:r>
              <a:rPr lang="en-US" altLang="en-US" sz="2000" b="0" dirty="0">
                <a:solidFill>
                  <a:schemeClr val="bg1"/>
                </a:solidFill>
              </a:rPr>
              <a:t>21.  </a:t>
            </a:r>
            <a:r>
              <a:rPr lang="en-US" altLang="en-US" sz="2000" dirty="0">
                <a:solidFill>
                  <a:schemeClr val="bg1"/>
                </a:solidFill>
              </a:rPr>
              <a:t>'He who overcomes</a:t>
            </a:r>
            <a:r>
              <a:rPr lang="en-US" altLang="en-US" sz="2000" b="0" dirty="0">
                <a:solidFill>
                  <a:schemeClr val="bg1"/>
                </a:solidFill>
              </a:rPr>
              <a:t>, I will grant to him to sit down with Me on My throne, </a:t>
            </a:r>
            <a:r>
              <a:rPr lang="en-US" altLang="en-US" sz="2000" dirty="0">
                <a:solidFill>
                  <a:schemeClr val="bg1"/>
                </a:solidFill>
              </a:rPr>
              <a:t>as I also overcame</a:t>
            </a:r>
            <a:r>
              <a:rPr lang="en-US" altLang="en-US" sz="2000" b="0" dirty="0">
                <a:solidFill>
                  <a:schemeClr val="bg1"/>
                </a:solidFill>
              </a:rPr>
              <a:t> and sat down with My Father on His throne.</a:t>
            </a:r>
          </a:p>
        </p:txBody>
      </p:sp>
      <p:pic>
        <p:nvPicPr>
          <p:cNvPr id="3" name="Picture 2" descr="A close up of a sign&#10;&#10;Description generated with high confidence">
            <a:extLst>
              <a:ext uri="{FF2B5EF4-FFF2-40B4-BE49-F238E27FC236}">
                <a16:creationId xmlns:a16="http://schemas.microsoft.com/office/drawing/2014/main" id="{FC31051C-6B58-40A9-BEE1-4F60F8CA1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938286"/>
            <a:ext cx="4346089" cy="3639011"/>
          </a:xfrm>
          <a:prstGeom prst="rect">
            <a:avLst/>
          </a:prstGeom>
        </p:spPr>
      </p:pic>
      <p:sp>
        <p:nvSpPr>
          <p:cNvPr id="15" name="Text Box 8">
            <a:extLst>
              <a:ext uri="{FF2B5EF4-FFF2-40B4-BE49-F238E27FC236}">
                <a16:creationId xmlns:a16="http://schemas.microsoft.com/office/drawing/2014/main" id="{4224D91A-08ED-4E5E-B5CC-9C32CB475E47}"/>
              </a:ext>
            </a:extLst>
          </p:cNvPr>
          <p:cNvSpPr txBox="1">
            <a:spLocks noChangeArrowheads="1"/>
          </p:cNvSpPr>
          <p:nvPr/>
        </p:nvSpPr>
        <p:spPr bwMode="auto">
          <a:xfrm>
            <a:off x="-14748" y="5088717"/>
            <a:ext cx="9175921" cy="830997"/>
          </a:xfrm>
          <a:prstGeom prst="rect">
            <a:avLst/>
          </a:prstGeom>
          <a:solidFill>
            <a:srgbClr val="00000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One must endure the trials of this life to enjoy the glory</a:t>
            </a:r>
          </a:p>
          <a:p>
            <a:pPr marL="0" indent="0" eaLnBrk="1" hangingPunct="1">
              <a:tabLst>
                <a:tab pos="58738" algn="l"/>
              </a:tabLst>
            </a:pPr>
            <a:r>
              <a:rPr lang="en-US" dirty="0">
                <a:solidFill>
                  <a:schemeClr val="tx1"/>
                </a:solidFill>
              </a:rPr>
              <a:t>of the life to come!</a:t>
            </a:r>
          </a:p>
        </p:txBody>
      </p:sp>
    </p:spTree>
    <p:extLst>
      <p:ext uri="{BB962C8B-B14F-4D97-AF65-F5344CB8AC3E}">
        <p14:creationId xmlns:p14="http://schemas.microsoft.com/office/powerpoint/2010/main" val="798294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2" presetClass="entr" presetSubtype="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5" grpId="0" animBg="1"/>
    </p:bld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4908</TotalTime>
  <Words>1915</Words>
  <Application>Microsoft Office PowerPoint</Application>
  <PresentationFormat>On-screen Show (4:3)</PresentationFormat>
  <Paragraphs>194</Paragraphs>
  <Slides>18</Slides>
  <Notes>7</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18</vt:i4>
      </vt:variant>
    </vt:vector>
  </HeadingPairs>
  <TitlesOfParts>
    <vt:vector size="34" baseType="lpstr">
      <vt:lpstr>Ameretto</vt:lpstr>
      <vt:lpstr>Arial</vt:lpstr>
      <vt:lpstr>Calisto MT</vt:lpstr>
      <vt:lpstr>Tahoma</vt:lpstr>
      <vt:lpstr>Times New Roman</vt:lpstr>
      <vt:lpstr>Verdana</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“If”</vt:lpstr>
      <vt:lpstr>Intro</vt:lpstr>
      <vt:lpstr>Intro</vt:lpstr>
      <vt:lpstr>“IF” We Died With Him…</vt:lpstr>
      <vt:lpstr>“IF” We Died With Him…</vt:lpstr>
      <vt:lpstr>“IF” We Died With Him…</vt:lpstr>
      <vt:lpstr>“IF” We Endure…</vt:lpstr>
      <vt:lpstr>“IF” We Endure…</vt:lpstr>
      <vt:lpstr>“IF” We Endure…</vt:lpstr>
      <vt:lpstr>“IF” We Deny Christ…</vt:lpstr>
      <vt:lpstr>“IF” We Deny Christ…</vt:lpstr>
      <vt:lpstr>“IF” We Are Faithless…</vt:lpstr>
      <vt:lpstr>“IF” We Are Faithless…</vt:lpstr>
      <vt:lpstr>“IF” We Are Faithless…</vt:lpstr>
      <vt:lpstr>Conclusion</vt:lpstr>
      <vt:lpstr>Conclusion</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dc:title>
  <dc:subject>08/12/2018</dc:subject>
  <dc:creator>DarkWolf</dc:creator>
  <cp:lastModifiedBy>DarkWolf</cp:lastModifiedBy>
  <cp:revision>16</cp:revision>
  <dcterms:created xsi:type="dcterms:W3CDTF">2005-06-04T23:49:02Z</dcterms:created>
  <dcterms:modified xsi:type="dcterms:W3CDTF">2018-08-12T04:00:27Z</dcterms:modified>
</cp:coreProperties>
</file>