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8"/>
  </p:notesMasterIdLst>
  <p:handoutMasterIdLst>
    <p:handoutMasterId r:id="rId19"/>
  </p:handoutMasterIdLst>
  <p:sldIdLst>
    <p:sldId id="256" r:id="rId2"/>
    <p:sldId id="486" r:id="rId3"/>
    <p:sldId id="420" r:id="rId4"/>
    <p:sldId id="557" r:id="rId5"/>
    <p:sldId id="335" r:id="rId6"/>
    <p:sldId id="525" r:id="rId7"/>
    <p:sldId id="544" r:id="rId8"/>
    <p:sldId id="559" r:id="rId9"/>
    <p:sldId id="545" r:id="rId10"/>
    <p:sldId id="546" r:id="rId11"/>
    <p:sldId id="547" r:id="rId12"/>
    <p:sldId id="548" r:id="rId13"/>
    <p:sldId id="555" r:id="rId14"/>
    <p:sldId id="529" r:id="rId15"/>
    <p:sldId id="550" r:id="rId16"/>
    <p:sldId id="43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006600"/>
    <a:srgbClr val="FF0066"/>
    <a:srgbClr val="FFFFFF"/>
    <a:srgbClr val="FFCC00"/>
    <a:srgbClr val="66FFFF"/>
    <a:srgbClr val="CC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4" autoAdjust="0"/>
    <p:restoredTop sz="86410" autoAdjust="0"/>
  </p:normalViewPr>
  <p:slideViewPr>
    <p:cSldViewPr snapToObjects="1">
      <p:cViewPr varScale="1">
        <p:scale>
          <a:sx n="95" d="100"/>
          <a:sy n="95" d="100"/>
        </p:scale>
        <p:origin x="7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83D35438-DCBD-452B-9E39-EEDED133224A}" type="slidenum">
              <a:rPr lang="en-US"/>
              <a:pPr>
                <a:defRPr/>
              </a:pPr>
              <a:t>‹#›</a:t>
            </a:fld>
            <a:endParaRPr lang="en-US"/>
          </a:p>
        </p:txBody>
      </p:sp>
    </p:spTree>
    <p:extLst>
      <p:ext uri="{BB962C8B-B14F-4D97-AF65-F5344CB8AC3E}">
        <p14:creationId xmlns:p14="http://schemas.microsoft.com/office/powerpoint/2010/main" val="3679471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cs typeface="+mn-cs"/>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cs typeface="+mn-cs"/>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mn-cs"/>
              </a:defRPr>
            </a:lvl1pPr>
          </a:lstStyle>
          <a:p>
            <a:pPr>
              <a:defRPr/>
            </a:pPr>
            <a:fld id="{ABB457A0-0CEB-4730-895F-EC7742178854}" type="slidenum">
              <a:rPr lang="en-US"/>
              <a:pPr>
                <a:defRPr/>
              </a:pPr>
              <a:t>‹#›</a:t>
            </a:fld>
            <a:endParaRPr lang="en-US"/>
          </a:p>
        </p:txBody>
      </p:sp>
    </p:spTree>
    <p:extLst>
      <p:ext uri="{BB962C8B-B14F-4D97-AF65-F5344CB8AC3E}">
        <p14:creationId xmlns:p14="http://schemas.microsoft.com/office/powerpoint/2010/main" val="316621683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2531"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253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CFFC8A-ADCB-4871-90E4-4569F7C04C85}" type="slidenum">
              <a:rPr lang="en-US" smtClean="0">
                <a:latin typeface="Times New Roman" pitchFamily="18" charset="0"/>
              </a:rPr>
              <a:pPr eaLnBrk="1" hangingPunct="1"/>
              <a:t>1</a:t>
            </a:fld>
            <a:endParaRPr lang="en-US">
              <a:latin typeface="Times New Roman" pitchFamily="18" charset="0"/>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p:spPr>
        <p:txBody>
          <a:bodyPr/>
          <a:lstStyle/>
          <a:p>
            <a:pPr eaLnBrk="1" hangingPunct="1"/>
            <a:r>
              <a:rPr lang="en-US" dirty="0"/>
              <a:t>By Nathan L Morrison</a:t>
            </a:r>
          </a:p>
          <a:p>
            <a:pPr eaLnBrk="1" hangingPunct="1"/>
            <a:r>
              <a:rPr lang="en-US" dirty="0"/>
              <a:t>All Scripture given is from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10</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11</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13</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15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16</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2</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3555"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355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6C2432-7625-4D60-A795-B491AE24B3B8}" type="slidenum">
              <a:rPr lang="en-US" smtClean="0">
                <a:latin typeface="Times New Roman" pitchFamily="18" charset="0"/>
              </a:rPr>
              <a:pPr eaLnBrk="1" hangingPunct="1"/>
              <a:t>3</a:t>
            </a:fld>
            <a:endParaRPr lang="en-US">
              <a:latin typeface="Times New Roman" pitchFamily="18" charset="0"/>
            </a:endParaRP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4</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r>
              <a:rPr lang="en-US" sz="1200" b="1" kern="1200" dirty="0">
                <a:solidFill>
                  <a:schemeClr val="tx1"/>
                </a:solidFill>
                <a:effectLst/>
                <a:latin typeface="Times New Roman" pitchFamily="18" charset="0"/>
                <a:ea typeface="+mn-ea"/>
                <a:cs typeface="+mn-cs"/>
              </a:rPr>
              <a:t>Sources:</a:t>
            </a:r>
            <a:endParaRPr lang="en-US" sz="1200" kern="1200" dirty="0">
              <a:solidFill>
                <a:schemeClr val="tx1"/>
              </a:solidFill>
              <a:effectLst/>
              <a:latin typeface="Times New Roman" pitchFamily="18" charset="0"/>
              <a:ea typeface="+mn-ea"/>
              <a:cs typeface="+mn-cs"/>
            </a:endParaRPr>
          </a:p>
          <a:p>
            <a:pPr lvl="0"/>
            <a:r>
              <a:rPr lang="en-US" sz="1200" i="1" kern="1200" dirty="0">
                <a:solidFill>
                  <a:schemeClr val="tx1"/>
                </a:solidFill>
                <a:effectLst/>
                <a:latin typeface="Times New Roman" pitchFamily="18" charset="0"/>
                <a:ea typeface="+mn-ea"/>
                <a:cs typeface="+mn-cs"/>
              </a:rPr>
              <a:t>“David, Goliath, and Smiley's People” </a:t>
            </a:r>
            <a:r>
              <a:rPr lang="en-US" sz="1200" kern="1200" dirty="0">
                <a:solidFill>
                  <a:schemeClr val="tx1"/>
                </a:solidFill>
                <a:effectLst/>
                <a:latin typeface="Times New Roman" pitchFamily="18" charset="0"/>
                <a:ea typeface="+mn-ea"/>
                <a:cs typeface="+mn-cs"/>
              </a:rPr>
              <a:t>by Dr. David Rabin, Dr. Pauline Rabin, Wednesday, October 26, 1983, </a:t>
            </a:r>
            <a:r>
              <a:rPr lang="en-US" sz="1200" i="1" u="sng" kern="1200" dirty="0">
                <a:solidFill>
                  <a:schemeClr val="tx1"/>
                </a:solidFill>
                <a:effectLst/>
                <a:latin typeface="Times New Roman" pitchFamily="18" charset="0"/>
                <a:ea typeface="+mn-ea"/>
                <a:cs typeface="+mn-cs"/>
              </a:rPr>
              <a:t>Letter to New England Journal of Medicine</a:t>
            </a:r>
            <a:r>
              <a:rPr lang="en-US" sz="1200" kern="1200" dirty="0">
                <a:solidFill>
                  <a:schemeClr val="tx1"/>
                </a:solidFill>
                <a:effectLst/>
                <a:latin typeface="Times New Roman" pitchFamily="18" charset="0"/>
                <a:ea typeface="+mn-ea"/>
                <a:cs typeface="+mn-cs"/>
              </a:rPr>
              <a:t>, 309:992 DOI: 10.1056/NEJM198310203091626</a:t>
            </a:r>
          </a:p>
          <a:p>
            <a:pPr eaLnBrk="1" hangingPunct="1"/>
            <a:endParaRPr lang="en-US" dirty="0"/>
          </a:p>
        </p:txBody>
      </p:sp>
    </p:spTree>
    <p:extLst>
      <p:ext uri="{BB962C8B-B14F-4D97-AF65-F5344CB8AC3E}">
        <p14:creationId xmlns:p14="http://schemas.microsoft.com/office/powerpoint/2010/main" val="199704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5</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r>
              <a:rPr lang="en-US" dirty="0"/>
              <a:t>Sources:</a:t>
            </a:r>
          </a:p>
          <a:p>
            <a:pPr eaLnBrk="1" hangingPunct="1"/>
            <a:r>
              <a:rPr lang="en-US" dirty="0"/>
              <a:t>•	https://www.convert-me.com/en/convert/history_weight/bibshekel.html?u=bibshekel&amp;v=1</a:t>
            </a:r>
          </a:p>
          <a:p>
            <a:pPr eaLnBrk="1" hangingPunct="1"/>
            <a:r>
              <a:rPr lang="en-US" dirty="0"/>
              <a:t>•	http://answers.wikia.com/wiki/How_much_did_Goliath%27s_armor_weigh</a:t>
            </a:r>
          </a:p>
          <a:p>
            <a:pPr eaLnBrk="1" hangingPunct="1"/>
            <a:r>
              <a:rPr lang="en-US" dirty="0"/>
              <a:t>•	http://ministerfortson.com/goliath-philistine-giant-fought-king-david/</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6</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7</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8</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7638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A Specific Request</a:t>
            </a:r>
          </a:p>
        </p:txBody>
      </p:sp>
      <p:sp>
        <p:nvSpPr>
          <p:cNvPr id="26627" name="Rectangle 6"/>
          <p:cNvSpPr>
            <a:spLocks noGrp="1" noChangeArrowheads="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rPr>
              <a:t>Prepared by Nathan L Morrison / 05-14-06</a:t>
            </a:r>
          </a:p>
        </p:txBody>
      </p:sp>
      <p:sp>
        <p:nvSpPr>
          <p:cNvPr id="2662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E8B925-3E03-408D-8A61-03DEFBA01A3E}" type="slidenum">
              <a:rPr lang="en-US" smtClean="0">
                <a:latin typeface="Times New Roman" pitchFamily="18" charset="0"/>
              </a:rPr>
              <a:pPr eaLnBrk="1" hangingPunct="1"/>
              <a:t>9</a:t>
            </a:fld>
            <a:endParaRPr lang="en-US">
              <a:latin typeface="Times New Roman" pitchFamily="18" charset="0"/>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Battle Belongs To The Lord!"</a:t>
            </a:r>
          </a:p>
        </p:txBody>
      </p:sp>
      <p:sp>
        <p:nvSpPr>
          <p:cNvPr id="10" name="Slide Number Placeholder 5"/>
          <p:cNvSpPr>
            <a:spLocks noGrp="1"/>
          </p:cNvSpPr>
          <p:nvPr>
            <p:ph type="sldNum" sz="quarter" idx="12"/>
          </p:nvPr>
        </p:nvSpPr>
        <p:spPr/>
        <p:txBody>
          <a:bodyPr/>
          <a:lstStyle>
            <a:lvl1pPr>
              <a:defRPr/>
            </a:lvl1pPr>
          </a:lstStyle>
          <a:p>
            <a:pPr>
              <a:defRPr/>
            </a:pPr>
            <a:fld id="{B7671442-D263-4E57-8794-6D8B84C3E12E}" type="slidenum">
              <a:rPr lang="en-US"/>
              <a:pPr>
                <a:defRPr/>
              </a:pPr>
              <a:t>‹#›</a:t>
            </a:fld>
            <a:endParaRPr lang="en-US"/>
          </a:p>
        </p:txBody>
      </p:sp>
    </p:spTree>
    <p:extLst>
      <p:ext uri="{BB962C8B-B14F-4D97-AF65-F5344CB8AC3E}">
        <p14:creationId xmlns:p14="http://schemas.microsoft.com/office/powerpoint/2010/main" val="380852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6" name="Slide Number Placeholder 5"/>
          <p:cNvSpPr>
            <a:spLocks noGrp="1"/>
          </p:cNvSpPr>
          <p:nvPr>
            <p:ph type="sldNum" sz="quarter" idx="12"/>
          </p:nvPr>
        </p:nvSpPr>
        <p:spPr/>
        <p:txBody>
          <a:bodyPr/>
          <a:lstStyle>
            <a:lvl1pPr>
              <a:defRPr/>
            </a:lvl1pPr>
          </a:lstStyle>
          <a:p>
            <a:pPr>
              <a:defRPr/>
            </a:pPr>
            <a:fld id="{E538610F-BE18-4CA2-AB88-48EB84BB551A}" type="slidenum">
              <a:rPr lang="en-US"/>
              <a:pPr>
                <a:defRPr/>
              </a:pPr>
              <a:t>‹#›</a:t>
            </a:fld>
            <a:endParaRPr lang="en-US"/>
          </a:p>
        </p:txBody>
      </p:sp>
    </p:spTree>
    <p:extLst>
      <p:ext uri="{BB962C8B-B14F-4D97-AF65-F5344CB8AC3E}">
        <p14:creationId xmlns:p14="http://schemas.microsoft.com/office/powerpoint/2010/main" val="68209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6" name="Slide Number Placeholder 5"/>
          <p:cNvSpPr>
            <a:spLocks noGrp="1"/>
          </p:cNvSpPr>
          <p:nvPr>
            <p:ph type="sldNum" sz="quarter" idx="12"/>
          </p:nvPr>
        </p:nvSpPr>
        <p:spPr/>
        <p:txBody>
          <a:bodyPr/>
          <a:lstStyle>
            <a:lvl1pPr>
              <a:defRPr/>
            </a:lvl1pPr>
          </a:lstStyle>
          <a:p>
            <a:pPr>
              <a:defRPr/>
            </a:pPr>
            <a:fld id="{1B0A3452-29A0-44AD-BE32-40D6AEBC7410}" type="slidenum">
              <a:rPr lang="en-US"/>
              <a:pPr>
                <a:defRPr/>
              </a:pPr>
              <a:t>‹#›</a:t>
            </a:fld>
            <a:endParaRPr lang="en-US"/>
          </a:p>
        </p:txBody>
      </p:sp>
    </p:spTree>
    <p:extLst>
      <p:ext uri="{BB962C8B-B14F-4D97-AF65-F5344CB8AC3E}">
        <p14:creationId xmlns:p14="http://schemas.microsoft.com/office/powerpoint/2010/main" val="64388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"The Battle Belongs To The Lord!"</a:t>
            </a:r>
          </a:p>
        </p:txBody>
      </p:sp>
      <p:sp>
        <p:nvSpPr>
          <p:cNvPr id="6" name="Slide Number Placeholder 5"/>
          <p:cNvSpPr>
            <a:spLocks noGrp="1"/>
          </p:cNvSpPr>
          <p:nvPr>
            <p:ph type="sldNum" sz="quarter" idx="16"/>
          </p:nvPr>
        </p:nvSpPr>
        <p:spPr/>
        <p:txBody>
          <a:bodyPr/>
          <a:lstStyle>
            <a:lvl1pPr>
              <a:defRPr/>
            </a:lvl1pPr>
          </a:lstStyle>
          <a:p>
            <a:pPr>
              <a:defRPr/>
            </a:pPr>
            <a:fld id="{4CF1D40F-CDE9-4878-9B49-DEF543D30983}" type="slidenum">
              <a:rPr lang="en-US"/>
              <a:pPr>
                <a:defRPr/>
              </a:pPr>
              <a:t>‹#›</a:t>
            </a:fld>
            <a:endParaRPr lang="en-US"/>
          </a:p>
        </p:txBody>
      </p:sp>
    </p:spTree>
    <p:extLst>
      <p:ext uri="{BB962C8B-B14F-4D97-AF65-F5344CB8AC3E}">
        <p14:creationId xmlns:p14="http://schemas.microsoft.com/office/powerpoint/2010/main" val="126345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smtClean="0"/>
            </a:lvl1pPr>
          </a:lstStyle>
          <a:p>
            <a:pPr>
              <a:defRPr/>
            </a:pPr>
            <a:r>
              <a:rPr lang="en-US"/>
              <a:t>"The Battle Belongs To The Lord!"</a:t>
            </a:r>
          </a:p>
        </p:txBody>
      </p:sp>
      <p:sp>
        <p:nvSpPr>
          <p:cNvPr id="10" name="Slide Number Placeholder 5"/>
          <p:cNvSpPr>
            <a:spLocks noGrp="1"/>
          </p:cNvSpPr>
          <p:nvPr>
            <p:ph type="sldNum" sz="quarter" idx="12"/>
          </p:nvPr>
        </p:nvSpPr>
        <p:spPr/>
        <p:txBody>
          <a:bodyPr/>
          <a:lstStyle>
            <a:lvl1pPr>
              <a:defRPr/>
            </a:lvl1pPr>
          </a:lstStyle>
          <a:p>
            <a:pPr>
              <a:defRPr/>
            </a:pPr>
            <a:fld id="{B96EB038-009F-4C6B-B703-04AD144E7BF9}" type="slidenum">
              <a:rPr lang="en-US"/>
              <a:pPr>
                <a:defRPr/>
              </a:pPr>
              <a:t>‹#›</a:t>
            </a:fld>
            <a:endParaRPr lang="en-US"/>
          </a:p>
        </p:txBody>
      </p:sp>
    </p:spTree>
    <p:extLst>
      <p:ext uri="{BB962C8B-B14F-4D97-AF65-F5344CB8AC3E}">
        <p14:creationId xmlns:p14="http://schemas.microsoft.com/office/powerpoint/2010/main" val="249642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r>
              <a:rPr lang="en-US"/>
              <a:t>"The Battle Belongs To The Lord!"</a:t>
            </a:r>
          </a:p>
        </p:txBody>
      </p:sp>
      <p:sp>
        <p:nvSpPr>
          <p:cNvPr id="7" name="Slide Number Placeholder 5"/>
          <p:cNvSpPr>
            <a:spLocks noGrp="1"/>
          </p:cNvSpPr>
          <p:nvPr>
            <p:ph type="sldNum" sz="quarter" idx="17"/>
          </p:nvPr>
        </p:nvSpPr>
        <p:spPr/>
        <p:txBody>
          <a:bodyPr/>
          <a:lstStyle>
            <a:lvl1pPr>
              <a:defRPr/>
            </a:lvl1pPr>
          </a:lstStyle>
          <a:p>
            <a:pPr>
              <a:defRPr/>
            </a:pPr>
            <a:fld id="{6E659E4D-00B4-481C-AB13-19EB45667ED9}" type="slidenum">
              <a:rPr lang="en-US"/>
              <a:pPr>
                <a:defRPr/>
              </a:pPr>
              <a:t>‹#›</a:t>
            </a:fld>
            <a:endParaRPr lang="en-US"/>
          </a:p>
        </p:txBody>
      </p:sp>
    </p:spTree>
    <p:extLst>
      <p:ext uri="{BB962C8B-B14F-4D97-AF65-F5344CB8AC3E}">
        <p14:creationId xmlns:p14="http://schemas.microsoft.com/office/powerpoint/2010/main" val="1449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9" name="Slide Number Placeholder 5"/>
          <p:cNvSpPr>
            <a:spLocks noGrp="1"/>
          </p:cNvSpPr>
          <p:nvPr>
            <p:ph type="sldNum" sz="quarter" idx="12"/>
          </p:nvPr>
        </p:nvSpPr>
        <p:spPr/>
        <p:txBody>
          <a:bodyPr/>
          <a:lstStyle>
            <a:lvl1pPr>
              <a:defRPr/>
            </a:lvl1pPr>
          </a:lstStyle>
          <a:p>
            <a:pPr>
              <a:defRPr/>
            </a:pPr>
            <a:fld id="{4BC5EFCD-9C6C-4147-B06A-DCF40698C362}" type="slidenum">
              <a:rPr lang="en-US"/>
              <a:pPr>
                <a:defRPr/>
              </a:pPr>
              <a:t>‹#›</a:t>
            </a:fld>
            <a:endParaRPr lang="en-US"/>
          </a:p>
        </p:txBody>
      </p:sp>
    </p:spTree>
    <p:extLst>
      <p:ext uri="{BB962C8B-B14F-4D97-AF65-F5344CB8AC3E}">
        <p14:creationId xmlns:p14="http://schemas.microsoft.com/office/powerpoint/2010/main" val="170030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5" name="Slide Number Placeholder 5"/>
          <p:cNvSpPr>
            <a:spLocks noGrp="1"/>
          </p:cNvSpPr>
          <p:nvPr>
            <p:ph type="sldNum" sz="quarter" idx="12"/>
          </p:nvPr>
        </p:nvSpPr>
        <p:spPr/>
        <p:txBody>
          <a:bodyPr/>
          <a:lstStyle>
            <a:lvl1pPr>
              <a:defRPr/>
            </a:lvl1pPr>
          </a:lstStyle>
          <a:p>
            <a:pPr>
              <a:defRPr/>
            </a:pPr>
            <a:fld id="{E309DE35-FD20-4B5F-B8A9-510BB00B70F7}" type="slidenum">
              <a:rPr lang="en-US"/>
              <a:pPr>
                <a:defRPr/>
              </a:pPr>
              <a:t>‹#›</a:t>
            </a:fld>
            <a:endParaRPr lang="en-US"/>
          </a:p>
        </p:txBody>
      </p:sp>
    </p:spTree>
    <p:extLst>
      <p:ext uri="{BB962C8B-B14F-4D97-AF65-F5344CB8AC3E}">
        <p14:creationId xmlns:p14="http://schemas.microsoft.com/office/powerpoint/2010/main" val="268165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4" name="Slide Number Placeholder 5"/>
          <p:cNvSpPr>
            <a:spLocks noGrp="1"/>
          </p:cNvSpPr>
          <p:nvPr>
            <p:ph type="sldNum" sz="quarter" idx="12"/>
          </p:nvPr>
        </p:nvSpPr>
        <p:spPr/>
        <p:txBody>
          <a:bodyPr/>
          <a:lstStyle>
            <a:lvl1pPr>
              <a:defRPr/>
            </a:lvl1pPr>
          </a:lstStyle>
          <a:p>
            <a:pPr>
              <a:defRPr/>
            </a:pPr>
            <a:fld id="{00ABDCCD-7977-4C8B-AA80-4E1BC3994A0A}" type="slidenum">
              <a:rPr lang="en-US"/>
              <a:pPr>
                <a:defRPr/>
              </a:pPr>
              <a:t>‹#›</a:t>
            </a:fld>
            <a:endParaRPr lang="en-US"/>
          </a:p>
        </p:txBody>
      </p:sp>
    </p:spTree>
    <p:extLst>
      <p:ext uri="{BB962C8B-B14F-4D97-AF65-F5344CB8AC3E}">
        <p14:creationId xmlns:p14="http://schemas.microsoft.com/office/powerpoint/2010/main" val="384939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"The Battle Belongs To The Lord!"</a:t>
            </a:r>
          </a:p>
        </p:txBody>
      </p:sp>
      <p:sp>
        <p:nvSpPr>
          <p:cNvPr id="7" name="Slide Number Placeholder 5"/>
          <p:cNvSpPr>
            <a:spLocks noGrp="1"/>
          </p:cNvSpPr>
          <p:nvPr>
            <p:ph type="sldNum" sz="quarter" idx="12"/>
          </p:nvPr>
        </p:nvSpPr>
        <p:spPr/>
        <p:txBody>
          <a:bodyPr/>
          <a:lstStyle>
            <a:lvl1pPr>
              <a:defRPr/>
            </a:lvl1pPr>
          </a:lstStyle>
          <a:p>
            <a:pPr>
              <a:defRPr/>
            </a:pPr>
            <a:fld id="{CDDFA57C-8961-4C81-B634-71EE8D25A6E3}" type="slidenum">
              <a:rPr lang="en-US"/>
              <a:pPr>
                <a:defRPr/>
              </a:pPr>
              <a:t>‹#›</a:t>
            </a:fld>
            <a:endParaRPr lang="en-US"/>
          </a:p>
        </p:txBody>
      </p:sp>
    </p:spTree>
    <p:extLst>
      <p:ext uri="{BB962C8B-B14F-4D97-AF65-F5344CB8AC3E}">
        <p14:creationId xmlns:p14="http://schemas.microsoft.com/office/powerpoint/2010/main" val="22006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smtClean="0"/>
            </a:lvl1pPr>
          </a:lstStyle>
          <a:p>
            <a:pPr>
              <a:defRPr/>
            </a:pPr>
            <a:r>
              <a:rPr lang="en-US"/>
              <a:t>"The Battle Belongs To The Lord!"</a:t>
            </a:r>
          </a:p>
        </p:txBody>
      </p:sp>
      <p:sp>
        <p:nvSpPr>
          <p:cNvPr id="11" name="Slide Number Placeholder 6"/>
          <p:cNvSpPr>
            <a:spLocks noGrp="1"/>
          </p:cNvSpPr>
          <p:nvPr>
            <p:ph type="sldNum" sz="quarter" idx="12"/>
          </p:nvPr>
        </p:nvSpPr>
        <p:spPr/>
        <p:txBody>
          <a:bodyPr/>
          <a:lstStyle>
            <a:lvl1pPr>
              <a:defRPr/>
            </a:lvl1pPr>
          </a:lstStyle>
          <a:p>
            <a:pPr>
              <a:defRPr/>
            </a:pPr>
            <a:fld id="{91B7F478-5094-4801-A65A-CD2212D39FC7}" type="slidenum">
              <a:rPr lang="en-US"/>
              <a:pPr>
                <a:defRPr/>
              </a:pPr>
              <a:t>‹#›</a:t>
            </a:fld>
            <a:endParaRPr lang="en-US"/>
          </a:p>
        </p:txBody>
      </p:sp>
    </p:spTree>
    <p:extLst>
      <p:ext uri="{BB962C8B-B14F-4D97-AF65-F5344CB8AC3E}">
        <p14:creationId xmlns:p14="http://schemas.microsoft.com/office/powerpoint/2010/main" val="1581892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defRPr sz="1100" b="1">
                <a:solidFill>
                  <a:schemeClr val="tx1">
                    <a:lumMod val="50000"/>
                    <a:lumOff val="50000"/>
                  </a:schemeClr>
                </a:solidFill>
                <a:cs typeface="+mn-cs"/>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defRPr sz="1100" b="1" smtClean="0">
                <a:solidFill>
                  <a:schemeClr val="tx1">
                    <a:lumMod val="50000"/>
                    <a:lumOff val="50000"/>
                  </a:schemeClr>
                </a:solidFill>
                <a:cs typeface="+mn-cs"/>
              </a:defRPr>
            </a:lvl1pPr>
          </a:lstStyle>
          <a:p>
            <a:pPr>
              <a:defRPr/>
            </a:pPr>
            <a:r>
              <a:rPr lang="en-US"/>
              <a:t>"The Battle Belongs To The Lord!"</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eaLnBrk="0" hangingPunct="0">
              <a:defRPr sz="1200" b="1">
                <a:solidFill>
                  <a:schemeClr val="tx1">
                    <a:lumMod val="50000"/>
                    <a:lumOff val="50000"/>
                  </a:schemeClr>
                </a:solidFill>
                <a:cs typeface="+mn-cs"/>
              </a:defRPr>
            </a:lvl1pPr>
          </a:lstStyle>
          <a:p>
            <a:pPr>
              <a:defRPr/>
            </a:pPr>
            <a:fld id="{F9E30777-CF0B-4E0A-871B-B8F88C650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9" r:id="rId3"/>
    <p:sldLayoutId id="2147483741" r:id="rId4"/>
    <p:sldLayoutId id="2147483742" r:id="rId5"/>
    <p:sldLayoutId id="2147483743" r:id="rId6"/>
    <p:sldLayoutId id="2147483744" r:id="rId7"/>
    <p:sldLayoutId id="2147483745" r:id="rId8"/>
    <p:sldLayoutId id="2147483750" r:id="rId9"/>
    <p:sldLayoutId id="2147483746" r:id="rId10"/>
    <p:sldLayoutId id="2147483747" r:id="rId11"/>
  </p:sldLayoutIdLst>
  <p:hf sldNum="0" hdr="0" dt="0"/>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762" y="1905000"/>
            <a:ext cx="9148762" cy="1066800"/>
          </a:xfrm>
        </p:spPr>
        <p:txBody>
          <a:bodyPr rtlCol="0">
            <a:normAutofit/>
          </a:bodyPr>
          <a:lstStyle/>
          <a:p>
            <a:pPr algn="ctr" eaLnBrk="1" fontAlgn="auto" hangingPunct="1">
              <a:buClr>
                <a:schemeClr val="accent6">
                  <a:lumMod val="75000"/>
                </a:schemeClr>
              </a:buClr>
              <a:defRPr/>
            </a:pPr>
            <a:r>
              <a:rPr lang="en-US" sz="3600" b="1" dirty="0">
                <a:solidFill>
                  <a:schemeClr val="accent1"/>
                </a:solidFill>
                <a:latin typeface="Arial" pitchFamily="34" charset="0"/>
                <a:cs typeface="Arial" pitchFamily="34" charset="0"/>
              </a:rPr>
              <a:t>Text: I Sam. 17</a:t>
            </a:r>
            <a:endParaRPr lang="en-US" sz="3600" b="1" dirty="0">
              <a:latin typeface="Arial" pitchFamily="34" charset="0"/>
              <a:cs typeface="Arial" pitchFamily="34" charset="0"/>
            </a:endParaRPr>
          </a:p>
        </p:txBody>
      </p:sp>
      <p:sp>
        <p:nvSpPr>
          <p:cNvPr id="2050" name="Rectangle 2"/>
          <p:cNvSpPr>
            <a:spLocks noGrp="1" noChangeArrowheads="1"/>
          </p:cNvSpPr>
          <p:nvPr>
            <p:ph type="ctrTitle"/>
          </p:nvPr>
        </p:nvSpPr>
        <p:spPr>
          <a:xfrm>
            <a:off x="5508" y="533400"/>
            <a:ext cx="9144000" cy="914400"/>
          </a:xfrm>
        </p:spPr>
        <p:txBody>
          <a:bodyPr>
            <a:prstTxWarp prst="textTriangle">
              <a:avLst/>
            </a:prstTxWarp>
          </a:bodyPr>
          <a:lstStyle/>
          <a:p>
            <a:pPr marL="182880" indent="0" algn="ctr" eaLnBrk="1" fontAlgn="auto" hangingPunct="1">
              <a:spcAft>
                <a:spcPts val="0"/>
              </a:spcAft>
              <a:buClr>
                <a:schemeClr val="accent6">
                  <a:lumMod val="75000"/>
                </a:schemeClr>
              </a:buClr>
              <a:buNone/>
              <a:defRPr/>
            </a:pPr>
            <a:r>
              <a:rPr lang="en-US" sz="4000" u="sng"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itchFamily="34" charset="0"/>
                <a:cs typeface="Arial" pitchFamily="34" charset="0"/>
              </a:rPr>
              <a:t>“The Battle Belongs To The Lord!”</a:t>
            </a:r>
          </a:p>
        </p:txBody>
      </p:sp>
      <p:pic>
        <p:nvPicPr>
          <p:cNvPr id="1026" name="Picture 2" descr="https://tjsman.files.wordpress.com/2016/08/david-vs-goliath.jpg">
            <a:extLst>
              <a:ext uri="{FF2B5EF4-FFF2-40B4-BE49-F238E27FC236}">
                <a16:creationId xmlns:a16="http://schemas.microsoft.com/office/drawing/2014/main" id="{FA70726C-FA3F-40AE-B4B1-E2F9E973C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641" y="2590800"/>
            <a:ext cx="6076718" cy="426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11" name="Text Box 8"/>
          <p:cNvSpPr txBox="1">
            <a:spLocks noChangeArrowheads="1"/>
          </p:cNvSpPr>
          <p:nvPr/>
        </p:nvSpPr>
        <p:spPr bwMode="auto">
          <a:xfrm>
            <a:off x="76201" y="4564370"/>
            <a:ext cx="8991600" cy="1631216"/>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3600" b="1" dirty="0">
                <a:solidFill>
                  <a:srgbClr val="002060"/>
                </a:solidFill>
                <a:latin typeface="Tahoma" pitchFamily="34" charset="0"/>
                <a:cs typeface="Times New Roman" pitchFamily="18" charset="0"/>
              </a:rPr>
              <a:t>Rom. 8:31</a:t>
            </a:r>
            <a:endParaRPr lang="en-US" sz="3600" b="1" i="1" dirty="0">
              <a:solidFill>
                <a:srgbClr val="002060"/>
              </a:solidFill>
              <a:latin typeface="Tahoma" pitchFamily="34" charset="0"/>
              <a:cs typeface="Times New Roman" pitchFamily="18" charset="0"/>
            </a:endParaRPr>
          </a:p>
          <a:p>
            <a:pPr>
              <a:defRPr/>
            </a:pPr>
            <a:r>
              <a:rPr lang="en-US" sz="3200" dirty="0">
                <a:solidFill>
                  <a:srgbClr val="006600"/>
                </a:solidFill>
                <a:latin typeface="Tahoma" pitchFamily="34" charset="0"/>
                <a:cs typeface="Times New Roman" pitchFamily="18" charset="0"/>
              </a:rPr>
              <a:t>31.  What then shall we say to these things? If God is for us, who is against us?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4375" y="662447"/>
            <a:ext cx="5835249" cy="3710853"/>
          </a:xfrm>
          <a:prstGeom prst="rect">
            <a:avLst/>
          </a:prstGeom>
        </p:spPr>
      </p:pic>
    </p:spTree>
    <p:extLst>
      <p:ext uri="{BB962C8B-B14F-4D97-AF65-F5344CB8AC3E}">
        <p14:creationId xmlns:p14="http://schemas.microsoft.com/office/powerpoint/2010/main" val="2813673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Lessons From David’s Victory</a:t>
            </a:r>
          </a:p>
        </p:txBody>
      </p:sp>
      <p:sp>
        <p:nvSpPr>
          <p:cNvPr id="11" name="Text Box 5"/>
          <p:cNvSpPr txBox="1">
            <a:spLocks noChangeArrowheads="1"/>
          </p:cNvSpPr>
          <p:nvPr/>
        </p:nvSpPr>
        <p:spPr bwMode="auto">
          <a:xfrm>
            <a:off x="-20944" y="914400"/>
            <a:ext cx="66736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David fought as a shepherd defending his</a:t>
            </a:r>
          </a:p>
          <a:p>
            <a:pPr algn="ctr" eaLnBrk="1" hangingPunct="1"/>
            <a:r>
              <a:rPr lang="en-US" sz="2400" b="1" dirty="0">
                <a:solidFill>
                  <a:schemeClr val="accent1"/>
                </a:solidFill>
                <a:latin typeface="Tahoma" pitchFamily="34" charset="0"/>
                <a:cs typeface="Times New Roman" pitchFamily="18" charset="0"/>
              </a:rPr>
              <a:t>flock – contrast that with King Saul!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726" y="914400"/>
            <a:ext cx="2506022" cy="3060790"/>
          </a:xfrm>
          <a:prstGeom prst="rect">
            <a:avLst/>
          </a:prstGeom>
        </p:spPr>
      </p:pic>
      <p:sp>
        <p:nvSpPr>
          <p:cNvPr id="8" name="Text Box 5"/>
          <p:cNvSpPr txBox="1">
            <a:spLocks noChangeArrowheads="1"/>
          </p:cNvSpPr>
          <p:nvPr/>
        </p:nvSpPr>
        <p:spPr bwMode="auto">
          <a:xfrm>
            <a:off x="0" y="2029296"/>
            <a:ext cx="66736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David saved Israel and showed them the</a:t>
            </a:r>
          </a:p>
          <a:p>
            <a:pPr algn="ctr" eaLnBrk="1" hangingPunct="1"/>
            <a:r>
              <a:rPr lang="en-US" sz="2400" b="1" dirty="0">
                <a:solidFill>
                  <a:schemeClr val="accent1"/>
                </a:solidFill>
                <a:latin typeface="Tahoma" pitchFamily="34" charset="0"/>
                <a:cs typeface="Times New Roman" pitchFamily="18" charset="0"/>
              </a:rPr>
              <a:t>kind of king they really needed!</a:t>
            </a:r>
          </a:p>
        </p:txBody>
      </p:sp>
      <p:sp>
        <p:nvSpPr>
          <p:cNvPr id="9" name="Text Box 5"/>
          <p:cNvSpPr txBox="1">
            <a:spLocks noChangeArrowheads="1"/>
          </p:cNvSpPr>
          <p:nvPr/>
        </p:nvSpPr>
        <p:spPr bwMode="auto">
          <a:xfrm>
            <a:off x="-13570" y="3144193"/>
            <a:ext cx="66736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David became a pattern for God’s people</a:t>
            </a:r>
          </a:p>
          <a:p>
            <a:pPr algn="ctr" eaLnBrk="1" hangingPunct="1"/>
            <a:r>
              <a:rPr lang="en-US" sz="2400" b="1" dirty="0">
                <a:solidFill>
                  <a:schemeClr val="accent1"/>
                </a:solidFill>
                <a:latin typeface="Tahoma" pitchFamily="34" charset="0"/>
                <a:cs typeface="Times New Roman" pitchFamily="18" charset="0"/>
              </a:rPr>
              <a:t>today by exhibiting the spirit we should</a:t>
            </a:r>
          </a:p>
          <a:p>
            <a:pPr algn="ctr" eaLnBrk="1" hangingPunct="1"/>
            <a:r>
              <a:rPr lang="en-US" sz="2400" b="1" dirty="0">
                <a:solidFill>
                  <a:schemeClr val="accent1"/>
                </a:solidFill>
                <a:latin typeface="Tahoma" pitchFamily="34" charset="0"/>
                <a:cs typeface="Times New Roman" pitchFamily="18" charset="0"/>
              </a:rPr>
              <a:t>have in our spiritual warfare (Eph. 6:12)</a:t>
            </a:r>
          </a:p>
        </p:txBody>
      </p:sp>
      <p:sp>
        <p:nvSpPr>
          <p:cNvPr id="10" name="Text Box 5"/>
          <p:cNvSpPr txBox="1">
            <a:spLocks noChangeArrowheads="1"/>
          </p:cNvSpPr>
          <p:nvPr/>
        </p:nvSpPr>
        <p:spPr bwMode="auto">
          <a:xfrm>
            <a:off x="-20944" y="4724400"/>
            <a:ext cx="917969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David did not neglect the use of weapons altogether and</a:t>
            </a:r>
          </a:p>
          <a:p>
            <a:pPr algn="ctr" eaLnBrk="1" hangingPunct="1"/>
            <a:r>
              <a:rPr lang="en-US" sz="2400" b="1" dirty="0">
                <a:solidFill>
                  <a:schemeClr val="accent1"/>
                </a:solidFill>
                <a:latin typeface="Tahoma" pitchFamily="34" charset="0"/>
                <a:cs typeface="Times New Roman" pitchFamily="18" charset="0"/>
              </a:rPr>
              <a:t>then sit back and wait for God to fight the battle for him,</a:t>
            </a:r>
          </a:p>
          <a:p>
            <a:pPr algn="ctr" eaLnBrk="1" hangingPunct="1"/>
            <a:r>
              <a:rPr lang="en-US" sz="2400" b="1" dirty="0">
                <a:solidFill>
                  <a:schemeClr val="accent1"/>
                </a:solidFill>
                <a:latin typeface="Tahoma" pitchFamily="34" charset="0"/>
                <a:cs typeface="Times New Roman" pitchFamily="18" charset="0"/>
              </a:rPr>
              <a:t>and neither can we!</a:t>
            </a:r>
          </a:p>
          <a:p>
            <a:pPr algn="ctr" eaLnBrk="1" hangingPunct="1"/>
            <a:r>
              <a:rPr lang="en-US" sz="2400" b="1" dirty="0">
                <a:solidFill>
                  <a:schemeClr val="accent1"/>
                </a:solidFill>
                <a:latin typeface="Tahoma" pitchFamily="34" charset="0"/>
                <a:cs typeface="Times New Roman" pitchFamily="18" charset="0"/>
              </a:rPr>
              <a:t>(I Tim. 6:11-12; II Cor. 10:3-5; II Tim. 2:24-26; Jude 3)</a:t>
            </a:r>
          </a:p>
        </p:txBody>
      </p:sp>
    </p:spTree>
    <p:extLst>
      <p:ext uri="{BB962C8B-B14F-4D97-AF65-F5344CB8AC3E}">
        <p14:creationId xmlns:p14="http://schemas.microsoft.com/office/powerpoint/2010/main" val="9165700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Lessons From David’s Victory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688" y="685800"/>
            <a:ext cx="2518312" cy="2868237"/>
          </a:xfrm>
          <a:prstGeom prst="rect">
            <a:avLst/>
          </a:prstGeom>
        </p:spPr>
      </p:pic>
      <p:sp>
        <p:nvSpPr>
          <p:cNvPr id="12" name="Text Box 3"/>
          <p:cNvSpPr txBox="1">
            <a:spLocks noChangeArrowheads="1"/>
          </p:cNvSpPr>
          <p:nvPr/>
        </p:nvSpPr>
        <p:spPr bwMode="auto">
          <a:xfrm>
            <a:off x="-9832" y="685800"/>
            <a:ext cx="663552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Characteristics of David: </a:t>
            </a:r>
            <a:endParaRPr lang="en-US" sz="2800" dirty="0">
              <a:solidFill>
                <a:srgbClr val="0000FF"/>
              </a:solidFill>
            </a:endParaRPr>
          </a:p>
          <a:p>
            <a:pPr algn="l">
              <a:buClr>
                <a:schemeClr val="accent1"/>
              </a:buClr>
              <a:buSzPct val="115000"/>
              <a:buFont typeface="Wingdings" pitchFamily="2" charset="2"/>
              <a:buChar char="Ø"/>
            </a:pPr>
            <a:r>
              <a:rPr lang="en-US" sz="2000" dirty="0">
                <a:solidFill>
                  <a:schemeClr val="bg2">
                    <a:lumMod val="10000"/>
                  </a:schemeClr>
                </a:solidFill>
              </a:rPr>
              <a:t>Faith in God, not doubt (I Sam. 17:45; Is. 54:17)</a:t>
            </a:r>
          </a:p>
          <a:p>
            <a:pPr>
              <a:buClr>
                <a:schemeClr val="accent1"/>
              </a:buClr>
              <a:buSzPct val="115000"/>
              <a:buFont typeface="Wingdings" pitchFamily="2" charset="2"/>
              <a:buChar char="Ø"/>
            </a:pPr>
            <a:r>
              <a:rPr lang="en-US" sz="2000" dirty="0">
                <a:solidFill>
                  <a:schemeClr val="bg2">
                    <a:lumMod val="10000"/>
                  </a:schemeClr>
                </a:solidFill>
              </a:rPr>
              <a:t>Humility, not vain pride (I Pet. 5:5-6)</a:t>
            </a:r>
          </a:p>
          <a:p>
            <a:pPr>
              <a:buClr>
                <a:schemeClr val="accent1"/>
              </a:buClr>
              <a:buSzPct val="115000"/>
              <a:buFont typeface="Wingdings" pitchFamily="2" charset="2"/>
              <a:buChar char="Ø"/>
            </a:pPr>
            <a:r>
              <a:rPr lang="en-US" sz="2000" dirty="0">
                <a:solidFill>
                  <a:schemeClr val="bg2">
                    <a:lumMod val="10000"/>
                  </a:schemeClr>
                </a:solidFill>
              </a:rPr>
              <a:t>Zeal, rather than apathy (I Sam. 17:32)</a:t>
            </a:r>
          </a:p>
          <a:p>
            <a:pPr>
              <a:buClr>
                <a:schemeClr val="accent1"/>
              </a:buClr>
              <a:buSzPct val="115000"/>
              <a:buFont typeface="Wingdings" pitchFamily="2" charset="2"/>
              <a:buChar char="Ø"/>
            </a:pPr>
            <a:r>
              <a:rPr lang="en-US" sz="2000" dirty="0">
                <a:solidFill>
                  <a:schemeClr val="bg2">
                    <a:lumMod val="10000"/>
                  </a:schemeClr>
                </a:solidFill>
              </a:rPr>
              <a:t>Courage, in contrast to fear (I Sam. 17:11, 24)</a:t>
            </a:r>
          </a:p>
        </p:txBody>
      </p:sp>
      <p:sp>
        <p:nvSpPr>
          <p:cNvPr id="14" name="Text Box 7"/>
          <p:cNvSpPr txBox="1">
            <a:spLocks noChangeArrowheads="1"/>
          </p:cNvSpPr>
          <p:nvPr/>
        </p:nvSpPr>
        <p:spPr bwMode="auto">
          <a:xfrm>
            <a:off x="3172082" y="4171653"/>
            <a:ext cx="59583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In every victory we have over sin we grow stronger in faith and give glory to God!</a:t>
            </a:r>
            <a:endParaRPr lang="en-US" sz="2400" b="1" i="1" dirty="0">
              <a:latin typeface="Tahoma" pitchFamily="34" charset="0"/>
              <a:cs typeface="Times New Roman" pitchFamily="18" charset="0"/>
            </a:endParaRPr>
          </a:p>
        </p:txBody>
      </p:sp>
      <p:pic>
        <p:nvPicPr>
          <p:cNvPr id="4" name="Picture 3" descr="A picture containing sky, person, man, outdoor&#10;&#10;Description generated with very high confidence">
            <a:extLst>
              <a:ext uri="{FF2B5EF4-FFF2-40B4-BE49-F238E27FC236}">
                <a16:creationId xmlns:a16="http://schemas.microsoft.com/office/drawing/2014/main" id="{81D99CE7-4661-4B55-AE17-2FA8D707C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4" y="2743094"/>
            <a:ext cx="2992744" cy="3805344"/>
          </a:xfrm>
          <a:prstGeom prst="rect">
            <a:avLst/>
          </a:prstGeom>
        </p:spPr>
      </p:pic>
    </p:spTree>
    <p:extLst>
      <p:ext uri="{BB962C8B-B14F-4D97-AF65-F5344CB8AC3E}">
        <p14:creationId xmlns:p14="http://schemas.microsoft.com/office/powerpoint/2010/main" val="3729462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wipe(left)">
                                      <p:cBhvr>
                                        <p:cTn id="16" dur="500"/>
                                        <p:tgtEl>
                                          <p:spTgt spid="1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wipe(left)">
                                      <p:cBhvr>
                                        <p:cTn id="21" dur="500"/>
                                        <p:tgtEl>
                                          <p:spTgt spid="1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wipe(left)">
                                      <p:cBhvr>
                                        <p:cTn id="26" dur="500"/>
                                        <p:tgtEl>
                                          <p:spTgt spid="1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Effect transition="in" filter="wipe(left)">
                                      <p:cBhvr>
                                        <p:cTn id="31" dur="500"/>
                                        <p:tgtEl>
                                          <p:spTgt spid="1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How Do We Know If Our Battle Is “Of The Lord”?</a:t>
            </a:r>
          </a:p>
        </p:txBody>
      </p:sp>
      <p:sp>
        <p:nvSpPr>
          <p:cNvPr id="12" name="Text Box 3"/>
          <p:cNvSpPr txBox="1">
            <a:spLocks noChangeArrowheads="1"/>
          </p:cNvSpPr>
          <p:nvPr/>
        </p:nvSpPr>
        <p:spPr bwMode="auto">
          <a:xfrm>
            <a:off x="-9832" y="685800"/>
            <a:ext cx="915383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l" eaLnBrk="1" hangingPunct="1"/>
            <a:r>
              <a:rPr lang="en-US" dirty="0">
                <a:solidFill>
                  <a:srgbClr val="0000FF"/>
                </a:solidFill>
              </a:rPr>
              <a:t>The “battle belongs to the Lord…” </a:t>
            </a:r>
            <a:endParaRPr lang="en-US" sz="2800" dirty="0">
              <a:solidFill>
                <a:srgbClr val="0000FF"/>
              </a:solidFill>
            </a:endParaRPr>
          </a:p>
          <a:p>
            <a:pPr>
              <a:buClr>
                <a:schemeClr val="accent1"/>
              </a:buClr>
              <a:buSzPct val="115000"/>
              <a:buFont typeface="Wingdings" pitchFamily="2" charset="2"/>
              <a:buChar char="Ø"/>
            </a:pPr>
            <a:r>
              <a:rPr lang="en-US" sz="2000" b="0" dirty="0">
                <a:solidFill>
                  <a:schemeClr val="bg2">
                    <a:lumMod val="10000"/>
                  </a:schemeClr>
                </a:solidFill>
              </a:rPr>
              <a:t>If we are doing what God has authorized </a:t>
            </a:r>
            <a:r>
              <a:rPr lang="en-US" sz="2000" b="0" i="1" dirty="0">
                <a:solidFill>
                  <a:schemeClr val="bg2">
                    <a:lumMod val="10000"/>
                  </a:schemeClr>
                </a:solidFill>
              </a:rPr>
              <a:t>(Col. 3:17; II Tim. 4:16–17).</a:t>
            </a:r>
          </a:p>
          <a:p>
            <a:pPr>
              <a:buClr>
                <a:schemeClr val="accent1"/>
              </a:buClr>
              <a:buSzPct val="115000"/>
              <a:buFont typeface="Wingdings" pitchFamily="2" charset="2"/>
              <a:buChar char="Ø"/>
            </a:pPr>
            <a:r>
              <a:rPr lang="en-US" sz="2000" b="0" dirty="0">
                <a:solidFill>
                  <a:schemeClr val="bg2">
                    <a:lumMod val="10000"/>
                  </a:schemeClr>
                </a:solidFill>
              </a:rPr>
              <a:t>If the truth of God’s word is at stake and being taught, practiced or defended against </a:t>
            </a:r>
            <a:r>
              <a:rPr lang="en-US" sz="2000" b="0" i="1" dirty="0">
                <a:solidFill>
                  <a:schemeClr val="bg2">
                    <a:lumMod val="10000"/>
                  </a:schemeClr>
                </a:solidFill>
              </a:rPr>
              <a:t>error (Phil. 1:17; Jude 3; Acts 15:1–11).</a:t>
            </a:r>
          </a:p>
          <a:p>
            <a:pPr>
              <a:buClr>
                <a:schemeClr val="accent1"/>
              </a:buClr>
              <a:buSzPct val="115000"/>
              <a:buFont typeface="Wingdings" pitchFamily="2" charset="2"/>
              <a:buChar char="Ø"/>
            </a:pPr>
            <a:r>
              <a:rPr lang="en-US" sz="2000" b="0" dirty="0">
                <a:solidFill>
                  <a:schemeClr val="bg2">
                    <a:lumMod val="10000"/>
                  </a:schemeClr>
                </a:solidFill>
              </a:rPr>
              <a:t>If it is a spiritual conflict </a:t>
            </a:r>
            <a:r>
              <a:rPr lang="en-US" sz="2000" b="0" i="1" dirty="0">
                <a:solidFill>
                  <a:schemeClr val="bg2">
                    <a:lumMod val="10000"/>
                  </a:schemeClr>
                </a:solidFill>
              </a:rPr>
              <a:t>(Eph. 6:10–12; II Cor. 10:3–5; Mt. 4:1–11).</a:t>
            </a:r>
          </a:p>
          <a:p>
            <a:pPr>
              <a:buClr>
                <a:schemeClr val="accent1"/>
              </a:buClr>
              <a:buSzPct val="115000"/>
              <a:buFont typeface="Wingdings" pitchFamily="2" charset="2"/>
              <a:buChar char="Ø"/>
            </a:pPr>
            <a:r>
              <a:rPr lang="en-US" sz="2000" b="0" dirty="0">
                <a:solidFill>
                  <a:schemeClr val="bg2">
                    <a:lumMod val="10000"/>
                  </a:schemeClr>
                </a:solidFill>
              </a:rPr>
              <a:t>If it is being done in the name of the Lord and God is being glorified </a:t>
            </a:r>
            <a:r>
              <a:rPr lang="en-US" sz="2000" b="0" i="1" dirty="0">
                <a:solidFill>
                  <a:schemeClr val="bg2">
                    <a:lumMod val="10000"/>
                  </a:schemeClr>
                </a:solidFill>
              </a:rPr>
              <a:t>(Mk. 9:36-41; Mt. 25:34-40; Col. 3:17).</a:t>
            </a:r>
          </a:p>
          <a:p>
            <a:pPr>
              <a:buClr>
                <a:schemeClr val="accent1"/>
              </a:buClr>
              <a:buSzPct val="115000"/>
              <a:buFont typeface="Wingdings" pitchFamily="2" charset="2"/>
              <a:buChar char="Ø"/>
            </a:pPr>
            <a:r>
              <a:rPr lang="en-US" sz="2000" b="0" dirty="0">
                <a:solidFill>
                  <a:schemeClr val="bg2">
                    <a:lumMod val="10000"/>
                  </a:schemeClr>
                </a:solidFill>
              </a:rPr>
              <a:t>If we are fighting in faith, not just fighting </a:t>
            </a:r>
            <a:r>
              <a:rPr lang="en-US" sz="2000" b="0" i="1" dirty="0">
                <a:solidFill>
                  <a:schemeClr val="bg2">
                    <a:lumMod val="10000"/>
                  </a:schemeClr>
                </a:solidFill>
              </a:rPr>
              <a:t>(I Tim. 6:12; Rom. 10:17).</a:t>
            </a:r>
          </a:p>
          <a:p>
            <a:pPr>
              <a:buClr>
                <a:schemeClr val="accent1"/>
              </a:buClr>
              <a:buSzPct val="115000"/>
              <a:buFont typeface="Wingdings" pitchFamily="2" charset="2"/>
              <a:buChar char="Ø"/>
            </a:pPr>
            <a:r>
              <a:rPr lang="en-US" sz="2000" b="0" dirty="0">
                <a:solidFill>
                  <a:schemeClr val="bg2">
                    <a:lumMod val="10000"/>
                  </a:schemeClr>
                </a:solidFill>
              </a:rPr>
              <a:t>If spiritual armor can be properly employed </a:t>
            </a:r>
            <a:r>
              <a:rPr lang="en-US" sz="2000" b="0" i="1" dirty="0">
                <a:solidFill>
                  <a:schemeClr val="bg2">
                    <a:lumMod val="10000"/>
                  </a:schemeClr>
                </a:solidFill>
              </a:rPr>
              <a:t>(Eph. 6:13–18).</a:t>
            </a:r>
          </a:p>
          <a:p>
            <a:pPr>
              <a:buClr>
                <a:schemeClr val="accent1"/>
              </a:buClr>
              <a:buSzPct val="115000"/>
              <a:buFont typeface="Wingdings" pitchFamily="2" charset="2"/>
              <a:buChar char="Ø"/>
            </a:pPr>
            <a:r>
              <a:rPr lang="en-US" sz="2000" b="0" dirty="0">
                <a:solidFill>
                  <a:schemeClr val="bg2">
                    <a:lumMod val="10000"/>
                  </a:schemeClr>
                </a:solidFill>
              </a:rPr>
              <a:t>If one suffers for “righteousness’ sake” </a:t>
            </a:r>
            <a:r>
              <a:rPr lang="en-US" sz="2000" b="0" i="1" dirty="0">
                <a:solidFill>
                  <a:schemeClr val="bg2">
                    <a:lumMod val="10000"/>
                  </a:schemeClr>
                </a:solidFill>
              </a:rPr>
              <a:t>(Mt. 5:10–12; I Pet. 4:12–16).</a:t>
            </a:r>
          </a:p>
          <a:p>
            <a:pPr>
              <a:buClr>
                <a:schemeClr val="accent1"/>
              </a:buClr>
              <a:buSzPct val="115000"/>
              <a:buFont typeface="Wingdings" pitchFamily="2" charset="2"/>
              <a:buChar char="Ø"/>
            </a:pPr>
            <a:r>
              <a:rPr lang="en-US" sz="2000" b="0" dirty="0">
                <a:solidFill>
                  <a:schemeClr val="bg2">
                    <a:lumMod val="10000"/>
                  </a:schemeClr>
                </a:solidFill>
              </a:rPr>
              <a:t>If it can rightly be said we are on the Lord’s side </a:t>
            </a:r>
            <a:r>
              <a:rPr lang="en-US" sz="2000" b="0" i="1" dirty="0">
                <a:solidFill>
                  <a:schemeClr val="bg2">
                    <a:lumMod val="10000"/>
                  </a:schemeClr>
                </a:solidFill>
              </a:rPr>
              <a:t>(Josh. 24:15).</a:t>
            </a:r>
          </a:p>
        </p:txBody>
      </p:sp>
      <p:sp>
        <p:nvSpPr>
          <p:cNvPr id="8" name="Text Box 7"/>
          <p:cNvSpPr txBox="1">
            <a:spLocks noChangeArrowheads="1"/>
          </p:cNvSpPr>
          <p:nvPr/>
        </p:nvSpPr>
        <p:spPr bwMode="auto">
          <a:xfrm>
            <a:off x="-2458" y="4265461"/>
            <a:ext cx="91587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When we fight on the side of right, it can be said of us, </a:t>
            </a:r>
          </a:p>
          <a:p>
            <a:pPr algn="ctr" eaLnBrk="1" hangingPunct="1"/>
            <a:r>
              <a:rPr lang="en-US" sz="2400" b="1" dirty="0">
                <a:latin typeface="Tahoma" pitchFamily="34" charset="0"/>
                <a:cs typeface="Times New Roman" pitchFamily="18" charset="0"/>
              </a:rPr>
              <a:t>we are “more than conquerors through Him who loved us!” </a:t>
            </a:r>
            <a:r>
              <a:rPr lang="en-US" sz="2400" b="1" i="1" dirty="0">
                <a:latin typeface="Tahoma" pitchFamily="34" charset="0"/>
                <a:cs typeface="Times New Roman" pitchFamily="18" charset="0"/>
              </a:rPr>
              <a:t>(NKJ: Rom. 8:37-39)</a:t>
            </a:r>
          </a:p>
        </p:txBody>
      </p:sp>
      <p:sp>
        <p:nvSpPr>
          <p:cNvPr id="9" name="Text Box 8"/>
          <p:cNvSpPr txBox="1">
            <a:spLocks noChangeArrowheads="1"/>
          </p:cNvSpPr>
          <p:nvPr/>
        </p:nvSpPr>
        <p:spPr bwMode="auto">
          <a:xfrm>
            <a:off x="76199" y="5538252"/>
            <a:ext cx="8991601" cy="1015663"/>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sz="2000" b="1" dirty="0">
                <a:solidFill>
                  <a:srgbClr val="002060"/>
                </a:solidFill>
                <a:latin typeface="Tahoma" pitchFamily="34" charset="0"/>
                <a:cs typeface="Times New Roman" pitchFamily="18" charset="0"/>
              </a:rPr>
              <a:t>Rom. 8:37 (NKJ)</a:t>
            </a:r>
            <a:endParaRPr lang="en-US" sz="2000" dirty="0">
              <a:solidFill>
                <a:srgbClr val="00660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37.  Yet in all these things we are more than conquerors through Him who loved us.</a:t>
            </a:r>
          </a:p>
        </p:txBody>
      </p:sp>
    </p:spTree>
    <p:extLst>
      <p:ext uri="{BB962C8B-B14F-4D97-AF65-F5344CB8AC3E}">
        <p14:creationId xmlns:p14="http://schemas.microsoft.com/office/powerpoint/2010/main" val="1060912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left)">
                                      <p:cBhvr>
                                        <p:cTn id="10" dur="500"/>
                                        <p:tgtEl>
                                          <p:spTgt spid="12">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wipe(left)">
                                      <p:cBhvr>
                                        <p:cTn id="14" dur="500"/>
                                        <p:tgtEl>
                                          <p:spTgt spid="12">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wipe(left)">
                                      <p:cBhvr>
                                        <p:cTn id="18" dur="500"/>
                                        <p:tgtEl>
                                          <p:spTgt spid="12">
                                            <p:txEl>
                                              <p:pRg st="3" end="3"/>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500"/>
                                        <p:tgtEl>
                                          <p:spTgt spid="12">
                                            <p:txEl>
                                              <p:pRg st="4" end="4"/>
                                            </p:txEl>
                                          </p:spTgt>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wipe(left)">
                                      <p:cBhvr>
                                        <p:cTn id="26" dur="500"/>
                                        <p:tgtEl>
                                          <p:spTgt spid="12">
                                            <p:txEl>
                                              <p:pRg st="5" end="5"/>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2">
                                            <p:txEl>
                                              <p:pRg st="6" end="6"/>
                                            </p:txEl>
                                          </p:spTgt>
                                        </p:tgtEl>
                                        <p:attrNameLst>
                                          <p:attrName>style.visibility</p:attrName>
                                        </p:attrNameLst>
                                      </p:cBhvr>
                                      <p:to>
                                        <p:strVal val="visible"/>
                                      </p:to>
                                    </p:set>
                                    <p:animEffect transition="in" filter="wipe(left)">
                                      <p:cBhvr>
                                        <p:cTn id="30" dur="500"/>
                                        <p:tgtEl>
                                          <p:spTgt spid="12">
                                            <p:txEl>
                                              <p:pRg st="6" end="6"/>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2">
                                            <p:txEl>
                                              <p:pRg st="7" end="7"/>
                                            </p:txEl>
                                          </p:spTgt>
                                        </p:tgtEl>
                                        <p:attrNameLst>
                                          <p:attrName>style.visibility</p:attrName>
                                        </p:attrNameLst>
                                      </p:cBhvr>
                                      <p:to>
                                        <p:strVal val="visible"/>
                                      </p:to>
                                    </p:set>
                                    <p:animEffect transition="in" filter="wipe(left)">
                                      <p:cBhvr>
                                        <p:cTn id="34" dur="500"/>
                                        <p:tgtEl>
                                          <p:spTgt spid="12">
                                            <p:txEl>
                                              <p:pRg st="7" end="7"/>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2">
                                            <p:txEl>
                                              <p:pRg st="8" end="8"/>
                                            </p:txEl>
                                          </p:spTgt>
                                        </p:tgtEl>
                                        <p:attrNameLst>
                                          <p:attrName>style.visibility</p:attrName>
                                        </p:attrNameLst>
                                      </p:cBhvr>
                                      <p:to>
                                        <p:strVal val="visible"/>
                                      </p:to>
                                    </p:set>
                                    <p:animEffect transition="in" filter="wipe(left)">
                                      <p:cBhvr>
                                        <p:cTn id="38" dur="500"/>
                                        <p:tgtEl>
                                          <p:spTgt spid="12">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13" name="Text Box 3"/>
          <p:cNvSpPr txBox="1">
            <a:spLocks noChangeArrowheads="1"/>
          </p:cNvSpPr>
          <p:nvPr/>
        </p:nvSpPr>
        <p:spPr bwMode="auto">
          <a:xfrm>
            <a:off x="-22123" y="944545"/>
            <a:ext cx="91808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marL="0" indent="0" eaLnBrk="1" hangingPunct="1"/>
            <a:r>
              <a:rPr lang="en-US" dirty="0">
                <a:solidFill>
                  <a:srgbClr val="0000FF"/>
                </a:solidFill>
              </a:rPr>
              <a:t>In our spiritual battles, “The battle is the Lord’s!” </a:t>
            </a:r>
            <a:endParaRPr lang="en-US" sz="2800" dirty="0">
              <a:solidFill>
                <a:srgbClr val="0000FF"/>
              </a:solidFill>
            </a:endParaRPr>
          </a:p>
          <a:p>
            <a:pPr>
              <a:buClr>
                <a:schemeClr val="accent1"/>
              </a:buClr>
              <a:buSzPct val="115000"/>
              <a:buFont typeface="Wingdings" pitchFamily="2" charset="2"/>
              <a:buChar char="Ø"/>
            </a:pPr>
            <a:r>
              <a:rPr lang="en-US" sz="2000" dirty="0">
                <a:solidFill>
                  <a:schemeClr val="bg2">
                    <a:lumMod val="10000"/>
                  </a:schemeClr>
                </a:solidFill>
              </a:rPr>
              <a:t>Christ has overcome evil by the power of His blood (Heb. 2:14-15)</a:t>
            </a:r>
          </a:p>
          <a:p>
            <a:pPr>
              <a:buClr>
                <a:schemeClr val="accent1"/>
              </a:buClr>
              <a:buSzPct val="115000"/>
              <a:buFont typeface="Wingdings" pitchFamily="2" charset="2"/>
              <a:buChar char="Ø"/>
            </a:pPr>
            <a:r>
              <a:rPr lang="en-US" sz="2000" dirty="0">
                <a:solidFill>
                  <a:schemeClr val="bg2">
                    <a:lumMod val="10000"/>
                  </a:schemeClr>
                </a:solidFill>
              </a:rPr>
              <a:t>There is a need for people of courage and faith to go out against the “giants” of today!</a:t>
            </a:r>
          </a:p>
        </p:txBody>
      </p:sp>
      <p:pic>
        <p:nvPicPr>
          <p:cNvPr id="3" name="Picture 2">
            <a:extLst>
              <a:ext uri="{FF2B5EF4-FFF2-40B4-BE49-F238E27FC236}">
                <a16:creationId xmlns:a16="http://schemas.microsoft.com/office/drawing/2014/main" id="{1B6A425A-C20A-4087-B110-942041313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670" y="2172039"/>
            <a:ext cx="4552950" cy="4533900"/>
          </a:xfrm>
          <a:prstGeom prst="rect">
            <a:avLst/>
          </a:prstGeom>
        </p:spPr>
      </p:pic>
    </p:spTree>
    <p:extLst>
      <p:ext uri="{BB962C8B-B14F-4D97-AF65-F5344CB8AC3E}">
        <p14:creationId xmlns:p14="http://schemas.microsoft.com/office/powerpoint/2010/main" val="319047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Conclusion</a:t>
            </a:r>
          </a:p>
        </p:txBody>
      </p:sp>
      <p:sp>
        <p:nvSpPr>
          <p:cNvPr id="10" name="Text Box 7"/>
          <p:cNvSpPr txBox="1">
            <a:spLocks noChangeArrowheads="1"/>
          </p:cNvSpPr>
          <p:nvPr/>
        </p:nvSpPr>
        <p:spPr bwMode="auto">
          <a:xfrm>
            <a:off x="-2458" y="4800600"/>
            <a:ext cx="9146458" cy="1569660"/>
          </a:xfrm>
          <a:prstGeom prst="rect">
            <a:avLst/>
          </a:prstGeom>
          <a:ln/>
          <a:scene3d>
            <a:camera prst="orthographicFront"/>
            <a:lightRig rig="threePt" dir="t"/>
          </a:scene3d>
          <a:sp3d>
            <a:bevelT w="165100" prst="coolSlant"/>
          </a:sp3d>
          <a:extLst/>
        </p:spPr>
        <p:style>
          <a:lnRef idx="1">
            <a:schemeClr val="accent3"/>
          </a:lnRef>
          <a:fillRef idx="2">
            <a:schemeClr val="accent3"/>
          </a:fillRef>
          <a:effectRef idx="1">
            <a:schemeClr val="accent3"/>
          </a:effectRef>
          <a:fontRef idx="minor">
            <a:schemeClr val="dk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006600"/>
                </a:solidFill>
                <a:latin typeface="Tahoma" pitchFamily="34" charset="0"/>
                <a:cs typeface="Times New Roman" pitchFamily="18" charset="0"/>
              </a:rPr>
              <a:t>When we, like David, recognize “there is a God,” and </a:t>
            </a:r>
          </a:p>
          <a:p>
            <a:pPr algn="ctr" eaLnBrk="1" hangingPunct="1"/>
            <a:r>
              <a:rPr lang="en-US" sz="2400" b="1" dirty="0">
                <a:solidFill>
                  <a:srgbClr val="006600"/>
                </a:solidFill>
                <a:latin typeface="Tahoma" pitchFamily="34" charset="0"/>
                <a:cs typeface="Times New Roman" pitchFamily="18" charset="0"/>
              </a:rPr>
              <a:t>that “the Lord does not save with sword and spear,” and </a:t>
            </a:r>
          </a:p>
          <a:p>
            <a:pPr algn="ctr" eaLnBrk="1" hangingPunct="1"/>
            <a:r>
              <a:rPr lang="en-US" sz="2400" b="1" dirty="0">
                <a:solidFill>
                  <a:srgbClr val="006600"/>
                </a:solidFill>
                <a:latin typeface="Tahoma" pitchFamily="34" charset="0"/>
                <a:cs typeface="Times New Roman" pitchFamily="18" charset="0"/>
              </a:rPr>
              <a:t>we fight by faith in God and for His glory, </a:t>
            </a:r>
          </a:p>
          <a:p>
            <a:pPr algn="ctr" eaLnBrk="1" hangingPunct="1"/>
            <a:r>
              <a:rPr lang="en-US" sz="2400" b="1" dirty="0">
                <a:solidFill>
                  <a:srgbClr val="006600"/>
                </a:solidFill>
                <a:latin typeface="Tahoma" pitchFamily="34" charset="0"/>
                <a:cs typeface="Times New Roman" pitchFamily="18" charset="0"/>
              </a:rPr>
              <a:t>the battle will always “be the Lord’s!”</a:t>
            </a:r>
            <a:endParaRPr lang="en-US" sz="2400" b="1" i="1" dirty="0">
              <a:solidFill>
                <a:srgbClr val="006600"/>
              </a:solidFill>
              <a:latin typeface="Tahoma" pitchFamily="34" charset="0"/>
              <a:cs typeface="Times New Roman" pitchFamily="18" charset="0"/>
            </a:endParaRPr>
          </a:p>
        </p:txBody>
      </p:sp>
      <p:sp>
        <p:nvSpPr>
          <p:cNvPr id="13" name="Text Box 3"/>
          <p:cNvSpPr txBox="1">
            <a:spLocks noChangeArrowheads="1"/>
          </p:cNvSpPr>
          <p:nvPr/>
        </p:nvSpPr>
        <p:spPr bwMode="auto">
          <a:xfrm>
            <a:off x="0" y="533400"/>
            <a:ext cx="91440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eaLnBrk="1" hangingPunct="1"/>
            <a:r>
              <a:rPr lang="en-US" dirty="0">
                <a:solidFill>
                  <a:srgbClr val="0000FF"/>
                </a:solidFill>
              </a:rPr>
              <a:t>The “giants” of today include: </a:t>
            </a:r>
            <a:endParaRPr lang="en-US" sz="2800" dirty="0">
              <a:solidFill>
                <a:srgbClr val="0000FF"/>
              </a:solidFill>
            </a:endParaRPr>
          </a:p>
          <a:p>
            <a:pPr>
              <a:buClr>
                <a:schemeClr val="accent1"/>
              </a:buClr>
              <a:buSzPct val="115000"/>
              <a:buFont typeface="Wingdings" panose="05000000000000000000" pitchFamily="2" charset="2"/>
              <a:buChar char="v"/>
            </a:pPr>
            <a:r>
              <a:rPr lang="en-US" sz="2000" dirty="0">
                <a:solidFill>
                  <a:schemeClr val="bg2">
                    <a:lumMod val="10000"/>
                  </a:schemeClr>
                </a:solidFill>
              </a:rPr>
              <a:t>Worldliness</a:t>
            </a:r>
          </a:p>
          <a:p>
            <a:pPr>
              <a:buClr>
                <a:schemeClr val="accent1"/>
              </a:buClr>
              <a:buSzPct val="115000"/>
              <a:buFont typeface="Wingdings" panose="05000000000000000000" pitchFamily="2" charset="2"/>
              <a:buChar char="v"/>
            </a:pPr>
            <a:r>
              <a:rPr lang="en-US" sz="2000" dirty="0">
                <a:solidFill>
                  <a:schemeClr val="bg2">
                    <a:lumMod val="10000"/>
                  </a:schemeClr>
                </a:solidFill>
              </a:rPr>
              <a:t>Compromise</a:t>
            </a:r>
          </a:p>
          <a:p>
            <a:pPr>
              <a:buClr>
                <a:schemeClr val="accent1"/>
              </a:buClr>
              <a:buSzPct val="115000"/>
              <a:buFont typeface="Wingdings" panose="05000000000000000000" pitchFamily="2" charset="2"/>
              <a:buChar char="v"/>
            </a:pPr>
            <a:r>
              <a:rPr lang="en-US" sz="2000" dirty="0">
                <a:solidFill>
                  <a:schemeClr val="bg2">
                    <a:lumMod val="10000"/>
                  </a:schemeClr>
                </a:solidFill>
              </a:rPr>
              <a:t>Indifference</a:t>
            </a:r>
          </a:p>
          <a:p>
            <a:pPr>
              <a:buClr>
                <a:schemeClr val="accent1"/>
              </a:buClr>
              <a:buSzPct val="115000"/>
              <a:buFont typeface="Wingdings" panose="05000000000000000000" pitchFamily="2" charset="2"/>
              <a:buChar char="v"/>
            </a:pPr>
            <a:r>
              <a:rPr lang="en-US" sz="2000" dirty="0">
                <a:solidFill>
                  <a:schemeClr val="bg2">
                    <a:lumMod val="10000"/>
                  </a:schemeClr>
                </a:solidFill>
              </a:rPr>
              <a:t>False doctrine</a:t>
            </a:r>
          </a:p>
          <a:p>
            <a:pPr>
              <a:buClr>
                <a:schemeClr val="accent1"/>
              </a:buClr>
              <a:buSzPct val="115000"/>
              <a:buFont typeface="Wingdings" panose="05000000000000000000" pitchFamily="2" charset="2"/>
              <a:buChar char="v"/>
            </a:pPr>
            <a:r>
              <a:rPr lang="en-US" sz="2000" dirty="0">
                <a:solidFill>
                  <a:schemeClr val="bg2">
                    <a:lumMod val="10000"/>
                  </a:schemeClr>
                </a:solidFill>
              </a:rPr>
              <a:t>Lack of growth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5316" y="614516"/>
            <a:ext cx="1981200" cy="2802948"/>
          </a:xfrm>
          <a:prstGeom prst="rect">
            <a:avLst/>
          </a:prstGeom>
        </p:spPr>
      </p:pic>
      <p:sp>
        <p:nvSpPr>
          <p:cNvPr id="11" name="Text Box 5"/>
          <p:cNvSpPr txBox="1">
            <a:spLocks noChangeArrowheads="1"/>
          </p:cNvSpPr>
          <p:nvPr/>
        </p:nvSpPr>
        <p:spPr bwMode="auto">
          <a:xfrm>
            <a:off x="4916" y="2641936"/>
            <a:ext cx="6914536" cy="830997"/>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As in the days of Israel, the “giants” of</a:t>
            </a:r>
          </a:p>
          <a:p>
            <a:pPr algn="ctr" eaLnBrk="1" hangingPunct="1"/>
            <a:r>
              <a:rPr lang="en-US" sz="2400" b="1" dirty="0">
                <a:solidFill>
                  <a:srgbClr val="FF0000"/>
                </a:solidFill>
                <a:latin typeface="Tahoma" pitchFamily="34" charset="0"/>
                <a:cs typeface="Times New Roman" pitchFamily="18" charset="0"/>
              </a:rPr>
              <a:t>today are not bigger than God!</a:t>
            </a:r>
          </a:p>
        </p:txBody>
      </p:sp>
      <p:sp>
        <p:nvSpPr>
          <p:cNvPr id="14" name="Text Box 3"/>
          <p:cNvSpPr txBox="1">
            <a:spLocks noChangeArrowheads="1"/>
          </p:cNvSpPr>
          <p:nvPr/>
        </p:nvSpPr>
        <p:spPr bwMode="auto">
          <a:xfrm>
            <a:off x="4916" y="3704217"/>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66FFFF"/>
                </a:solidFill>
                <a:latin typeface="Tahoma" pitchFamily="34" charset="0"/>
                <a:cs typeface="Times New Roman" pitchFamily="18" charset="0"/>
              </a:defRPr>
            </a:lvl1pPr>
            <a:lvl2pPr marL="742950" indent="-285750" eaLnBrk="0" hangingPunct="0">
              <a:defRPr sz="2400" b="1">
                <a:solidFill>
                  <a:srgbClr val="66FFFF"/>
                </a:solidFill>
                <a:latin typeface="Tahoma" pitchFamily="34" charset="0"/>
                <a:cs typeface="Times New Roman" pitchFamily="18" charset="0"/>
              </a:defRPr>
            </a:lvl2pPr>
            <a:lvl3pPr marL="1143000" indent="-228600" eaLnBrk="0" hangingPunct="0">
              <a:defRPr sz="2400" b="1">
                <a:solidFill>
                  <a:srgbClr val="66FFFF"/>
                </a:solidFill>
                <a:latin typeface="Tahoma" pitchFamily="34" charset="0"/>
                <a:cs typeface="Times New Roman" pitchFamily="18" charset="0"/>
              </a:defRPr>
            </a:lvl3pPr>
            <a:lvl4pPr marL="1600200" indent="-228600" eaLnBrk="0" hangingPunct="0">
              <a:defRPr sz="2400" b="1">
                <a:solidFill>
                  <a:srgbClr val="66FFFF"/>
                </a:solidFill>
                <a:latin typeface="Tahoma" pitchFamily="34" charset="0"/>
                <a:cs typeface="Times New Roman" pitchFamily="18" charset="0"/>
              </a:defRPr>
            </a:lvl4pPr>
            <a:lvl5pPr marL="2057400" indent="-228600" eaLnBrk="0" hangingPunct="0">
              <a:defRPr sz="2400" b="1">
                <a:solidFill>
                  <a:srgbClr val="66FFFF"/>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66FFFF"/>
                </a:solidFill>
                <a:latin typeface="Tahoma" pitchFamily="34" charset="0"/>
                <a:cs typeface="Times New Roman" pitchFamily="18" charset="0"/>
              </a:defRPr>
            </a:lvl9pPr>
          </a:lstStyle>
          <a:p>
            <a:pPr algn="ctr" eaLnBrk="1" hangingPunct="1"/>
            <a:r>
              <a:rPr lang="en-US" dirty="0">
                <a:solidFill>
                  <a:srgbClr val="0000FF"/>
                </a:solidFill>
              </a:rPr>
              <a:t>We need to have the courage of David to overcome </a:t>
            </a:r>
          </a:p>
          <a:p>
            <a:pPr algn="ctr" eaLnBrk="1" hangingPunct="1"/>
            <a:r>
              <a:rPr lang="en-US" dirty="0">
                <a:solidFill>
                  <a:srgbClr val="0000FF"/>
                </a:solidFill>
              </a:rPr>
              <a:t>and enjoy the blessings of God! (Rev. 21:7)</a:t>
            </a:r>
            <a:endParaRPr lang="en-US" sz="2800" dirty="0">
              <a:solidFill>
                <a:srgbClr val="0000FF"/>
              </a:solidFill>
            </a:endParaRPr>
          </a:p>
        </p:txBody>
      </p:sp>
    </p:spTree>
    <p:extLst>
      <p:ext uri="{BB962C8B-B14F-4D97-AF65-F5344CB8AC3E}">
        <p14:creationId xmlns:p14="http://schemas.microsoft.com/office/powerpoint/2010/main" val="25740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 calcmode="lin" valueType="num">
                                      <p:cBhvr>
                                        <p:cTn id="1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3">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nodeType="after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 calcmode="lin" valueType="num">
                                      <p:cBhvr>
                                        <p:cTn id="26"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p:cTn id="31"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p:cTn id="36"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1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72577531"/>
      </p:ext>
    </p:extLst>
  </p:cSld>
  <p:clrMapOvr>
    <a:masterClrMapping/>
  </p:clrMapOvr>
  <p:transition spd="slow" advTm="2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a:t>
            </a:r>
          </a:p>
        </p:txBody>
      </p:sp>
      <p:sp>
        <p:nvSpPr>
          <p:cNvPr id="5" name="Text Box 5"/>
          <p:cNvSpPr txBox="1">
            <a:spLocks noChangeArrowheads="1"/>
          </p:cNvSpPr>
          <p:nvPr/>
        </p:nvSpPr>
        <p:spPr bwMode="auto">
          <a:xfrm>
            <a:off x="-20944" y="2057400"/>
            <a:ext cx="916120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accent1"/>
                </a:solidFill>
                <a:latin typeface="Tahoma" pitchFamily="34" charset="0"/>
                <a:cs typeface="Times New Roman" pitchFamily="18" charset="0"/>
              </a:rPr>
              <a:t>Sometimes our lives find us in a fight (spiritual) where we</a:t>
            </a:r>
          </a:p>
          <a:p>
            <a:pPr algn="ctr" eaLnBrk="1" hangingPunct="1"/>
            <a:r>
              <a:rPr lang="en-US" sz="2400" b="1" dirty="0">
                <a:solidFill>
                  <a:schemeClr val="accent1"/>
                </a:solidFill>
                <a:latin typeface="Tahoma" pitchFamily="34" charset="0"/>
                <a:cs typeface="Times New Roman" pitchFamily="18" charset="0"/>
              </a:rPr>
              <a:t>are outnumbered, outgunned, overpowered, </a:t>
            </a:r>
          </a:p>
          <a:p>
            <a:pPr algn="ctr" eaLnBrk="1" hangingPunct="1"/>
            <a:r>
              <a:rPr lang="en-US" sz="2400" b="1" dirty="0">
                <a:solidFill>
                  <a:schemeClr val="accent1"/>
                </a:solidFill>
                <a:latin typeface="Tahoma" pitchFamily="34" charset="0"/>
                <a:cs typeface="Times New Roman" pitchFamily="18" charset="0"/>
              </a:rPr>
              <a:t>overwhelmed, and outsmarted</a:t>
            </a:r>
          </a:p>
        </p:txBody>
      </p:sp>
      <p:sp>
        <p:nvSpPr>
          <p:cNvPr id="6" name="Text Box 5"/>
          <p:cNvSpPr txBox="1">
            <a:spLocks noChangeArrowheads="1"/>
          </p:cNvSpPr>
          <p:nvPr/>
        </p:nvSpPr>
        <p:spPr bwMode="auto">
          <a:xfrm>
            <a:off x="2794819" y="3432176"/>
            <a:ext cx="3581400" cy="461665"/>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What do we do?</a:t>
            </a:r>
          </a:p>
        </p:txBody>
      </p:sp>
      <p:sp>
        <p:nvSpPr>
          <p:cNvPr id="10" name="Text Box 8"/>
          <p:cNvSpPr txBox="1">
            <a:spLocks noChangeArrowheads="1"/>
          </p:cNvSpPr>
          <p:nvPr/>
        </p:nvSpPr>
        <p:spPr bwMode="auto">
          <a:xfrm>
            <a:off x="42965" y="609600"/>
            <a:ext cx="9055509" cy="1384995"/>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Eph. 6:12</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12.  For our struggle is not against flesh and blood, but against the rulers, against the powers, against the world forces of this darkness, against the spiritual forces of wickedness in the heavenly places.</a:t>
            </a:r>
          </a:p>
        </p:txBody>
      </p:sp>
      <p:sp>
        <p:nvSpPr>
          <p:cNvPr id="11" name="Text Box 5"/>
          <p:cNvSpPr txBox="1">
            <a:spLocks noChangeArrowheads="1"/>
          </p:cNvSpPr>
          <p:nvPr/>
        </p:nvSpPr>
        <p:spPr bwMode="auto">
          <a:xfrm>
            <a:off x="-8654" y="4114800"/>
            <a:ext cx="91587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 battle belongs to the Lord!”</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Josh. 5:13-16; 6:1-27: </a:t>
            </a:r>
            <a:r>
              <a:rPr lang="en-US" sz="2000" dirty="0">
                <a:solidFill>
                  <a:schemeClr val="tx2"/>
                </a:solidFill>
                <a:latin typeface="Tahoma" pitchFamily="34" charset="0"/>
                <a:cs typeface="Times New Roman" pitchFamily="18" charset="0"/>
              </a:rPr>
              <a:t>The fall of Jericho – fortified city fell by the power of God! (6:2)</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Jud. 7:</a:t>
            </a:r>
            <a:r>
              <a:rPr lang="en-US" sz="2000" dirty="0">
                <a:solidFill>
                  <a:schemeClr val="tx2"/>
                </a:solidFill>
                <a:latin typeface="Tahoma" pitchFamily="34" charset="0"/>
                <a:cs typeface="Times New Roman" pitchFamily="18" charset="0"/>
              </a:rPr>
              <a:t> Innumerable Midianites &amp; Amalekites fell to Gideon by the power of God! (7:9)</a:t>
            </a:r>
          </a:p>
          <a:p>
            <a:pPr>
              <a:buClr>
                <a:schemeClr val="hlink"/>
              </a:buClr>
              <a:buSzPct val="115000"/>
              <a:buFont typeface="Wingdings" pitchFamily="2" charset="2"/>
              <a:buChar char="Ø"/>
            </a:pPr>
            <a:r>
              <a:rPr lang="en-US" sz="2000" b="1" i="1" dirty="0">
                <a:solidFill>
                  <a:schemeClr val="tx2"/>
                </a:solidFill>
                <a:latin typeface="Tahoma" pitchFamily="34" charset="0"/>
                <a:cs typeface="Times New Roman" pitchFamily="18" charset="0"/>
              </a:rPr>
              <a:t>II Chr. 20:</a:t>
            </a:r>
            <a:r>
              <a:rPr lang="en-US" sz="2000" dirty="0">
                <a:solidFill>
                  <a:schemeClr val="tx2"/>
                </a:solidFill>
                <a:latin typeface="Tahoma" pitchFamily="34" charset="0"/>
                <a:cs typeface="Times New Roman" pitchFamily="18" charset="0"/>
              </a:rPr>
              <a:t> Innumerable Moab &amp; Ammon defeated by God for King Jehoshaphat! (20:15)</a:t>
            </a:r>
          </a:p>
        </p:txBody>
      </p:sp>
    </p:spTree>
    <p:extLst>
      <p:ext uri="{BB962C8B-B14F-4D97-AF65-F5344CB8AC3E}">
        <p14:creationId xmlns:p14="http://schemas.microsoft.com/office/powerpoint/2010/main" val="19780360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5"/>
          </p:nvPr>
        </p:nvSpPr>
        <p:spPr>
          <a:xfrm>
            <a:off x="-22123" y="6629400"/>
            <a:ext cx="3222523" cy="228600"/>
          </a:xfrm>
        </p:spPr>
        <p:txBody>
          <a:bodyPr/>
          <a:lstStyle/>
          <a:p>
            <a:pPr>
              <a:defRPr/>
            </a:pPr>
            <a:r>
              <a:rPr lang="en-US"/>
              <a:t>"The Battle Belongs To The Lord!"</a:t>
            </a:r>
            <a:endParaRPr lang="en-US" dirty="0"/>
          </a:p>
        </p:txBody>
      </p:sp>
      <p:sp>
        <p:nvSpPr>
          <p:cNvPr id="90114" name="Rectangle 2"/>
          <p:cNvSpPr>
            <a:spLocks noGrp="1" noChangeArrowheads="1"/>
          </p:cNvSpPr>
          <p:nvPr>
            <p:ph type="title"/>
          </p:nvPr>
        </p:nvSpPr>
        <p:spPr>
          <a:xfrm>
            <a:off x="0" y="0"/>
            <a:ext cx="9144000" cy="654050"/>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Intro </a:t>
            </a:r>
          </a:p>
        </p:txBody>
      </p:sp>
      <p:sp>
        <p:nvSpPr>
          <p:cNvPr id="9" name="Text Box 7"/>
          <p:cNvSpPr txBox="1">
            <a:spLocks noChangeArrowheads="1"/>
          </p:cNvSpPr>
          <p:nvPr/>
        </p:nvSpPr>
        <p:spPr bwMode="auto">
          <a:xfrm>
            <a:off x="12291" y="5410200"/>
            <a:ext cx="91317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Tahoma" pitchFamily="34" charset="0"/>
                <a:cs typeface="Times New Roman" pitchFamily="18" charset="0"/>
              </a:rPr>
              <a:t>David is a great example of showing us that despite the odds against us, “The Battle Belongs to the Lord!”</a:t>
            </a:r>
            <a:endParaRPr lang="en-US" sz="2400" b="1" i="1" dirty="0">
              <a:latin typeface="Tahoma" pitchFamily="34" charset="0"/>
              <a:cs typeface="Times New Roman" pitchFamily="18" charset="0"/>
            </a:endParaRPr>
          </a:p>
        </p:txBody>
      </p:sp>
      <p:pic>
        <p:nvPicPr>
          <p:cNvPr id="5" name="Picture 4" descr="A picture containing ground, indoor&#10;&#10;Description generated with high confidence">
            <a:extLst>
              <a:ext uri="{FF2B5EF4-FFF2-40B4-BE49-F238E27FC236}">
                <a16:creationId xmlns:a16="http://schemas.microsoft.com/office/drawing/2014/main" id="{CF228496-D59B-4ABD-8A69-938F5C878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481" y="926802"/>
            <a:ext cx="6621162" cy="4210645"/>
          </a:xfrm>
          <a:prstGeom prst="rect">
            <a:avLst/>
          </a:prstGeom>
        </p:spPr>
      </p:pic>
    </p:spTree>
    <p:extLst>
      <p:ext uri="{BB962C8B-B14F-4D97-AF65-F5344CB8AC3E}">
        <p14:creationId xmlns:p14="http://schemas.microsoft.com/office/powerpoint/2010/main" val="9326519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 </a:t>
            </a:r>
            <a:r>
              <a:rPr lang="en-US" sz="2800" i="1" u="sng" dirty="0">
                <a:solidFill>
                  <a:schemeClr val="tx1"/>
                </a:solidFill>
                <a:latin typeface="Arial" pitchFamily="34" charset="0"/>
                <a:cs typeface="Arial" pitchFamily="34" charset="0"/>
              </a:rPr>
              <a:t>(I Sam. 17:1-51)</a:t>
            </a:r>
          </a:p>
        </p:txBody>
      </p:sp>
      <p:sp>
        <p:nvSpPr>
          <p:cNvPr id="11" name="Text Box 5"/>
          <p:cNvSpPr txBox="1">
            <a:spLocks noChangeArrowheads="1"/>
          </p:cNvSpPr>
          <p:nvPr/>
        </p:nvSpPr>
        <p:spPr bwMode="auto">
          <a:xfrm>
            <a:off x="0" y="609600"/>
            <a:ext cx="915874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r>
              <a:rPr lang="en-US" sz="2400" b="1" dirty="0">
                <a:solidFill>
                  <a:schemeClr val="accent1"/>
                </a:solidFill>
                <a:latin typeface="Tahoma" pitchFamily="34" charset="0"/>
                <a:cs typeface="Times New Roman" pitchFamily="18" charset="0"/>
              </a:rPr>
              <a:t>“David, Goliath, and Smiley's People” by Dr. David Rabin, Dr. Pauline Rabin, Wednesday, October 26, 1983, Letter to New England Journal of Medicine: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Goliath was a sickly giant weakened by glandular problems and probably didn’t notice David hurling the fatal pebble at his head</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Goliath might have suffered from a combination of ailments which made him physically vulnerable to the small rocks David loaded into his slingshot.</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DIDN’T DUCK or raise his shield and consequently, David apparently had little trouble striking him with the stone</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Goliath suffered from giantism and possibly a rare disorder called endocrine neoplasia, which causes tumors to grow in the endocrine gland.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“It would explain why Goliath was so large, why he couldn’t really see David and why he was felled by a small rock from a slingshot”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One reason Goliath probably took little notice of David was because the disease had put pressure on his optic nerve, resulting in diminished vision.</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could see but it was sort of like a horse with blinders. He had to turn his whole head. He also probably had a bone defect in the skull and probably had a lot of cysts”</a:t>
            </a:r>
          </a:p>
        </p:txBody>
      </p:sp>
    </p:spTree>
    <p:extLst>
      <p:ext uri="{BB962C8B-B14F-4D97-AF65-F5344CB8AC3E}">
        <p14:creationId xmlns:p14="http://schemas.microsoft.com/office/powerpoint/2010/main" val="4862009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11" name="Text Box 5"/>
          <p:cNvSpPr txBox="1">
            <a:spLocks noChangeArrowheads="1"/>
          </p:cNvSpPr>
          <p:nvPr/>
        </p:nvSpPr>
        <p:spPr bwMode="auto">
          <a:xfrm>
            <a:off x="0" y="609600"/>
            <a:ext cx="687766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Goliath’s challenge (I Sam. 17:1–11):</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is referred to as a “champion” three times (I Sam. 17:4, 23, 51).</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was a giant at 9 ft. 9 in. tall (17:4)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His scale armor weighed at least 125-156 lbs. (17:5-6). </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His spear head weighed at least 18 lbs. (17:7).</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was a trained warrior (17:33).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His eyesight wasn’t poor; He could see David was a “youth” (17:42)</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His challenge made Israel “greatly afraid” (17:11, 24).</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had a high price on his head (17:25).</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Saul, a great warrior in his own right, would not fight him and urged David not to fight him (17:33).</a:t>
            </a:r>
          </a:p>
          <a:p>
            <a:pPr>
              <a:buClr>
                <a:schemeClr val="hlink"/>
              </a:buClr>
              <a:buSzPct val="115000"/>
              <a:buFont typeface="Wingdings" pitchFamily="2" charset="2"/>
              <a:buChar char="Ø"/>
            </a:pPr>
            <a:r>
              <a:rPr lang="en-US" sz="2000" dirty="0">
                <a:solidFill>
                  <a:schemeClr val="tx2"/>
                </a:solidFill>
                <a:latin typeface="Tahoma" pitchFamily="34" charset="0"/>
                <a:cs typeface="Times New Roman" pitchFamily="18" charset="0"/>
              </a:rPr>
              <a:t>He was a giant, and a ferocious warrior who defied an entire army! (17:26)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133072"/>
            <a:ext cx="2286000" cy="3137535"/>
          </a:xfrm>
          <a:prstGeom prst="rect">
            <a:avLst/>
          </a:prstGeom>
        </p:spPr>
      </p:pic>
      <p:sp>
        <p:nvSpPr>
          <p:cNvPr id="8" name="Text Box 5">
            <a:extLst>
              <a:ext uri="{FF2B5EF4-FFF2-40B4-BE49-F238E27FC236}">
                <a16:creationId xmlns:a16="http://schemas.microsoft.com/office/drawing/2014/main" id="{48B33BF5-CD18-4022-8B05-B4364DE53DFB}"/>
              </a:ext>
            </a:extLst>
          </p:cNvPr>
          <p:cNvSpPr txBox="1">
            <a:spLocks noChangeArrowheads="1"/>
          </p:cNvSpPr>
          <p:nvPr/>
        </p:nvSpPr>
        <p:spPr bwMode="auto">
          <a:xfrm>
            <a:off x="-15927" y="5721697"/>
            <a:ext cx="9159927" cy="461665"/>
          </a:xfrm>
          <a:prstGeom prst="rect">
            <a:avLst/>
          </a:prstGeom>
          <a:solidFill>
            <a:srgbClr val="FFCCCC"/>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rgbClr val="FF0000"/>
                </a:solidFill>
                <a:latin typeface="Tahoma" pitchFamily="34" charset="0"/>
                <a:cs typeface="Times New Roman" pitchFamily="18" charset="0"/>
              </a:rPr>
              <a:t>At first, no champion was found in the camp of Saul!</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1">
                                            <p:txEl>
                                              <p:pRg st="9" end="9"/>
                                            </p:txEl>
                                          </p:spTgt>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dissolv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9" name="Text Box 5"/>
          <p:cNvSpPr txBox="1">
            <a:spLocks noChangeArrowheads="1"/>
          </p:cNvSpPr>
          <p:nvPr/>
        </p:nvSpPr>
        <p:spPr bwMode="auto">
          <a:xfrm>
            <a:off x="-9832" y="727722"/>
            <a:ext cx="9158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David hears of Goliath’s challenge (I Sam. 17:12–27)</a:t>
            </a:r>
            <a:endParaRPr lang="en-US" sz="2000" dirty="0">
              <a:solidFill>
                <a:schemeClr val="tx2"/>
              </a:solidFill>
              <a:latin typeface="Tahoma" pitchFamily="34" charset="0"/>
              <a:cs typeface="Times New Roman" pitchFamily="18" charset="0"/>
            </a:endParaRPr>
          </a:p>
        </p:txBody>
      </p:sp>
      <p:sp>
        <p:nvSpPr>
          <p:cNvPr id="8" name="Text Box 5"/>
          <p:cNvSpPr txBox="1">
            <a:spLocks noChangeArrowheads="1"/>
          </p:cNvSpPr>
          <p:nvPr/>
        </p:nvSpPr>
        <p:spPr bwMode="auto">
          <a:xfrm>
            <a:off x="-9833" y="1187924"/>
            <a:ext cx="6639233"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David accepts Goliath’s challenge and</a:t>
            </a:r>
          </a:p>
          <a:p>
            <a:pPr eaLnBrk="1" hangingPunct="1"/>
            <a:r>
              <a:rPr lang="en-US" sz="2400" b="1" dirty="0">
                <a:solidFill>
                  <a:schemeClr val="accent1"/>
                </a:solidFill>
                <a:latin typeface="Tahoma" pitchFamily="34" charset="0"/>
                <a:cs typeface="Times New Roman" pitchFamily="18" charset="0"/>
              </a:rPr>
              <a:t>Saul sends David out to meet Goliath:</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David was not afraid to answer the challenge—he based his judgment on his past experiences with the power of God.</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By faith in God he had been able to defend his father’s sheep when they were attacked by lions or bears (I Sam. 17:32–37). </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To David, Goliath was as the lion and bear he had fought (17:36-37).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260243"/>
            <a:ext cx="2514600" cy="3579502"/>
          </a:xfrm>
          <a:prstGeom prst="rect">
            <a:avLst/>
          </a:prstGeom>
        </p:spPr>
      </p:pic>
      <p:sp>
        <p:nvSpPr>
          <p:cNvPr id="11" name="Text Box 8"/>
          <p:cNvSpPr txBox="1">
            <a:spLocks noChangeArrowheads="1"/>
          </p:cNvSpPr>
          <p:nvPr/>
        </p:nvSpPr>
        <p:spPr bwMode="auto">
          <a:xfrm>
            <a:off x="69366" y="4481133"/>
            <a:ext cx="9017558" cy="230832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 Sam. 17:36-37</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36.  "Your servant has killed both the lion and the bear; and this uncircumcised Philistine will be like one of them, since he has taunted the armies of the living God."</a:t>
            </a:r>
          </a:p>
          <a:p>
            <a:pPr>
              <a:defRPr/>
            </a:pPr>
            <a:r>
              <a:rPr lang="en-US" sz="2000" dirty="0">
                <a:solidFill>
                  <a:srgbClr val="006600"/>
                </a:solidFill>
                <a:latin typeface="Tahoma" pitchFamily="34" charset="0"/>
                <a:cs typeface="Times New Roman" pitchFamily="18" charset="0"/>
              </a:rPr>
              <a:t>37.  And David said, "The LORD who delivered me from the paw of the lion and from the paw of the bear, He will deliver me from the hand of this Philistine." And Saul said to David, "Go, and may the LORD be with you."</a:t>
            </a:r>
          </a:p>
        </p:txBody>
      </p:sp>
    </p:spTree>
    <p:extLst>
      <p:ext uri="{BB962C8B-B14F-4D97-AF65-F5344CB8AC3E}">
        <p14:creationId xmlns:p14="http://schemas.microsoft.com/office/powerpoint/2010/main" val="10198178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8" name="Text Box 5"/>
          <p:cNvSpPr txBox="1">
            <a:spLocks noChangeArrowheads="1"/>
          </p:cNvSpPr>
          <p:nvPr/>
        </p:nvSpPr>
        <p:spPr bwMode="auto">
          <a:xfrm>
            <a:off x="0" y="609600"/>
            <a:ext cx="91587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David gains the victory and slays Goliath </a:t>
            </a:r>
          </a:p>
          <a:p>
            <a:pPr eaLnBrk="1" hangingPunct="1"/>
            <a:r>
              <a:rPr lang="en-US" sz="2400" b="1" dirty="0">
                <a:solidFill>
                  <a:schemeClr val="accent1"/>
                </a:solidFill>
                <a:latin typeface="Tahoma" pitchFamily="34" charset="0"/>
                <a:cs typeface="Times New Roman" pitchFamily="18" charset="0"/>
              </a:rPr>
              <a:t>(I Sam. 17:40-51):</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David did not use Saul’s personal armor (I Sam. 17:38–39)</a:t>
            </a:r>
          </a:p>
          <a:p>
            <a:pPr>
              <a:buClr>
                <a:srgbClr val="57C7A4"/>
              </a:buClr>
              <a:buSzPct val="115000"/>
              <a:buFont typeface="Wingdings" pitchFamily="2" charset="2"/>
              <a:buChar char="Ø"/>
            </a:pPr>
            <a:r>
              <a:rPr lang="en-US" sz="2000" dirty="0">
                <a:solidFill>
                  <a:schemeClr val="tx2"/>
                </a:solidFill>
                <a:latin typeface="Tahoma" pitchFamily="34" charset="0"/>
                <a:cs typeface="Times New Roman" pitchFamily="18" charset="0"/>
              </a:rPr>
              <a:t>He did not face him as an armed soldier, but prepared to face him as a shepherd! (I Sam. 17:40) – promised to cut off the giant’s head! (17:46)</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449" y="2405941"/>
            <a:ext cx="3741849" cy="4452059"/>
          </a:xfrm>
          <a:prstGeom prst="rect">
            <a:avLst/>
          </a:prstGeom>
        </p:spPr>
      </p:pic>
    </p:spTree>
    <p:extLst>
      <p:ext uri="{BB962C8B-B14F-4D97-AF65-F5344CB8AC3E}">
        <p14:creationId xmlns:p14="http://schemas.microsoft.com/office/powerpoint/2010/main" val="1642644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11" name="Text Box 8"/>
          <p:cNvSpPr txBox="1">
            <a:spLocks noChangeArrowheads="1"/>
          </p:cNvSpPr>
          <p:nvPr/>
        </p:nvSpPr>
        <p:spPr bwMode="auto">
          <a:xfrm>
            <a:off x="76200" y="609600"/>
            <a:ext cx="8991600" cy="4154984"/>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 Sam. 17:48-51</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48.  Then it happened when the Philistine rose and came and drew near to meet David, that David ran quickly toward the battle line to meet the Philistine.</a:t>
            </a:r>
          </a:p>
          <a:p>
            <a:pPr>
              <a:defRPr/>
            </a:pPr>
            <a:r>
              <a:rPr lang="en-US" sz="2000" dirty="0">
                <a:solidFill>
                  <a:srgbClr val="006600"/>
                </a:solidFill>
                <a:latin typeface="Tahoma" pitchFamily="34" charset="0"/>
                <a:cs typeface="Times New Roman" pitchFamily="18" charset="0"/>
              </a:rPr>
              <a:t>49.  And David put his hand into his bag and took from it a stone and slung it, and struck the Philistine on his forehead. And the stone sank into his forehead, so that he fell on his face to the ground.</a:t>
            </a:r>
          </a:p>
          <a:p>
            <a:pPr>
              <a:defRPr/>
            </a:pPr>
            <a:r>
              <a:rPr lang="en-US" sz="2000" dirty="0">
                <a:solidFill>
                  <a:srgbClr val="006600"/>
                </a:solidFill>
                <a:latin typeface="Tahoma" pitchFamily="34" charset="0"/>
                <a:cs typeface="Times New Roman" pitchFamily="18" charset="0"/>
              </a:rPr>
              <a:t>50.  Thus David prevailed over the Philistine with a sling and a stone, and he struck the Philistine and killed him; but there was no sword in David's hand.</a:t>
            </a:r>
          </a:p>
          <a:p>
            <a:pPr>
              <a:defRPr/>
            </a:pPr>
            <a:r>
              <a:rPr lang="en-US" sz="2000" dirty="0">
                <a:solidFill>
                  <a:srgbClr val="006600"/>
                </a:solidFill>
                <a:latin typeface="Tahoma" pitchFamily="34" charset="0"/>
                <a:cs typeface="Times New Roman" pitchFamily="18" charset="0"/>
              </a:rPr>
              <a:t>51.  Then David ran and stood over the Philistine and took his sword and drew it out of its sheath and killed him, and cut off his head with it. When the Philistines saw that their champion was dead, they fled.</a:t>
            </a:r>
          </a:p>
        </p:txBody>
      </p:sp>
      <p:pic>
        <p:nvPicPr>
          <p:cNvPr id="9" name="Picture 8" descr="A picture containing ground, indoor&#10;&#10;Description generated with high confidence">
            <a:extLst>
              <a:ext uri="{FF2B5EF4-FFF2-40B4-BE49-F238E27FC236}">
                <a16:creationId xmlns:a16="http://schemas.microsoft.com/office/drawing/2014/main" id="{F8880B90-1F13-4ED5-8823-122B73574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300" y="4876800"/>
            <a:ext cx="3115400" cy="1981200"/>
          </a:xfrm>
          <a:prstGeom prst="rect">
            <a:avLst/>
          </a:prstGeom>
        </p:spPr>
      </p:pic>
    </p:spTree>
    <p:extLst>
      <p:ext uri="{BB962C8B-B14F-4D97-AF65-F5344CB8AC3E}">
        <p14:creationId xmlns:p14="http://schemas.microsoft.com/office/powerpoint/2010/main" val="1454188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0735" y="530271"/>
            <a:ext cx="2153265" cy="3082868"/>
          </a:xfrm>
          <a:prstGeom prst="rect">
            <a:avLst/>
          </a:prstGeom>
        </p:spPr>
      </p:pic>
      <p:sp>
        <p:nvSpPr>
          <p:cNvPr id="7" name="Footer Placeholder 4"/>
          <p:cNvSpPr>
            <a:spLocks noGrp="1"/>
          </p:cNvSpPr>
          <p:nvPr>
            <p:ph type="ftr" sz="quarter" idx="15"/>
          </p:nvPr>
        </p:nvSpPr>
        <p:spPr>
          <a:xfrm>
            <a:off x="-20944" y="6548438"/>
            <a:ext cx="3352800" cy="309562"/>
          </a:xfrm>
        </p:spPr>
        <p:txBody>
          <a:bodyPr/>
          <a:lstStyle/>
          <a:p>
            <a:pPr>
              <a:defRPr/>
            </a:pPr>
            <a:r>
              <a:rPr lang="en-US"/>
              <a:t>"The Battle Belongs To The Lord!"</a:t>
            </a:r>
            <a:endParaRPr lang="en-US" dirty="0"/>
          </a:p>
        </p:txBody>
      </p:sp>
      <p:sp>
        <p:nvSpPr>
          <p:cNvPr id="157698" name="Rectangle 1026"/>
          <p:cNvSpPr>
            <a:spLocks noGrp="1" noChangeArrowheads="1"/>
          </p:cNvSpPr>
          <p:nvPr>
            <p:ph type="title"/>
          </p:nvPr>
        </p:nvSpPr>
        <p:spPr>
          <a:xfrm>
            <a:off x="-2458" y="-7118"/>
            <a:ext cx="9161206" cy="616718"/>
          </a:xfrm>
        </p:spPr>
        <p:txBody>
          <a:bodyPr/>
          <a:lstStyle/>
          <a:p>
            <a:pPr marL="0" indent="0" eaLnBrk="1" fontAlgn="auto" hangingPunct="1">
              <a:spcAft>
                <a:spcPts val="0"/>
              </a:spcAft>
              <a:buClr>
                <a:schemeClr val="accent6">
                  <a:lumMod val="75000"/>
                </a:schemeClr>
              </a:buClr>
              <a:buNone/>
              <a:defRPr/>
            </a:pPr>
            <a:r>
              <a:rPr lang="en-US" sz="2800" u="sng" dirty="0">
                <a:solidFill>
                  <a:schemeClr val="tx1"/>
                </a:solidFill>
                <a:latin typeface="Arial" pitchFamily="34" charset="0"/>
                <a:cs typeface="Arial" pitchFamily="34" charset="0"/>
              </a:rPr>
              <a:t>The Contest of David and Goliath</a:t>
            </a:r>
          </a:p>
        </p:txBody>
      </p:sp>
      <p:sp>
        <p:nvSpPr>
          <p:cNvPr id="8" name="Text Box 5"/>
          <p:cNvSpPr txBox="1">
            <a:spLocks noChangeArrowheads="1"/>
          </p:cNvSpPr>
          <p:nvPr/>
        </p:nvSpPr>
        <p:spPr bwMode="auto">
          <a:xfrm>
            <a:off x="0" y="530271"/>
            <a:ext cx="70866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accent1"/>
                </a:solidFill>
                <a:latin typeface="Tahoma" pitchFamily="34" charset="0"/>
                <a:cs typeface="Times New Roman" pitchFamily="18" charset="0"/>
              </a:rPr>
              <a:t>There were three things David wanted the</a:t>
            </a:r>
          </a:p>
          <a:p>
            <a:pPr eaLnBrk="1" hangingPunct="1"/>
            <a:r>
              <a:rPr lang="en-US" sz="2400" b="1" dirty="0">
                <a:solidFill>
                  <a:schemeClr val="accent1"/>
                </a:solidFill>
                <a:latin typeface="Tahoma" pitchFamily="34" charset="0"/>
                <a:cs typeface="Times New Roman" pitchFamily="18" charset="0"/>
              </a:rPr>
              <a:t>Philistines, the Israelites and all the earth</a:t>
            </a:r>
          </a:p>
          <a:p>
            <a:pPr eaLnBrk="1" hangingPunct="1"/>
            <a:r>
              <a:rPr lang="en-US" sz="2400" b="1" dirty="0">
                <a:solidFill>
                  <a:schemeClr val="accent1"/>
                </a:solidFill>
                <a:latin typeface="Tahoma" pitchFamily="34" charset="0"/>
                <a:cs typeface="Times New Roman" pitchFamily="18" charset="0"/>
              </a:rPr>
              <a:t>to know:</a:t>
            </a:r>
          </a:p>
          <a:p>
            <a:pPr>
              <a:buClr>
                <a:srgbClr val="57C7A4"/>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“That there is a God in Israel” (I Sam. 17:46).</a:t>
            </a:r>
          </a:p>
          <a:p>
            <a:pPr>
              <a:buClr>
                <a:srgbClr val="57C7A4"/>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“That the Lord does not save with sword and spear; for the battle is the Lord’s” (I Sam. 17:47).</a:t>
            </a:r>
          </a:p>
          <a:p>
            <a:pPr>
              <a:buClr>
                <a:srgbClr val="57C7A4"/>
              </a:buClr>
              <a:buSzPct val="115000"/>
              <a:buFont typeface="Wingdings" panose="05000000000000000000" pitchFamily="2" charset="2"/>
              <a:buChar char="v"/>
            </a:pPr>
            <a:r>
              <a:rPr lang="en-US" sz="2000" dirty="0">
                <a:solidFill>
                  <a:schemeClr val="tx2"/>
                </a:solidFill>
                <a:latin typeface="Tahoma" pitchFamily="34" charset="0"/>
                <a:cs typeface="Times New Roman" pitchFamily="18" charset="0"/>
              </a:rPr>
              <a:t>He was fighting by faith and for the glory of God (17:37) </a:t>
            </a:r>
          </a:p>
        </p:txBody>
      </p:sp>
      <p:sp>
        <p:nvSpPr>
          <p:cNvPr id="9" name="Text Box 8">
            <a:extLst>
              <a:ext uri="{FF2B5EF4-FFF2-40B4-BE49-F238E27FC236}">
                <a16:creationId xmlns:a16="http://schemas.microsoft.com/office/drawing/2014/main" id="{CD2D39D9-DC76-45A2-87C9-EED83033FF87}"/>
              </a:ext>
            </a:extLst>
          </p:cNvPr>
          <p:cNvSpPr txBox="1">
            <a:spLocks noChangeArrowheads="1"/>
          </p:cNvSpPr>
          <p:nvPr/>
        </p:nvSpPr>
        <p:spPr bwMode="auto">
          <a:xfrm>
            <a:off x="76199" y="2978217"/>
            <a:ext cx="8991601" cy="3847207"/>
          </a:xfrm>
          <a:prstGeom prst="rect">
            <a:avLst/>
          </a:prstGeom>
          <a:solidFill>
            <a:schemeClr val="accent2">
              <a:lumMod val="20000"/>
              <a:lumOff val="80000"/>
            </a:schemeClr>
          </a:solidFill>
          <a:ln w="19050">
            <a:solidFill>
              <a:srgbClr val="002060"/>
            </a:solidFill>
          </a:ln>
          <a:effec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defRPr/>
            </a:pPr>
            <a:r>
              <a:rPr lang="en-US" b="1" dirty="0">
                <a:solidFill>
                  <a:srgbClr val="002060"/>
                </a:solidFill>
                <a:latin typeface="Tahoma" pitchFamily="34" charset="0"/>
                <a:cs typeface="Times New Roman" pitchFamily="18" charset="0"/>
              </a:rPr>
              <a:t>I Sam. 17:45-47</a:t>
            </a:r>
            <a:endParaRPr lang="en-US" b="1" i="1" dirty="0">
              <a:solidFill>
                <a:srgbClr val="002060"/>
              </a:solidFill>
              <a:latin typeface="Tahoma" pitchFamily="34" charset="0"/>
              <a:cs typeface="Times New Roman" pitchFamily="18" charset="0"/>
            </a:endParaRPr>
          </a:p>
          <a:p>
            <a:pPr>
              <a:defRPr/>
            </a:pPr>
            <a:r>
              <a:rPr lang="en-US" sz="2000" dirty="0">
                <a:solidFill>
                  <a:srgbClr val="006600"/>
                </a:solidFill>
                <a:latin typeface="Tahoma" pitchFamily="34" charset="0"/>
                <a:cs typeface="Times New Roman" pitchFamily="18" charset="0"/>
              </a:rPr>
              <a:t>45.  Then David said to the Philistine, "You come to me with a sword, a spear, and a javelin, but I come to you in the name of the LORD of hosts, the God of the armies of Israel, whom you have taunted.</a:t>
            </a:r>
          </a:p>
          <a:p>
            <a:pPr>
              <a:defRPr/>
            </a:pPr>
            <a:r>
              <a:rPr lang="en-US" sz="2000" dirty="0">
                <a:solidFill>
                  <a:srgbClr val="006600"/>
                </a:solidFill>
                <a:latin typeface="Tahoma" pitchFamily="34" charset="0"/>
                <a:cs typeface="Times New Roman" pitchFamily="18" charset="0"/>
              </a:rPr>
              <a:t>46.  "This day the LORD will deliver you up into my hands, and I will strike you down and remove your head from you. And I will give the dead bodies of the army of the Philistines this day to the birds of the sky and the wild beasts of the earth, that all the earth may know that there is a God in Israel,</a:t>
            </a:r>
          </a:p>
          <a:p>
            <a:pPr>
              <a:defRPr/>
            </a:pPr>
            <a:r>
              <a:rPr lang="en-US" sz="2000" dirty="0">
                <a:solidFill>
                  <a:srgbClr val="006600"/>
                </a:solidFill>
                <a:latin typeface="Tahoma" pitchFamily="34" charset="0"/>
                <a:cs typeface="Times New Roman" pitchFamily="18" charset="0"/>
              </a:rPr>
              <a:t>47.  and that all this assembly may know that the LORD does not deliver by sword or by spear; for the battle is the LORD'S and He will give you into our hands."</a:t>
            </a:r>
          </a:p>
        </p:txBody>
      </p:sp>
    </p:spTree>
    <p:extLst>
      <p:ext uri="{BB962C8B-B14F-4D97-AF65-F5344CB8AC3E}">
        <p14:creationId xmlns:p14="http://schemas.microsoft.com/office/powerpoint/2010/main" val="4786149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additive="base">
                                        <p:cTn id="28"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 calcmode="lin" valueType="num">
                                      <p:cBhvr additive="base">
                                        <p:cTn id="33"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TC101859861[[fn=Tradeshow]]</Template>
  <TotalTime>6864</TotalTime>
  <Words>2324</Words>
  <Application>Microsoft Office PowerPoint</Application>
  <PresentationFormat>On-screen Show (4:3)</PresentationFormat>
  <Paragraphs>204</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Ameretto</vt:lpstr>
      <vt:lpstr>Arial</vt:lpstr>
      <vt:lpstr>Calisto MT</vt:lpstr>
      <vt:lpstr>Georgia</vt:lpstr>
      <vt:lpstr>Tahoma</vt:lpstr>
      <vt:lpstr>Times New Roman</vt:lpstr>
      <vt:lpstr>Trebuchet MS</vt:lpstr>
      <vt:lpstr>Wingdings</vt:lpstr>
      <vt:lpstr>Slipstream</vt:lpstr>
      <vt:lpstr>“The Battle Belongs To The Lord!”</vt:lpstr>
      <vt:lpstr>Intro</vt:lpstr>
      <vt:lpstr>Intro </vt:lpstr>
      <vt:lpstr>The Contest of David and Goliath (I Sam. 17:1-51)</vt:lpstr>
      <vt:lpstr>The Contest of David and Goliath</vt:lpstr>
      <vt:lpstr>The Contest of David and Goliath</vt:lpstr>
      <vt:lpstr>The Contest of David and Goliath</vt:lpstr>
      <vt:lpstr>The Contest of David and Goliath</vt:lpstr>
      <vt:lpstr>The Contest of David and Goliath</vt:lpstr>
      <vt:lpstr>The Contest of David and Goliath</vt:lpstr>
      <vt:lpstr>Lessons From David’s Victory</vt:lpstr>
      <vt:lpstr>Lessons From David’s Victory</vt:lpstr>
      <vt:lpstr>How Do We Know If Our Battle Is “Of The Lord”?</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Battle Belongs To The Lord!"</dc:title>
  <dc:subject>07/01/2018</dc:subject>
  <dc:creator>DarkWolf</dc:creator>
  <cp:lastModifiedBy>DarkWolf</cp:lastModifiedBy>
  <cp:revision>17</cp:revision>
  <dcterms:created xsi:type="dcterms:W3CDTF">2005-06-04T23:49:02Z</dcterms:created>
  <dcterms:modified xsi:type="dcterms:W3CDTF">2018-07-01T04:16:03Z</dcterms:modified>
</cp:coreProperties>
</file>