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Lst>
  <p:notesMasterIdLst>
    <p:notesMasterId r:id="rId36"/>
  </p:notesMasterIdLst>
  <p:handoutMasterIdLst>
    <p:handoutMasterId r:id="rId37"/>
  </p:handoutMasterIdLst>
  <p:sldIdLst>
    <p:sldId id="256" r:id="rId2"/>
    <p:sldId id="503" r:id="rId3"/>
    <p:sldId id="325" r:id="rId4"/>
    <p:sldId id="389" r:id="rId5"/>
    <p:sldId id="391" r:id="rId6"/>
    <p:sldId id="382" r:id="rId7"/>
    <p:sldId id="400" r:id="rId8"/>
    <p:sldId id="402" r:id="rId9"/>
    <p:sldId id="404" r:id="rId10"/>
    <p:sldId id="406" r:id="rId11"/>
    <p:sldId id="408" r:id="rId12"/>
    <p:sldId id="289" r:id="rId13"/>
    <p:sldId id="397" r:id="rId14"/>
    <p:sldId id="410" r:id="rId15"/>
    <p:sldId id="414" r:id="rId16"/>
    <p:sldId id="364" r:id="rId17"/>
    <p:sldId id="412" r:id="rId18"/>
    <p:sldId id="422" r:id="rId19"/>
    <p:sldId id="418" r:id="rId20"/>
    <p:sldId id="366" r:id="rId21"/>
    <p:sldId id="424" r:id="rId22"/>
    <p:sldId id="349" r:id="rId23"/>
    <p:sldId id="428" r:id="rId24"/>
    <p:sldId id="368" r:id="rId25"/>
    <p:sldId id="430" r:id="rId26"/>
    <p:sldId id="352" r:id="rId27"/>
    <p:sldId id="436" r:id="rId28"/>
    <p:sldId id="439" r:id="rId29"/>
    <p:sldId id="441" r:id="rId30"/>
    <p:sldId id="512" r:id="rId31"/>
    <p:sldId id="498" r:id="rId32"/>
    <p:sldId id="484" r:id="rId33"/>
    <p:sldId id="490" r:id="rId34"/>
    <p:sldId id="51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FF"/>
    <a:srgbClr val="FFCCFF"/>
    <a:srgbClr val="FF0066"/>
    <a:srgbClr val="FFFFFF"/>
    <a:srgbClr val="FFCC00"/>
    <a:srgbClr val="CCFF33"/>
    <a:srgbClr val="FFFF00"/>
    <a:srgbClr val="00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00" autoAdjust="0"/>
  </p:normalViewPr>
  <p:slideViewPr>
    <p:cSldViewPr snapToObjects="1">
      <p:cViewPr varScale="1">
        <p:scale>
          <a:sx n="95" d="100"/>
          <a:sy n="95" d="100"/>
        </p:scale>
        <p:origin x="312" y="90"/>
      </p:cViewPr>
      <p:guideLst>
        <p:guide orient="horz" pos="2160"/>
        <p:guide pos="3840"/>
      </p:guideLst>
    </p:cSldViewPr>
  </p:slideViewPr>
  <p:outlineViewPr>
    <p:cViewPr>
      <p:scale>
        <a:sx n="33" d="100"/>
        <a:sy n="33" d="100"/>
      </p:scale>
      <p:origin x="0" y="-4704"/>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Times New Roman" charset="0"/>
              </a:defRPr>
            </a:lvl1pPr>
          </a:lstStyle>
          <a:p>
            <a:r>
              <a:rPr lang="en-US" altLang="en-US" dirty="0">
                <a:cs typeface="Times New Roman" charset="0"/>
              </a:rPr>
              <a:t>The Creator's Handbook To Science</a:t>
            </a:r>
            <a:endParaRPr lang="en-US" altLang="en-US" dirty="0"/>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r>
              <a:rPr lang="en-US" altLang="en-US" dirty="0"/>
              <a:t>04/13/14</a:t>
            </a:r>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Times New Roman" charset="0"/>
              </a:defRPr>
            </a:lvl1pPr>
          </a:lstStyle>
          <a:p>
            <a:r>
              <a:rPr lang="en-US" altLang="en-US" dirty="0"/>
              <a:t>Prepared by Nathan L Morrison </a:t>
            </a:r>
            <a:r>
              <a:rPr lang="en-US" altLang="en-US"/>
              <a:t>/ 04/13/14</a:t>
            </a:r>
            <a:endParaRPr lang="en-US" altLang="en-US" dirty="0"/>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61326B5B-4B26-400C-94BC-27F31CD4B313}" type="slidenum">
              <a:rPr lang="en-US" altLang="en-US"/>
              <a:pPr/>
              <a:t>‹#›</a:t>
            </a:fld>
            <a:endParaRPr lang="en-US" altLang="en-US"/>
          </a:p>
        </p:txBody>
      </p:sp>
    </p:spTree>
    <p:extLst>
      <p:ext uri="{BB962C8B-B14F-4D97-AF65-F5344CB8AC3E}">
        <p14:creationId xmlns:p14="http://schemas.microsoft.com/office/powerpoint/2010/main" val="2026166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Times New Roman" charset="0"/>
              </a:defRPr>
            </a:lvl1pPr>
          </a:lstStyle>
          <a:p>
            <a:r>
              <a:rPr lang="en-US" altLang="en-US" dirty="0"/>
              <a:t>The Creator’s Handbook to Science</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r>
              <a:rPr lang="en-US" altLang="en-US"/>
              <a:t>04/13/14</a:t>
            </a:r>
            <a:endParaRPr lang="en-US" altLang="en-US" dirty="0"/>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Times New Roman" charset="0"/>
              </a:defRPr>
            </a:lvl1pPr>
          </a:lstStyle>
          <a:p>
            <a:r>
              <a:rPr lang="en-US" altLang="en-US" dirty="0"/>
              <a:t>Prepared by Nathan L Morrison / 04/13/14</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185AA8A9-8BB6-44B6-BE57-D404F4D27BAA}" type="slidenum">
              <a:rPr lang="en-US" altLang="en-US"/>
              <a:pPr/>
              <a:t>‹#›</a:t>
            </a:fld>
            <a:endParaRPr lang="en-US" altLang="en-US"/>
          </a:p>
        </p:txBody>
      </p:sp>
    </p:spTree>
    <p:extLst>
      <p:ext uri="{BB962C8B-B14F-4D97-AF65-F5344CB8AC3E}">
        <p14:creationId xmlns:p14="http://schemas.microsoft.com/office/powerpoint/2010/main" val="533196581"/>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a:cs typeface="Times New Roman" charset="0"/>
              </a:rPr>
              <a:t>The Creator's Handbook To Science</a:t>
            </a:r>
            <a:endParaRPr lang="en-US" altLang="en-US" dirty="0"/>
          </a:p>
        </p:txBody>
      </p:sp>
      <p:sp>
        <p:nvSpPr>
          <p:cNvPr id="5" name="Rectangle 6"/>
          <p:cNvSpPr>
            <a:spLocks noGrp="1" noChangeArrowheads="1"/>
          </p:cNvSpPr>
          <p:nvPr>
            <p:ph type="ftr" sz="quarter" idx="4"/>
          </p:nvPr>
        </p:nvSpPr>
        <p:spPr>
          <a:ln/>
        </p:spPr>
        <p:txBody>
          <a:bodyPr/>
          <a:lstStyle/>
          <a:p>
            <a:r>
              <a:rPr lang="en-US" altLang="en-US" dirty="0"/>
              <a:t>Prepared by Nathan L Morrison / 04/13/14</a:t>
            </a:r>
          </a:p>
        </p:txBody>
      </p:sp>
      <p:sp>
        <p:nvSpPr>
          <p:cNvPr id="6" name="Rectangle 7"/>
          <p:cNvSpPr>
            <a:spLocks noGrp="1" noChangeArrowheads="1"/>
          </p:cNvSpPr>
          <p:nvPr>
            <p:ph type="sldNum" sz="quarter" idx="5"/>
          </p:nvPr>
        </p:nvSpPr>
        <p:spPr>
          <a:ln/>
        </p:spPr>
        <p:txBody>
          <a:bodyPr/>
          <a:lstStyle/>
          <a:p>
            <a:fld id="{5E734BC9-D489-4F1D-968B-2F83B5379983}" type="slidenum">
              <a:rPr lang="en-US" altLang="en-US"/>
              <a:pPr/>
              <a:t>1</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dirty="0"/>
              <a:t>Prepared by Nathan L Morrison</a:t>
            </a:r>
          </a:p>
          <a:p>
            <a:r>
              <a:rPr lang="en-US" altLang="en-US" dirty="0"/>
              <a:t>All Scripture given is from NASB unless otherwise stated!</a:t>
            </a:r>
          </a:p>
          <a:p>
            <a:endParaRPr lang="en-US" alt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charset="0"/>
                <a:ea typeface="+mn-ea"/>
                <a:cs typeface="+mn-cs"/>
              </a:rPr>
              <a:t>For further study, or if questions, please Call: 804-277-1983 or Visit: www.courthousechurchofcrist.com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kern="1200" dirty="0">
              <a:solidFill>
                <a:schemeClr val="tx1"/>
              </a:solidFill>
              <a:effectLst/>
              <a:latin typeface="Times New Roman"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kern="1200" dirty="0">
                <a:solidFill>
                  <a:schemeClr val="tx1"/>
                </a:solidFill>
                <a:effectLst/>
                <a:latin typeface="Times New Roman" charset="0"/>
                <a:ea typeface="+mn-ea"/>
                <a:cs typeface="+mn-cs"/>
              </a:rPr>
              <a:t>Image: “Pillars of Creation” in the Eagle Nebula taken by the </a:t>
            </a:r>
            <a:r>
              <a:rPr lang="en-US" altLang="en-US" sz="1200" kern="1200" dirty="0" err="1">
                <a:solidFill>
                  <a:schemeClr val="tx1"/>
                </a:solidFill>
                <a:effectLst/>
                <a:latin typeface="Times New Roman" charset="0"/>
                <a:ea typeface="+mn-ea"/>
                <a:cs typeface="+mn-cs"/>
              </a:rPr>
              <a:t>Hubbble</a:t>
            </a:r>
            <a:r>
              <a:rPr lang="en-US" altLang="en-US" sz="1200" kern="1200" dirty="0">
                <a:solidFill>
                  <a:schemeClr val="tx1"/>
                </a:solidFill>
                <a:effectLst/>
                <a:latin typeface="Times New Roman" charset="0"/>
                <a:ea typeface="+mn-ea"/>
                <a:cs typeface="+mn-cs"/>
              </a:rPr>
              <a:t> Telescope in 2014</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“Pillars of Creation” in the Eagle Nebula taken by the </a:t>
            </a:r>
            <a:r>
              <a:rPr lang="en-US" dirty="0" err="1"/>
              <a:t>Hubbble</a:t>
            </a:r>
            <a:r>
              <a:rPr lang="en-US" dirty="0"/>
              <a:t> Telescope, 1995: Whole Nebula</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10</a:t>
            </a:fld>
            <a:endParaRPr lang="en-US" altLang="en-US"/>
          </a:p>
        </p:txBody>
      </p:sp>
    </p:spTree>
    <p:extLst>
      <p:ext uri="{BB962C8B-B14F-4D97-AF65-F5344CB8AC3E}">
        <p14:creationId xmlns:p14="http://schemas.microsoft.com/office/powerpoint/2010/main" val="3467067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Painting, “Hands of Creation,” by Evelyn Patrick</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11</a:t>
            </a:fld>
            <a:endParaRPr lang="en-US" altLang="en-US"/>
          </a:p>
        </p:txBody>
      </p:sp>
    </p:spTree>
    <p:extLst>
      <p:ext uri="{BB962C8B-B14F-4D97-AF65-F5344CB8AC3E}">
        <p14:creationId xmlns:p14="http://schemas.microsoft.com/office/powerpoint/2010/main" val="3780578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12</a:t>
            </a:fld>
            <a:endParaRPr lang="en-US" altLang="en-US"/>
          </a:p>
        </p:txBody>
      </p:sp>
    </p:spTree>
    <p:extLst>
      <p:ext uri="{BB962C8B-B14F-4D97-AF65-F5344CB8AC3E}">
        <p14:creationId xmlns:p14="http://schemas.microsoft.com/office/powerpoint/2010/main" val="2720427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13</a:t>
            </a:fld>
            <a:endParaRPr lang="en-US" altLang="en-US"/>
          </a:p>
        </p:txBody>
      </p:sp>
    </p:spTree>
    <p:extLst>
      <p:ext uri="{BB962C8B-B14F-4D97-AF65-F5344CB8AC3E}">
        <p14:creationId xmlns:p14="http://schemas.microsoft.com/office/powerpoint/2010/main" val="897468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5 Terms of the Universe: http://www.spaceandmotion.com/cosmos-space-time-matter-motion.htm</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14</a:t>
            </a:fld>
            <a:endParaRPr lang="en-US" altLang="en-US"/>
          </a:p>
        </p:txBody>
      </p:sp>
    </p:spTree>
    <p:extLst>
      <p:ext uri="{BB962C8B-B14F-4D97-AF65-F5344CB8AC3E}">
        <p14:creationId xmlns:p14="http://schemas.microsoft.com/office/powerpoint/2010/main" val="2773561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5 Terms of the Universe: http://www.spaceandmotion.com/cosmos-space-time-matter-motion.htm</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15</a:t>
            </a:fld>
            <a:endParaRPr lang="en-US" altLang="en-US"/>
          </a:p>
        </p:txBody>
      </p:sp>
    </p:spTree>
    <p:extLst>
      <p:ext uri="{BB962C8B-B14F-4D97-AF65-F5344CB8AC3E}">
        <p14:creationId xmlns:p14="http://schemas.microsoft.com/office/powerpoint/2010/main" val="1638586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a:t>
            </a:r>
            <a:r>
              <a:rPr lang="en-US" baseline="30000" dirty="0"/>
              <a:t>st</a:t>
            </a:r>
            <a:r>
              <a:rPr lang="en-US" dirty="0"/>
              <a:t> Law of Thermodynamics: http://en.wikipedia.org/wiki/1st_law_of_thermodynamics</a:t>
            </a:r>
          </a:p>
          <a:p>
            <a:endParaRPr lang="en-US" dirty="0"/>
          </a:p>
          <a:p>
            <a:r>
              <a:rPr lang="en-US" dirty="0"/>
              <a:t>http://www.evidencebible.com/witnessingtool/scientificfactsintheBible.shtml</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16</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a:t>
            </a:r>
            <a:r>
              <a:rPr lang="en-US" baseline="30000" dirty="0"/>
              <a:t>st</a:t>
            </a:r>
            <a:r>
              <a:rPr lang="en-US" dirty="0"/>
              <a:t> Law of Thermodynamics: http://en.wikipedia.org/wiki/1st_law_of_thermodynamics</a:t>
            </a:r>
          </a:p>
          <a:p>
            <a:endParaRPr lang="en-US" dirty="0"/>
          </a:p>
          <a:p>
            <a:r>
              <a:rPr lang="en-US" dirty="0"/>
              <a:t>http://www.evidencebible.com/witnessingtool/scientificfactsintheBible.shtml</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17</a:t>
            </a:fld>
            <a:endParaRPr lang="en-US" altLang="en-US"/>
          </a:p>
        </p:txBody>
      </p:sp>
    </p:spTree>
    <p:extLst>
      <p:ext uri="{BB962C8B-B14F-4D97-AF65-F5344CB8AC3E}">
        <p14:creationId xmlns:p14="http://schemas.microsoft.com/office/powerpoint/2010/main" val="3802500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Female “Seed of Life”: http://www.custance.org/Library/SOTW/Part_II/chapter15.html; http://en.wikipedia.org/wiki/Hermann_Henking</a:t>
            </a:r>
          </a:p>
          <a:p>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18</a:t>
            </a:fld>
            <a:endParaRPr lang="en-US" altLang="en-US"/>
          </a:p>
        </p:txBody>
      </p:sp>
    </p:spTree>
    <p:extLst>
      <p:ext uri="{BB962C8B-B14F-4D97-AF65-F5344CB8AC3E}">
        <p14:creationId xmlns:p14="http://schemas.microsoft.com/office/powerpoint/2010/main" val="4099097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Female “Seed of Life”: http://www.custance.org/Library/SOTW/Part_II/chapter15.html; http://en.wikipedia.org/wiki/Hermann_Henking</a:t>
            </a:r>
          </a:p>
          <a:p>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19</a:t>
            </a:fld>
            <a:endParaRPr lang="en-US" altLang="en-US"/>
          </a:p>
        </p:txBody>
      </p:sp>
    </p:spTree>
    <p:extLst>
      <p:ext uri="{BB962C8B-B14F-4D97-AF65-F5344CB8AC3E}">
        <p14:creationId xmlns:p14="http://schemas.microsoft.com/office/powerpoint/2010/main" val="288569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Top-Right: Painting, “Hands of Creation,” by Evelyn Patrick</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a:t>
            </a:fld>
            <a:endParaRPr lang="en-US" altLang="en-US"/>
          </a:p>
        </p:txBody>
      </p:sp>
    </p:spTree>
    <p:extLst>
      <p:ext uri="{BB962C8B-B14F-4D97-AF65-F5344CB8AC3E}">
        <p14:creationId xmlns:p14="http://schemas.microsoft.com/office/powerpoint/2010/main" val="1982585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Life is in the Blood/Bloodletting: http://en.wikipedia.org/wiki/Pierre_Charles_Alexandre_Louis;</a:t>
            </a:r>
            <a:r>
              <a:rPr lang="en-US" baseline="0" dirty="0"/>
              <a:t> http://www.pbs.org/wnet/redgold/basics/bloodlettinghistory.html; </a:t>
            </a:r>
            <a:r>
              <a:rPr lang="en-US" sz="1200" i="1" u="sng" kern="1200" dirty="0">
                <a:solidFill>
                  <a:schemeClr val="tx1"/>
                </a:solidFill>
                <a:effectLst/>
                <a:latin typeface="Times New Roman" charset="0"/>
                <a:ea typeface="+mn-ea"/>
                <a:cs typeface="+mn-cs"/>
              </a:rPr>
              <a:t>Childbed Fever: A scientific biography of Ignaz </a:t>
            </a:r>
            <a:r>
              <a:rPr lang="en-US" sz="1200" i="1" u="sng" kern="1200" dirty="0" err="1">
                <a:solidFill>
                  <a:schemeClr val="tx1"/>
                </a:solidFill>
                <a:effectLst/>
                <a:latin typeface="Times New Roman" charset="0"/>
                <a:ea typeface="+mn-ea"/>
                <a:cs typeface="+mn-cs"/>
              </a:rPr>
              <a:t>Semmelweis</a:t>
            </a:r>
            <a:r>
              <a:rPr lang="en-US" sz="1200" kern="1200" dirty="0">
                <a:solidFill>
                  <a:schemeClr val="tx1"/>
                </a:solidFill>
                <a:effectLst/>
                <a:latin typeface="Times New Roman" charset="0"/>
                <a:ea typeface="+mn-ea"/>
                <a:cs typeface="+mn-cs"/>
              </a:rPr>
              <a:t>, by </a:t>
            </a:r>
            <a:r>
              <a:rPr lang="en-US" sz="1200" kern="1200" dirty="0" err="1">
                <a:solidFill>
                  <a:schemeClr val="tx1"/>
                </a:solidFill>
                <a:effectLst/>
                <a:latin typeface="Times New Roman" charset="0"/>
                <a:ea typeface="+mn-ea"/>
                <a:cs typeface="+mn-cs"/>
              </a:rPr>
              <a:t>Codell</a:t>
            </a:r>
            <a:r>
              <a:rPr lang="en-US" sz="1200" kern="1200" dirty="0">
                <a:solidFill>
                  <a:schemeClr val="tx1"/>
                </a:solidFill>
                <a:effectLst/>
                <a:latin typeface="Times New Roman" charset="0"/>
                <a:ea typeface="+mn-ea"/>
                <a:cs typeface="+mn-cs"/>
              </a:rPr>
              <a:t> K. &amp; Barbara R. Carter, 2005 </a:t>
            </a:r>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20</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Life is in the Blood/Bloodletting: http://en.wikipedia.org/wiki/Pierre_Charles_Alexandre_Louis;</a:t>
            </a:r>
            <a:r>
              <a:rPr lang="en-US" baseline="0" dirty="0"/>
              <a:t> http://www.pbs.org/wnet/redgold/basics/bloodlettinghistory.html; </a:t>
            </a:r>
            <a:r>
              <a:rPr lang="en-US" sz="1200" i="1" u="sng" kern="1200" dirty="0">
                <a:solidFill>
                  <a:schemeClr val="tx1"/>
                </a:solidFill>
                <a:effectLst/>
                <a:latin typeface="Times New Roman" charset="0"/>
                <a:ea typeface="+mn-ea"/>
                <a:cs typeface="+mn-cs"/>
              </a:rPr>
              <a:t>Childbed Fever: A scientific biography of Ignaz </a:t>
            </a:r>
            <a:r>
              <a:rPr lang="en-US" sz="1200" i="1" u="sng" kern="1200" dirty="0" err="1">
                <a:solidFill>
                  <a:schemeClr val="tx1"/>
                </a:solidFill>
                <a:effectLst/>
                <a:latin typeface="Times New Roman" charset="0"/>
                <a:ea typeface="+mn-ea"/>
                <a:cs typeface="+mn-cs"/>
              </a:rPr>
              <a:t>Semmelweis</a:t>
            </a:r>
            <a:r>
              <a:rPr lang="en-US" sz="1200" kern="1200" dirty="0">
                <a:solidFill>
                  <a:schemeClr val="tx1"/>
                </a:solidFill>
                <a:effectLst/>
                <a:latin typeface="Times New Roman" charset="0"/>
                <a:ea typeface="+mn-ea"/>
                <a:cs typeface="+mn-cs"/>
              </a:rPr>
              <a:t>, by </a:t>
            </a:r>
            <a:r>
              <a:rPr lang="en-US" sz="1200" kern="1200" dirty="0" err="1">
                <a:solidFill>
                  <a:schemeClr val="tx1"/>
                </a:solidFill>
                <a:effectLst/>
                <a:latin typeface="Times New Roman" charset="0"/>
                <a:ea typeface="+mn-ea"/>
                <a:cs typeface="+mn-cs"/>
              </a:rPr>
              <a:t>Codell</a:t>
            </a:r>
            <a:r>
              <a:rPr lang="en-US" sz="1200" kern="1200" dirty="0">
                <a:solidFill>
                  <a:schemeClr val="tx1"/>
                </a:solidFill>
                <a:effectLst/>
                <a:latin typeface="Times New Roman" charset="0"/>
                <a:ea typeface="+mn-ea"/>
                <a:cs typeface="+mn-cs"/>
              </a:rPr>
              <a:t> K. &amp; Barbara R. Carter, 2005 </a:t>
            </a:r>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21</a:t>
            </a:fld>
            <a:endParaRPr lang="en-US" altLang="en-US"/>
          </a:p>
        </p:txBody>
      </p:sp>
    </p:spTree>
    <p:extLst>
      <p:ext uri="{BB962C8B-B14F-4D97-AF65-F5344CB8AC3E}">
        <p14:creationId xmlns:p14="http://schemas.microsoft.com/office/powerpoint/2010/main" val="4261398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Circumcision on 8</a:t>
            </a:r>
            <a:r>
              <a:rPr lang="en-US" baseline="30000" dirty="0"/>
              <a:t>th</a:t>
            </a:r>
            <a:r>
              <a:rPr lang="en-US" dirty="0"/>
              <a:t> Day: http://en.wikipedia.org/wiki/Vitamin_K#History_of_discovery; http://en.wikipedia.org/wiki/Carl_Peter_Henrik_Dam; </a:t>
            </a:r>
            <a:r>
              <a:rPr lang="en-US" u="sng" dirty="0"/>
              <a:t>None of These Diseases </a:t>
            </a:r>
            <a:r>
              <a:rPr lang="en-US" dirty="0"/>
              <a:t>by S.I. </a:t>
            </a:r>
            <a:r>
              <a:rPr lang="en-US" dirty="0" err="1"/>
              <a:t>McMillen</a:t>
            </a:r>
            <a:r>
              <a:rPr lang="en-US" dirty="0"/>
              <a:t>, M.D., p. 93, 1984</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22</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Circumcision on 8</a:t>
            </a:r>
            <a:r>
              <a:rPr lang="en-US" baseline="30000" dirty="0"/>
              <a:t>th</a:t>
            </a:r>
            <a:r>
              <a:rPr lang="en-US" dirty="0"/>
              <a:t> Day: http://en.wikipedia.org/wiki/Vitamin_K#History_of_discovery; http://en.wikipedia.org/wiki/Carl_Peter_Henrik_Dam; </a:t>
            </a:r>
            <a:r>
              <a:rPr lang="en-US" u="sng" dirty="0"/>
              <a:t>None of These Diseases </a:t>
            </a:r>
            <a:r>
              <a:rPr lang="en-US" dirty="0"/>
              <a:t>by S.I. </a:t>
            </a:r>
            <a:r>
              <a:rPr lang="en-US" dirty="0" err="1"/>
              <a:t>McMillen</a:t>
            </a:r>
            <a:r>
              <a:rPr lang="en-US" dirty="0"/>
              <a:t>, M.D., p. 93, 1984</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23</a:t>
            </a:fld>
            <a:endParaRPr lang="en-US" altLang="en-US"/>
          </a:p>
        </p:txBody>
      </p:sp>
    </p:spTree>
    <p:extLst>
      <p:ext uri="{BB962C8B-B14F-4D97-AF65-F5344CB8AC3E}">
        <p14:creationId xmlns:p14="http://schemas.microsoft.com/office/powerpoint/2010/main" val="3089391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Hand-washing in Running Water: http://en.wikipedia.org/wiki/Ignaz_Semmelweis; http://en.wikipedia.org/wiki/Louis_Pasteur</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24</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Hand-washing in Running Water: http://en.wikipedia.org/wiki/Ignaz_Semmelweis; http://en.wikipedia.org/wiki/Louis_Pasteur</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25</a:t>
            </a:fld>
            <a:endParaRPr lang="en-US" altLang="en-US"/>
          </a:p>
        </p:txBody>
      </p:sp>
    </p:spTree>
    <p:extLst>
      <p:ext uri="{BB962C8B-B14F-4D97-AF65-F5344CB8AC3E}">
        <p14:creationId xmlns:p14="http://schemas.microsoft.com/office/powerpoint/2010/main" val="1503746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Suspension of the Earth: http://en.wikipedia.org/wiki/Ptolemaic_System#Ptolemaic_system; http://en.wikipedia.org/wiki/Copernican_system</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26</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Suspension of the Earth: http://en.wikipedia.org/wiki/Ptolemaic_System#Ptolemaic_system; http://en.wikipedia.org/wiki/Copernican_system</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27</a:t>
            </a:fld>
            <a:endParaRPr lang="en-US" altLang="en-US"/>
          </a:p>
        </p:txBody>
      </p:sp>
    </p:spTree>
    <p:extLst>
      <p:ext uri="{BB962C8B-B14F-4D97-AF65-F5344CB8AC3E}">
        <p14:creationId xmlns:p14="http://schemas.microsoft.com/office/powerpoint/2010/main" val="3133259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Air Has Weight: http://superbeefy.com/who-discovered-air-pressure-and-that-the-atmosphere-has-weight-and-presses-down-on-us/; https://en.wikipedia.org/wiki/Evangelista_Torricelli</a:t>
            </a:r>
          </a:p>
          <a:p>
            <a:r>
              <a:rPr lang="en-US" dirty="0"/>
              <a:t>http://www.kids-fun-science.com/air-pressure-experiments.html</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28</a:t>
            </a:fld>
            <a:endParaRPr lang="en-US" altLang="en-US"/>
          </a:p>
        </p:txBody>
      </p:sp>
    </p:spTree>
    <p:extLst>
      <p:ext uri="{BB962C8B-B14F-4D97-AF65-F5344CB8AC3E}">
        <p14:creationId xmlns:p14="http://schemas.microsoft.com/office/powerpoint/2010/main" val="4069150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Air Has Weight: http://superbeefy.com/who-discovered-air-pressure-and-that-the-atmosphere-has-weight-and-presses-down-on-us/; https://en.wikipedia.org/wiki/Evangelista_Torricelli</a:t>
            </a:r>
          </a:p>
          <a:p>
            <a:r>
              <a:rPr lang="en-US" dirty="0"/>
              <a:t>http://www.kids-fun-science.com/air-pressure-experiments.html</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29</a:t>
            </a:fld>
            <a:endParaRPr lang="en-US" altLang="en-US"/>
          </a:p>
        </p:txBody>
      </p:sp>
    </p:spTree>
    <p:extLst>
      <p:ext uri="{BB962C8B-B14F-4D97-AF65-F5344CB8AC3E}">
        <p14:creationId xmlns:p14="http://schemas.microsoft.com/office/powerpoint/2010/main" val="109209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a:t>
            </a:fld>
            <a:endParaRPr lang="en-US" altLang="en-US"/>
          </a:p>
        </p:txBody>
      </p:sp>
    </p:spTree>
    <p:extLst>
      <p:ext uri="{BB962C8B-B14F-4D97-AF65-F5344CB8AC3E}">
        <p14:creationId xmlns:p14="http://schemas.microsoft.com/office/powerpoint/2010/main" val="4276204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The Creator’s Handbook to Science</a:t>
            </a:r>
            <a:endParaRPr lang="en-US" altLang="en-US" dirty="0"/>
          </a:p>
        </p:txBody>
      </p:sp>
      <p:sp>
        <p:nvSpPr>
          <p:cNvPr id="5" name="Footer Placeholder 4"/>
          <p:cNvSpPr>
            <a:spLocks noGrp="1"/>
          </p:cNvSpPr>
          <p:nvPr>
            <p:ph type="ftr" sz="quarter" idx="11"/>
          </p:nvPr>
        </p:nvSpPr>
        <p:spPr/>
        <p:txBody>
          <a:bodyPr/>
          <a:lstStyle/>
          <a:p>
            <a:r>
              <a:rPr lang="en-US" altLang="en-US"/>
              <a:t>Prepared by Nathan L Morrison / 04/13/14</a:t>
            </a:r>
            <a:endParaRPr lang="en-US" altLang="en-US" dirty="0"/>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30</a:t>
            </a:fld>
            <a:endParaRPr lang="en-US" altLang="en-US"/>
          </a:p>
        </p:txBody>
      </p:sp>
    </p:spTree>
    <p:extLst>
      <p:ext uri="{BB962C8B-B14F-4D97-AF65-F5344CB8AC3E}">
        <p14:creationId xmlns:p14="http://schemas.microsoft.com/office/powerpoint/2010/main" val="966053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31</a:t>
            </a:fld>
            <a:endParaRPr lang="en-US" altLang="en-US"/>
          </a:p>
        </p:txBody>
      </p:sp>
    </p:spTree>
    <p:extLst>
      <p:ext uri="{BB962C8B-B14F-4D97-AF65-F5344CB8AC3E}">
        <p14:creationId xmlns:p14="http://schemas.microsoft.com/office/powerpoint/2010/main" val="1391274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32</a:t>
            </a:fld>
            <a:endParaRPr lang="en-US" altLang="en-US"/>
          </a:p>
        </p:txBody>
      </p:sp>
    </p:spTree>
    <p:extLst>
      <p:ext uri="{BB962C8B-B14F-4D97-AF65-F5344CB8AC3E}">
        <p14:creationId xmlns:p14="http://schemas.microsoft.com/office/powerpoint/2010/main" val="3908140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33</a:t>
            </a:fld>
            <a:endParaRPr lang="en-US" altLang="en-US"/>
          </a:p>
        </p:txBody>
      </p:sp>
    </p:spTree>
    <p:extLst>
      <p:ext uri="{BB962C8B-B14F-4D97-AF65-F5344CB8AC3E}">
        <p14:creationId xmlns:p14="http://schemas.microsoft.com/office/powerpoint/2010/main" val="1902071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34</a:t>
            </a:fld>
            <a:endParaRPr lang="en-US">
              <a:cs typeface="Arial" pitchFamily="34" charset="0"/>
            </a:endParaRPr>
          </a:p>
        </p:txBody>
      </p:sp>
    </p:spTree>
    <p:extLst>
      <p:ext uri="{BB962C8B-B14F-4D97-AF65-F5344CB8AC3E}">
        <p14:creationId xmlns:p14="http://schemas.microsoft.com/office/powerpoint/2010/main" val="2714299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a:t>
            </a:fld>
            <a:endParaRPr lang="en-US" altLang="en-US"/>
          </a:p>
        </p:txBody>
      </p:sp>
    </p:spTree>
    <p:extLst>
      <p:ext uri="{BB962C8B-B14F-4D97-AF65-F5344CB8AC3E}">
        <p14:creationId xmlns:p14="http://schemas.microsoft.com/office/powerpoint/2010/main" val="207297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a:t>
            </a:fld>
            <a:endParaRPr lang="en-US" altLang="en-US"/>
          </a:p>
        </p:txBody>
      </p:sp>
    </p:spTree>
    <p:extLst>
      <p:ext uri="{BB962C8B-B14F-4D97-AF65-F5344CB8AC3E}">
        <p14:creationId xmlns:p14="http://schemas.microsoft.com/office/powerpoint/2010/main" val="266444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“Pillars of Creation” in the Eagle Nebula taken by the </a:t>
            </a:r>
            <a:r>
              <a:rPr lang="en-US" dirty="0" err="1"/>
              <a:t>Hubbble</a:t>
            </a:r>
            <a:r>
              <a:rPr lang="en-US" dirty="0"/>
              <a:t> Telescope in 1995</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a:t>
            </a:fld>
            <a:endParaRPr lang="en-US" altLang="en-US"/>
          </a:p>
        </p:txBody>
      </p:sp>
    </p:spTree>
    <p:extLst>
      <p:ext uri="{BB962C8B-B14F-4D97-AF65-F5344CB8AC3E}">
        <p14:creationId xmlns:p14="http://schemas.microsoft.com/office/powerpoint/2010/main" val="4276204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“Pillars of Creation” in the Eagle Nebula taken by the </a:t>
            </a:r>
            <a:r>
              <a:rPr lang="en-US" dirty="0" err="1"/>
              <a:t>Hubbble</a:t>
            </a:r>
            <a:r>
              <a:rPr lang="en-US" dirty="0"/>
              <a:t> Telescope in 1995 compared to the photo from 2014</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7</a:t>
            </a:fld>
            <a:endParaRPr lang="en-US" altLang="en-US"/>
          </a:p>
        </p:txBody>
      </p:sp>
    </p:spTree>
    <p:extLst>
      <p:ext uri="{BB962C8B-B14F-4D97-AF65-F5344CB8AC3E}">
        <p14:creationId xmlns:p14="http://schemas.microsoft.com/office/powerpoint/2010/main" val="2248182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Depiction of the “Pillars of Creation” as the “Hand of God”</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8</a:t>
            </a:fld>
            <a:endParaRPr lang="en-US" altLang="en-US"/>
          </a:p>
        </p:txBody>
      </p:sp>
    </p:spTree>
    <p:extLst>
      <p:ext uri="{BB962C8B-B14F-4D97-AF65-F5344CB8AC3E}">
        <p14:creationId xmlns:p14="http://schemas.microsoft.com/office/powerpoint/2010/main" val="1423950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Depiction of the “Pillars of Creation” as the “Hand of God”</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9</a:t>
            </a:fld>
            <a:endParaRPr lang="en-US" altLang="en-US"/>
          </a:p>
        </p:txBody>
      </p:sp>
    </p:spTree>
    <p:extLst>
      <p:ext uri="{BB962C8B-B14F-4D97-AF65-F5344CB8AC3E}">
        <p14:creationId xmlns:p14="http://schemas.microsoft.com/office/powerpoint/2010/main" val="2805297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Harmony Of Scriptures &amp; Science Part 1</a:t>
            </a:r>
          </a:p>
        </p:txBody>
      </p:sp>
      <p:sp>
        <p:nvSpPr>
          <p:cNvPr id="9" name="Slide Number Placeholder 8"/>
          <p:cNvSpPr>
            <a:spLocks noGrp="1"/>
          </p:cNvSpPr>
          <p:nvPr>
            <p:ph type="sldNum" sz="quarter" idx="12"/>
          </p:nvPr>
        </p:nvSpPr>
        <p:spPr/>
        <p:txBody>
          <a:bodyPr/>
          <a:lstStyle/>
          <a:p>
            <a:fld id="{1CFD2293-C915-42F2-A739-03872425F7BE}" type="slidenum">
              <a:rPr lang="en-US" altLang="en-US" smtClean="0"/>
              <a:pPr/>
              <a:t>‹#›</a:t>
            </a:fld>
            <a:endParaRPr lang="en-US" altLang="en-US"/>
          </a:p>
        </p:txBody>
      </p:sp>
    </p:spTree>
    <p:extLst>
      <p:ext uri="{BB962C8B-B14F-4D97-AF65-F5344CB8AC3E}">
        <p14:creationId xmlns:p14="http://schemas.microsoft.com/office/powerpoint/2010/main" val="2922651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1</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9622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1</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20432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1</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93175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1</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3742556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Harmony Of Scriptures &amp; Science Part 1</a:t>
            </a:r>
          </a:p>
        </p:txBody>
      </p:sp>
      <p:sp>
        <p:nvSpPr>
          <p:cNvPr id="5" name="Slide Number Placeholder 4"/>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697378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Harmony Of Scriptures &amp; Science Part 1</a:t>
            </a:r>
          </a:p>
        </p:txBody>
      </p:sp>
      <p:sp>
        <p:nvSpPr>
          <p:cNvPr id="5" name="Slide Number Placeholder 4"/>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471681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 1</a:t>
            </a:r>
          </a:p>
        </p:txBody>
      </p:sp>
      <p:sp>
        <p:nvSpPr>
          <p:cNvPr id="6" name="Slide Number Placeholder 5"/>
          <p:cNvSpPr>
            <a:spLocks noGrp="1"/>
          </p:cNvSpPr>
          <p:nvPr>
            <p:ph type="sldNum" sz="quarter" idx="12"/>
          </p:nvPr>
        </p:nvSpPr>
        <p:spPr/>
        <p:txBody>
          <a:bodyPr/>
          <a:lstStyle/>
          <a:p>
            <a:fld id="{54C03667-D430-436B-BCC3-14732EE8845D}" type="slidenum">
              <a:rPr lang="en-US" altLang="en-US" smtClean="0"/>
              <a:pPr/>
              <a:t>‹#›</a:t>
            </a:fld>
            <a:endParaRPr lang="en-US" altLang="en-US"/>
          </a:p>
        </p:txBody>
      </p:sp>
    </p:spTree>
    <p:extLst>
      <p:ext uri="{BB962C8B-B14F-4D97-AF65-F5344CB8AC3E}">
        <p14:creationId xmlns:p14="http://schemas.microsoft.com/office/powerpoint/2010/main" val="134448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 1</a:t>
            </a:r>
          </a:p>
        </p:txBody>
      </p:sp>
      <p:sp>
        <p:nvSpPr>
          <p:cNvPr id="6" name="Slide Number Placeholder 5"/>
          <p:cNvSpPr>
            <a:spLocks noGrp="1"/>
          </p:cNvSpPr>
          <p:nvPr>
            <p:ph type="sldNum" sz="quarter" idx="12"/>
          </p:nvPr>
        </p:nvSpPr>
        <p:spPr/>
        <p:txBody>
          <a:bodyPr/>
          <a:lstStyle/>
          <a:p>
            <a:fld id="{9BF4A012-7991-4599-960D-499F5DCF5C7E}" type="slidenum">
              <a:rPr lang="en-US" altLang="en-US" smtClean="0"/>
              <a:pPr/>
              <a:t>‹#›</a:t>
            </a:fld>
            <a:endParaRPr lang="en-US" altLang="en-US"/>
          </a:p>
        </p:txBody>
      </p:sp>
    </p:spTree>
    <p:extLst>
      <p:ext uri="{BB962C8B-B14F-4D97-AF65-F5344CB8AC3E}">
        <p14:creationId xmlns:p14="http://schemas.microsoft.com/office/powerpoint/2010/main" val="225192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 1</a:t>
            </a:r>
          </a:p>
        </p:txBody>
      </p:sp>
      <p:sp>
        <p:nvSpPr>
          <p:cNvPr id="6" name="Slide Number Placeholder 5"/>
          <p:cNvSpPr>
            <a:spLocks noGrp="1"/>
          </p:cNvSpPr>
          <p:nvPr>
            <p:ph type="sldNum" sz="quarter" idx="12"/>
          </p:nvPr>
        </p:nvSpPr>
        <p:spPr/>
        <p:txBody>
          <a:bodyPr/>
          <a:lstStyle/>
          <a:p>
            <a:fld id="{12CE5216-65E0-4DC6-8A7B-8511D2935E24}" type="slidenum">
              <a:rPr lang="en-US" altLang="en-US" smtClean="0"/>
              <a:pPr/>
              <a:t>‹#›</a:t>
            </a:fld>
            <a:endParaRPr lang="en-US" altLang="en-US"/>
          </a:p>
        </p:txBody>
      </p:sp>
    </p:spTree>
    <p:extLst>
      <p:ext uri="{BB962C8B-B14F-4D97-AF65-F5344CB8AC3E}">
        <p14:creationId xmlns:p14="http://schemas.microsoft.com/office/powerpoint/2010/main" val="129292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 1</a:t>
            </a:r>
          </a:p>
        </p:txBody>
      </p:sp>
      <p:sp>
        <p:nvSpPr>
          <p:cNvPr id="6" name="Slide Number Placeholder 5"/>
          <p:cNvSpPr>
            <a:spLocks noGrp="1"/>
          </p:cNvSpPr>
          <p:nvPr>
            <p:ph type="sldNum" sz="quarter" idx="12"/>
          </p:nvPr>
        </p:nvSpPr>
        <p:spPr/>
        <p:txBody>
          <a:bodyPr/>
          <a:lstStyle/>
          <a:p>
            <a:fld id="{6793BAD5-CF39-4B13-9552-C8AF9199B288}" type="slidenum">
              <a:rPr lang="en-US" altLang="en-US" smtClean="0"/>
              <a:pPr/>
              <a:t>‹#›</a:t>
            </a:fld>
            <a:endParaRPr lang="en-US" altLang="en-US"/>
          </a:p>
        </p:txBody>
      </p:sp>
    </p:spTree>
    <p:extLst>
      <p:ext uri="{BB962C8B-B14F-4D97-AF65-F5344CB8AC3E}">
        <p14:creationId xmlns:p14="http://schemas.microsoft.com/office/powerpoint/2010/main" val="60453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1</a:t>
            </a:r>
          </a:p>
        </p:txBody>
      </p:sp>
      <p:sp>
        <p:nvSpPr>
          <p:cNvPr id="7" name="Slide Number Placeholder 6"/>
          <p:cNvSpPr>
            <a:spLocks noGrp="1"/>
          </p:cNvSpPr>
          <p:nvPr>
            <p:ph type="sldNum" sz="quarter" idx="12"/>
          </p:nvPr>
        </p:nvSpPr>
        <p:spPr/>
        <p:txBody>
          <a:bodyPr/>
          <a:lstStyle/>
          <a:p>
            <a:fld id="{E76E4C4C-48BD-4B60-90E8-A7C28B010AB0}" type="slidenum">
              <a:rPr lang="en-US" altLang="en-US" smtClean="0"/>
              <a:pPr/>
              <a:t>‹#›</a:t>
            </a:fld>
            <a:endParaRPr lang="en-US" altLang="en-US"/>
          </a:p>
        </p:txBody>
      </p:sp>
    </p:spTree>
    <p:extLst>
      <p:ext uri="{BB962C8B-B14F-4D97-AF65-F5344CB8AC3E}">
        <p14:creationId xmlns:p14="http://schemas.microsoft.com/office/powerpoint/2010/main" val="45792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Harmony Of Scriptures &amp; Science Part 1</a:t>
            </a:r>
          </a:p>
        </p:txBody>
      </p:sp>
      <p:sp>
        <p:nvSpPr>
          <p:cNvPr id="9" name="Slide Number Placeholder 8"/>
          <p:cNvSpPr>
            <a:spLocks noGrp="1"/>
          </p:cNvSpPr>
          <p:nvPr>
            <p:ph type="sldNum" sz="quarter" idx="12"/>
          </p:nvPr>
        </p:nvSpPr>
        <p:spPr/>
        <p:txBody>
          <a:bodyPr/>
          <a:lstStyle/>
          <a:p>
            <a:fld id="{9835A5C3-19E9-4D95-B6C8-B19AFB0F6AA7}" type="slidenum">
              <a:rPr lang="en-US" altLang="en-US" smtClean="0"/>
              <a:pPr/>
              <a:t>‹#›</a:t>
            </a:fld>
            <a:endParaRPr lang="en-US" altLang="en-US"/>
          </a:p>
        </p:txBody>
      </p:sp>
    </p:spTree>
    <p:extLst>
      <p:ext uri="{BB962C8B-B14F-4D97-AF65-F5344CB8AC3E}">
        <p14:creationId xmlns:p14="http://schemas.microsoft.com/office/powerpoint/2010/main" val="138125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Harmony Of Scriptures &amp; Science Part 1</a:t>
            </a:r>
          </a:p>
        </p:txBody>
      </p:sp>
      <p:sp>
        <p:nvSpPr>
          <p:cNvPr id="5" name="Slide Number Placeholder 4"/>
          <p:cNvSpPr>
            <a:spLocks noGrp="1"/>
          </p:cNvSpPr>
          <p:nvPr>
            <p:ph type="sldNum" sz="quarter" idx="12"/>
          </p:nvPr>
        </p:nvSpPr>
        <p:spPr/>
        <p:txBody>
          <a:bodyPr/>
          <a:lstStyle/>
          <a:p>
            <a:fld id="{7FAEA128-86A8-440D-AB36-1920E6C98928}" type="slidenum">
              <a:rPr lang="en-US" altLang="en-US" smtClean="0"/>
              <a:pPr/>
              <a:t>‹#›</a:t>
            </a:fld>
            <a:endParaRPr lang="en-US" altLang="en-US"/>
          </a:p>
        </p:txBody>
      </p:sp>
    </p:spTree>
    <p:extLst>
      <p:ext uri="{BB962C8B-B14F-4D97-AF65-F5344CB8AC3E}">
        <p14:creationId xmlns:p14="http://schemas.microsoft.com/office/powerpoint/2010/main" val="207535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Harmony Of Scriptures &amp; Science Part 1</a:t>
            </a:r>
          </a:p>
        </p:txBody>
      </p:sp>
      <p:sp>
        <p:nvSpPr>
          <p:cNvPr id="4" name="Slide Number Placeholder 3"/>
          <p:cNvSpPr>
            <a:spLocks noGrp="1"/>
          </p:cNvSpPr>
          <p:nvPr>
            <p:ph type="sldNum" sz="quarter" idx="12"/>
          </p:nvPr>
        </p:nvSpPr>
        <p:spPr/>
        <p:txBody>
          <a:bodyPr/>
          <a:lstStyle/>
          <a:p>
            <a:fld id="{5F995A1D-D85C-42D9-87C6-5335E0ECA6E3}" type="slidenum">
              <a:rPr lang="en-US" altLang="en-US" smtClean="0"/>
              <a:pPr/>
              <a:t>‹#›</a:t>
            </a:fld>
            <a:endParaRPr lang="en-US" altLang="en-US"/>
          </a:p>
        </p:txBody>
      </p:sp>
    </p:spTree>
    <p:extLst>
      <p:ext uri="{BB962C8B-B14F-4D97-AF65-F5344CB8AC3E}">
        <p14:creationId xmlns:p14="http://schemas.microsoft.com/office/powerpoint/2010/main" val="47886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1</a:t>
            </a:r>
          </a:p>
        </p:txBody>
      </p:sp>
      <p:sp>
        <p:nvSpPr>
          <p:cNvPr id="7" name="Slide Number Placeholder 6"/>
          <p:cNvSpPr>
            <a:spLocks noGrp="1"/>
          </p:cNvSpPr>
          <p:nvPr>
            <p:ph type="sldNum" sz="quarter" idx="12"/>
          </p:nvPr>
        </p:nvSpPr>
        <p:spPr/>
        <p:txBody>
          <a:bodyPr/>
          <a:lstStyle/>
          <a:p>
            <a:fld id="{DE8DFEDB-F347-4B3A-9382-1B9B8D19EF70}" type="slidenum">
              <a:rPr lang="en-US" altLang="en-US" smtClean="0"/>
              <a:pPr/>
              <a:t>‹#›</a:t>
            </a:fld>
            <a:endParaRPr lang="en-US" altLang="en-US"/>
          </a:p>
        </p:txBody>
      </p:sp>
    </p:spTree>
    <p:extLst>
      <p:ext uri="{BB962C8B-B14F-4D97-AF65-F5344CB8AC3E}">
        <p14:creationId xmlns:p14="http://schemas.microsoft.com/office/powerpoint/2010/main" val="1223784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1</a:t>
            </a:r>
          </a:p>
        </p:txBody>
      </p:sp>
      <p:sp>
        <p:nvSpPr>
          <p:cNvPr id="7" name="Slide Number Placeholder 6"/>
          <p:cNvSpPr>
            <a:spLocks noGrp="1"/>
          </p:cNvSpPr>
          <p:nvPr>
            <p:ph type="sldNum" sz="quarter" idx="12"/>
          </p:nvPr>
        </p:nvSpPr>
        <p:spPr/>
        <p:txBody>
          <a:bodyPr/>
          <a:lstStyle/>
          <a:p>
            <a:fld id="{7D580D8B-F966-421C-9DD0-FB307008ACFC}" type="slidenum">
              <a:rPr lang="en-US" altLang="en-US" smtClean="0"/>
              <a:pPr/>
              <a:t>‹#›</a:t>
            </a:fld>
            <a:endParaRPr lang="en-US" altLang="en-US"/>
          </a:p>
        </p:txBody>
      </p:sp>
    </p:spTree>
    <p:extLst>
      <p:ext uri="{BB962C8B-B14F-4D97-AF65-F5344CB8AC3E}">
        <p14:creationId xmlns:p14="http://schemas.microsoft.com/office/powerpoint/2010/main" val="238331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ltLang="en-US"/>
              <a:t>Harmony Of Scriptures &amp; Science Part 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477247773"/>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214" y="177595"/>
            <a:ext cx="12192000" cy="1447800"/>
          </a:xfrm>
        </p:spPr>
        <p:txBody>
          <a:bodyPr>
            <a:prstTxWarp prst="textInflate">
              <a:avLst/>
            </a:prstTxWarp>
          </a:bodyPr>
          <a:lstStyle/>
          <a:p>
            <a:pPr algn="ctr"/>
            <a:r>
              <a:rPr lang="en-US" altLang="en-US" sz="4000" b="1" u="sng" dirty="0">
                <a:solidFill>
                  <a:schemeClr val="tx1"/>
                </a:solidFill>
                <a:latin typeface="Arial" panose="020B0604020202020204" pitchFamily="34" charset="0"/>
                <a:cs typeface="Arial" panose="020B0604020202020204" pitchFamily="34" charset="0"/>
              </a:rPr>
              <a:t>Harmony Of Scriptures &amp; Science</a:t>
            </a:r>
            <a:br>
              <a:rPr lang="en-US" altLang="en-US" sz="4000" b="1" u="sng" dirty="0">
                <a:solidFill>
                  <a:schemeClr val="tx1"/>
                </a:solidFill>
                <a:latin typeface="Arial" panose="020B0604020202020204" pitchFamily="34" charset="0"/>
                <a:cs typeface="Arial" panose="020B0604020202020204" pitchFamily="34" charset="0"/>
              </a:rPr>
            </a:br>
            <a:r>
              <a:rPr lang="en-US" altLang="en-US" sz="4000" b="1" u="sng" dirty="0">
                <a:solidFill>
                  <a:schemeClr val="tx1"/>
                </a:solidFill>
                <a:latin typeface="Arial" panose="020B0604020202020204" pitchFamily="34" charset="0"/>
                <a:cs typeface="Arial" panose="020B0604020202020204" pitchFamily="34" charset="0"/>
              </a:rPr>
              <a:t>Part 1</a:t>
            </a:r>
          </a:p>
        </p:txBody>
      </p:sp>
      <p:sp>
        <p:nvSpPr>
          <p:cNvPr id="2051" name="Rectangle 3"/>
          <p:cNvSpPr>
            <a:spLocks noGrp="1" noChangeArrowheads="1"/>
          </p:cNvSpPr>
          <p:nvPr>
            <p:ph type="subTitle" idx="1"/>
          </p:nvPr>
        </p:nvSpPr>
        <p:spPr>
          <a:xfrm>
            <a:off x="-21214" y="1827088"/>
            <a:ext cx="12192000" cy="723900"/>
          </a:xfrm>
        </p:spPr>
        <p:txBody>
          <a:bodyPr>
            <a:normAutofit/>
          </a:bodyPr>
          <a:lstStyle/>
          <a:p>
            <a:pPr algn="ctr"/>
            <a:r>
              <a:rPr lang="en-US" altLang="en-US" sz="4000" b="1" dirty="0">
                <a:solidFill>
                  <a:srgbClr val="66FFFF"/>
                </a:solidFill>
                <a:latin typeface="Arial" panose="020B0604020202020204" pitchFamily="34" charset="0"/>
                <a:cs typeface="Arial" panose="020B0604020202020204" pitchFamily="34" charset="0"/>
              </a:rPr>
              <a:t>Text: Ps. 19:1; Is 40:8; Rom. 1:20 </a:t>
            </a:r>
          </a:p>
        </p:txBody>
      </p:sp>
      <p:pic>
        <p:nvPicPr>
          <p:cNvPr id="3" name="Picture 2">
            <a:extLst>
              <a:ext uri="{FF2B5EF4-FFF2-40B4-BE49-F238E27FC236}">
                <a16:creationId xmlns:a16="http://schemas.microsoft.com/office/drawing/2014/main" id="{E816C9D8-7F1E-4DDC-8F06-C099EBB9F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710" y="2550988"/>
            <a:ext cx="4126151" cy="43070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3" y="10"/>
            <a:ext cx="5486403" cy="2550767"/>
          </a:xfrm>
          <a:prstGeom prst="rect">
            <a:avLst/>
          </a:prstGeom>
          <a:effectLst>
            <a:softEdge rad="19050"/>
          </a:effectLst>
        </p:spPr>
      </p:pic>
      <p:sp>
        <p:nvSpPr>
          <p:cNvPr id="103426" name="Rectangle 2"/>
          <p:cNvSpPr>
            <a:spLocks noGrp="1" noChangeArrowheads="1"/>
          </p:cNvSpPr>
          <p:nvPr>
            <p:ph type="title"/>
          </p:nvPr>
        </p:nvSpPr>
        <p:spPr>
          <a:xfrm>
            <a:off x="5486400" y="10"/>
            <a:ext cx="3300099" cy="1641490"/>
          </a:xfrm>
        </p:spPr>
        <p:txBody>
          <a:bodyPr vert="horz" wrap="none" lIns="91440" tIns="45720" rIns="91440" bIns="45720" rtlCol="0" anchor="t">
            <a:normAutofit/>
          </a:bodyPr>
          <a:lstStyle/>
          <a:p>
            <a:pPr algn="ct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6330" y="6492875"/>
            <a:ext cx="326027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1" y="2466807"/>
            <a:ext cx="121756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0B550EC9-EE74-46CE-9514-2488D97F85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6499" y="0"/>
            <a:ext cx="3400057" cy="2466807"/>
          </a:xfrm>
          <a:prstGeom prst="rect">
            <a:avLst/>
          </a:prstGeom>
        </p:spPr>
      </p:pic>
      <p:sp>
        <p:nvSpPr>
          <p:cNvPr id="14" name="Text Box 4">
            <a:extLst>
              <a:ext uri="{FF2B5EF4-FFF2-40B4-BE49-F238E27FC236}">
                <a16:creationId xmlns:a16="http://schemas.microsoft.com/office/drawing/2014/main" id="{7367240F-18AE-4A2E-B2A2-A42D37071DC5}"/>
              </a:ext>
            </a:extLst>
          </p:cNvPr>
          <p:cNvSpPr txBox="1">
            <a:spLocks noChangeArrowheads="1"/>
          </p:cNvSpPr>
          <p:nvPr/>
        </p:nvSpPr>
        <p:spPr bwMode="auto">
          <a:xfrm>
            <a:off x="-2" y="3568638"/>
            <a:ext cx="1219200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itchFamily="2" charset="2"/>
              <a:buChar char="Ø"/>
            </a:pPr>
            <a:r>
              <a:rPr lang="en-US" alt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 common-sense interpretation of the facts suggests that a super-intellect has monkeyed with the physics, as well as with chemistry and biology . . . . The numbers one calculates from the facts seem to me so overwhelming as to put this conclusion almost beyond question” – Fred Hoyle (Astronomer who coined the term “big bang,” also said his atheism was “greatly shaken” at these developments)</a:t>
            </a:r>
          </a:p>
        </p:txBody>
      </p:sp>
    </p:spTree>
    <p:extLst>
      <p:ext uri="{BB962C8B-B14F-4D97-AF65-F5344CB8AC3E}">
        <p14:creationId xmlns:p14="http://schemas.microsoft.com/office/powerpoint/2010/main" val="1967121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3" y="10"/>
            <a:ext cx="5486403" cy="2550767"/>
          </a:xfrm>
          <a:prstGeom prst="rect">
            <a:avLst/>
          </a:prstGeom>
          <a:effectLst>
            <a:softEdge rad="19050"/>
          </a:effectLst>
        </p:spPr>
      </p:pic>
      <p:sp>
        <p:nvSpPr>
          <p:cNvPr id="103426" name="Rectangle 2"/>
          <p:cNvSpPr>
            <a:spLocks noGrp="1" noChangeArrowheads="1"/>
          </p:cNvSpPr>
          <p:nvPr>
            <p:ph type="title"/>
          </p:nvPr>
        </p:nvSpPr>
        <p:spPr>
          <a:xfrm>
            <a:off x="5486400" y="10"/>
            <a:ext cx="3300099" cy="1641490"/>
          </a:xfrm>
        </p:spPr>
        <p:txBody>
          <a:bodyPr vert="horz" wrap="none" lIns="91440" tIns="45720" rIns="91440" bIns="45720" rtlCol="0" anchor="t">
            <a:normAutofit/>
          </a:bodyPr>
          <a:lstStyle/>
          <a:p>
            <a:pPr algn="ct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6330" y="6492875"/>
            <a:ext cx="326027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1" y="2466807"/>
            <a:ext cx="121756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E8A13656-CA52-487A-B4E2-3BE258D2B0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0909" y="-1"/>
            <a:ext cx="3261091" cy="2442195"/>
          </a:xfrm>
          <a:prstGeom prst="rect">
            <a:avLst/>
          </a:prstGeom>
        </p:spPr>
      </p:pic>
      <p:sp>
        <p:nvSpPr>
          <p:cNvPr id="10" name="Text Box 4">
            <a:extLst>
              <a:ext uri="{FF2B5EF4-FFF2-40B4-BE49-F238E27FC236}">
                <a16:creationId xmlns:a16="http://schemas.microsoft.com/office/drawing/2014/main" id="{E399C386-F3BA-4A9D-9435-2B43B4460707}"/>
              </a:ext>
            </a:extLst>
          </p:cNvPr>
          <p:cNvSpPr txBox="1">
            <a:spLocks noChangeArrowheads="1"/>
          </p:cNvSpPr>
          <p:nvPr/>
        </p:nvSpPr>
        <p:spPr bwMode="auto">
          <a:xfrm>
            <a:off x="-5864" y="3411775"/>
            <a:ext cx="121568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“The appearance of design is overwhelming” – Paul Davies (Theoretical physicist)</a:t>
            </a:r>
            <a:endParaRPr lang="en-US" altLang="en-US" sz="3200" i="1" u="sng"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 Box 4">
            <a:extLst>
              <a:ext uri="{FF2B5EF4-FFF2-40B4-BE49-F238E27FC236}">
                <a16:creationId xmlns:a16="http://schemas.microsoft.com/office/drawing/2014/main" id="{A0B17F7E-2664-4949-BACD-1F6D7D3F1720}"/>
              </a:ext>
            </a:extLst>
          </p:cNvPr>
          <p:cNvSpPr txBox="1">
            <a:spLocks noChangeArrowheads="1"/>
          </p:cNvSpPr>
          <p:nvPr/>
        </p:nvSpPr>
        <p:spPr bwMode="auto">
          <a:xfrm>
            <a:off x="24423" y="4488993"/>
            <a:ext cx="1211579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“The more we get to know about our universe, the more the hypothesis that there is a Creator . . . gains in credibility as the best explanation of why we are here” – Dr. John Lennox (Oxford professor) </a:t>
            </a:r>
          </a:p>
        </p:txBody>
      </p:sp>
    </p:spTree>
    <p:extLst>
      <p:ext uri="{BB962C8B-B14F-4D97-AF65-F5344CB8AC3E}">
        <p14:creationId xmlns:p14="http://schemas.microsoft.com/office/powerpoint/2010/main" val="40863405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12192000" cy="609600"/>
          </a:xfrm>
        </p:spPr>
        <p:txBody>
          <a:bodyPr>
            <a:noAutofit/>
          </a:bodyPr>
          <a:lstStyle/>
          <a:p>
            <a:r>
              <a:rPr lang="en-US" altLang="en-US" sz="4000" b="1" u="sng" dirty="0">
                <a:solidFill>
                  <a:schemeClr val="tx1"/>
                </a:solidFill>
                <a:latin typeface="Arial" panose="020B0604020202020204" pitchFamily="34" charset="0"/>
                <a:cs typeface="Arial" panose="020B0604020202020204" pitchFamily="34" charset="0"/>
              </a:rPr>
              <a:t>Intro</a:t>
            </a:r>
          </a:p>
        </p:txBody>
      </p:sp>
      <p:sp>
        <p:nvSpPr>
          <p:cNvPr id="4" name="Footer Placeholder 4"/>
          <p:cNvSpPr>
            <a:spLocks noGrp="1"/>
          </p:cNvSpPr>
          <p:nvPr>
            <p:ph type="ftr" sz="quarter" idx="11"/>
          </p:nvPr>
        </p:nvSpPr>
        <p:spPr>
          <a:xfrm>
            <a:off x="0" y="6544502"/>
            <a:ext cx="3505200" cy="304800"/>
          </a:xfrm>
        </p:spPr>
        <p:txBody>
          <a:bodyPr/>
          <a:lstStyle/>
          <a:p>
            <a:r>
              <a:rPr lang="en-US" altLang="en-US"/>
              <a:t>Harmony Of Scriptures &amp; Science Part 1</a:t>
            </a:r>
            <a:endParaRPr lang="en-US" altLang="en-US" dirty="0"/>
          </a:p>
        </p:txBody>
      </p:sp>
      <p:sp>
        <p:nvSpPr>
          <p:cNvPr id="90116" name="Text Box 4"/>
          <p:cNvSpPr txBox="1">
            <a:spLocks noChangeArrowheads="1"/>
          </p:cNvSpPr>
          <p:nvPr/>
        </p:nvSpPr>
        <p:spPr bwMode="auto">
          <a:xfrm>
            <a:off x="-1" y="1537659"/>
            <a:ext cx="12192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If the Bible is a revelation from God, we should expect it to be accurate where it touches upon scientific matters:</a:t>
            </a:r>
          </a:p>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Scriptures may come into conflict with scientific </a:t>
            </a:r>
            <a:r>
              <a:rPr lang="en-US" altLang="en-US" sz="3200" b="1" i="1" u="sng" dirty="0">
                <a:solidFill>
                  <a:srgbClr val="FFFF00"/>
                </a:solidFill>
                <a:latin typeface="Tahoma" panose="020B0604030504040204" pitchFamily="34" charset="0"/>
                <a:ea typeface="Tahoma" panose="020B0604030504040204" pitchFamily="34" charset="0"/>
                <a:cs typeface="Tahoma" panose="020B0604030504040204" pitchFamily="34" charset="0"/>
              </a:rPr>
              <a:t>theories</a:t>
            </a: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 but they are in harmony with every known </a:t>
            </a:r>
            <a:r>
              <a:rPr lang="en-US" altLang="en-US" sz="3200" b="1" i="1" u="sng" dirty="0">
                <a:solidFill>
                  <a:srgbClr val="FFFF00"/>
                </a:solidFill>
                <a:latin typeface="Tahoma" panose="020B0604030504040204" pitchFamily="34" charset="0"/>
                <a:ea typeface="Tahoma" panose="020B0604030504040204" pitchFamily="34" charset="0"/>
                <a:cs typeface="Tahoma" panose="020B0604030504040204" pitchFamily="34" charset="0"/>
              </a:rPr>
              <a:t>fact</a:t>
            </a:r>
            <a:r>
              <a:rPr lang="en-US" altLang="en-US" sz="3200" i="1" u="sng"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of science.</a:t>
            </a:r>
          </a:p>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Throughout time, Science had to “catch up” with God’s word!</a:t>
            </a:r>
          </a:p>
        </p:txBody>
      </p:sp>
      <p:sp>
        <p:nvSpPr>
          <p:cNvPr id="7" name="Text Box 3"/>
          <p:cNvSpPr txBox="1">
            <a:spLocks noChangeArrowheads="1"/>
          </p:cNvSpPr>
          <p:nvPr/>
        </p:nvSpPr>
        <p:spPr bwMode="auto">
          <a:xfrm>
            <a:off x="0" y="685801"/>
            <a:ext cx="1219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Doesn’t have to be a choice between God or science!</a:t>
            </a:r>
          </a:p>
        </p:txBody>
      </p:sp>
      <p:pic>
        <p:nvPicPr>
          <p:cNvPr id="8" name="Picture 7">
            <a:extLst>
              <a:ext uri="{FF2B5EF4-FFF2-40B4-BE49-F238E27FC236}">
                <a16:creationId xmlns:a16="http://schemas.microsoft.com/office/drawing/2014/main" id="{ADBA6DAE-1692-497B-A56A-961F826F7E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8860" y="3994904"/>
            <a:ext cx="3894279" cy="2811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6"/>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P spid="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12192000" cy="609600"/>
          </a:xfrm>
        </p:spPr>
        <p:txBody>
          <a:bodyPr>
            <a:noAutofit/>
          </a:bodyPr>
          <a:lstStyle/>
          <a:p>
            <a:r>
              <a:rPr lang="en-US" altLang="en-US" sz="4000" b="1" u="sng" dirty="0">
                <a:solidFill>
                  <a:schemeClr val="tx1"/>
                </a:solidFill>
                <a:latin typeface="Arial" panose="020B0604020202020204" pitchFamily="34" charset="0"/>
                <a:cs typeface="Arial" panose="020B0604020202020204" pitchFamily="34" charset="0"/>
              </a:rPr>
              <a:t>Intro</a:t>
            </a:r>
          </a:p>
        </p:txBody>
      </p:sp>
      <p:sp>
        <p:nvSpPr>
          <p:cNvPr id="4" name="Footer Placeholder 4"/>
          <p:cNvSpPr>
            <a:spLocks noGrp="1"/>
          </p:cNvSpPr>
          <p:nvPr>
            <p:ph type="ftr" sz="quarter" idx="11"/>
          </p:nvPr>
        </p:nvSpPr>
        <p:spPr>
          <a:xfrm>
            <a:off x="0" y="6567948"/>
            <a:ext cx="4264742" cy="304800"/>
          </a:xfrm>
        </p:spPr>
        <p:txBody>
          <a:bodyPr/>
          <a:lstStyle/>
          <a:p>
            <a:r>
              <a:rPr lang="en-US" altLang="en-US"/>
              <a:t>Harmony Of Scriptures &amp; Science Part 1</a:t>
            </a:r>
            <a:endParaRPr lang="en-US" altLang="en-US" dirty="0"/>
          </a:p>
        </p:txBody>
      </p:sp>
      <p:sp>
        <p:nvSpPr>
          <p:cNvPr id="5" name="Text Box 6"/>
          <p:cNvSpPr txBox="1">
            <a:spLocks noChangeArrowheads="1"/>
          </p:cNvSpPr>
          <p:nvPr/>
        </p:nvSpPr>
        <p:spPr bwMode="auto">
          <a:xfrm>
            <a:off x="0" y="5218222"/>
            <a:ext cx="12192000" cy="1077218"/>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We can see God in science as He has provided the Creator’s Handbook to Science in His word!</a:t>
            </a:r>
            <a:endParaRPr lang="en-US" alt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3"/>
          <p:cNvSpPr txBox="1">
            <a:spLocks noChangeArrowheads="1"/>
          </p:cNvSpPr>
          <p:nvPr/>
        </p:nvSpPr>
        <p:spPr bwMode="auto">
          <a:xfrm>
            <a:off x="0" y="868979"/>
            <a:ext cx="12192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We can choose God and enjoy science knowing God is in</a:t>
            </a:r>
          </a:p>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science and has told man these truths in His word </a:t>
            </a:r>
          </a:p>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from the beginning!</a:t>
            </a:r>
          </a:p>
        </p:txBody>
      </p:sp>
      <p:pic>
        <p:nvPicPr>
          <p:cNvPr id="6" name="Picture 5">
            <a:extLst>
              <a:ext uri="{FF2B5EF4-FFF2-40B4-BE49-F238E27FC236}">
                <a16:creationId xmlns:a16="http://schemas.microsoft.com/office/drawing/2014/main" id="{600D5A67-5090-4C2E-844C-7D992770F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056" y="2500195"/>
            <a:ext cx="3265855" cy="2612684"/>
          </a:xfrm>
          <a:prstGeom prst="rect">
            <a:avLst/>
          </a:prstGeom>
        </p:spPr>
      </p:pic>
    </p:spTree>
    <p:extLst>
      <p:ext uri="{BB962C8B-B14F-4D97-AF65-F5344CB8AC3E}">
        <p14:creationId xmlns:p14="http://schemas.microsoft.com/office/powerpoint/2010/main" val="69107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30032" b="24596"/>
          <a:stretch/>
        </p:blipFill>
        <p:spPr>
          <a:xfrm>
            <a:off x="20" y="10"/>
            <a:ext cx="12191980" cy="3443533"/>
          </a:xfrm>
          <a:prstGeom prst="rect">
            <a:avLst/>
          </a:prstGeom>
        </p:spPr>
      </p:pic>
      <p:sp>
        <p:nvSpPr>
          <p:cNvPr id="103426" name="Rectangle 2"/>
          <p:cNvSpPr>
            <a:spLocks noGrp="1" noChangeArrowheads="1"/>
          </p:cNvSpPr>
          <p:nvPr>
            <p:ph type="title"/>
          </p:nvPr>
        </p:nvSpPr>
        <p:spPr>
          <a:xfrm>
            <a:off x="0" y="0"/>
            <a:ext cx="12191980" cy="1641490"/>
          </a:xfrm>
        </p:spPr>
        <p:txBody>
          <a:bodyPr vert="horz" wrap="none" lIns="91440" tIns="45720" rIns="91440" bIns="45720" rtlCol="0" anchor="t">
            <a:normAutofit/>
          </a:bodyPr>
          <a:lstStyle/>
          <a:p>
            <a:pPr algn="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5 Terms of the Universe</a:t>
            </a:r>
          </a:p>
        </p:txBody>
      </p:sp>
      <p:sp>
        <p:nvSpPr>
          <p:cNvPr id="5" name="Footer Placeholder 4"/>
          <p:cNvSpPr>
            <a:spLocks noGrp="1"/>
          </p:cNvSpPr>
          <p:nvPr>
            <p:ph type="ftr" sz="quarter" idx="11"/>
          </p:nvPr>
        </p:nvSpPr>
        <p:spPr>
          <a:xfrm>
            <a:off x="20" y="6492864"/>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5">
            <a:extLst>
              <a:ext uri="{FF2B5EF4-FFF2-40B4-BE49-F238E27FC236}">
                <a16:creationId xmlns:a16="http://schemas.microsoft.com/office/drawing/2014/main" id="{E87AD7F8-E00E-4A05-9FAE-5B30B65428A3}"/>
              </a:ext>
            </a:extLst>
          </p:cNvPr>
          <p:cNvSpPr txBox="1">
            <a:spLocks noChangeArrowheads="1"/>
          </p:cNvSpPr>
          <p:nvPr/>
        </p:nvSpPr>
        <p:spPr bwMode="auto">
          <a:xfrm>
            <a:off x="20" y="3660153"/>
            <a:ext cx="12192000" cy="261610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Gen. 1:1-2</a:t>
            </a:r>
          </a:p>
          <a:p>
            <a:pPr marL="573088" indent="-573088" algn="l">
              <a:buClr>
                <a:schemeClr val="accent2"/>
              </a:buClr>
              <a:buSzPct val="130000"/>
            </a:pPr>
            <a:r>
              <a:rPr lang="en-US" altLang="en-US" sz="3200" dirty="0">
                <a:solidFill>
                  <a:srgbClr val="002060"/>
                </a:solidFill>
                <a:cs typeface="Times New Roman" pitchFamily="18" charset="0"/>
              </a:rPr>
              <a:t>1.  In the beginning God created the heavens and the earth.</a:t>
            </a:r>
          </a:p>
          <a:p>
            <a:pPr marL="573088" indent="-573088" algn="l">
              <a:buClr>
                <a:schemeClr val="accent2"/>
              </a:buClr>
              <a:buSzPct val="130000"/>
            </a:pPr>
            <a:r>
              <a:rPr lang="en-US" altLang="en-US" sz="3200" dirty="0">
                <a:solidFill>
                  <a:srgbClr val="002060"/>
                </a:solidFill>
                <a:cs typeface="Times New Roman" pitchFamily="18" charset="0"/>
              </a:rPr>
              <a:t>2.  The earth was formless and void, and darkness was over the surface of the deep, and the Spirit of God was moving over the surface of the waters.</a:t>
            </a:r>
          </a:p>
        </p:txBody>
      </p:sp>
    </p:spTree>
    <p:extLst>
      <p:ext uri="{BB962C8B-B14F-4D97-AF65-F5344CB8AC3E}">
        <p14:creationId xmlns:p14="http://schemas.microsoft.com/office/powerpoint/2010/main" val="41328635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7969" r="32606"/>
          <a:stretch/>
        </p:blipFill>
        <p:spPr>
          <a:xfrm>
            <a:off x="7848600" y="10"/>
            <a:ext cx="4343400" cy="6857990"/>
          </a:xfrm>
          <a:prstGeom prst="rect">
            <a:avLst/>
          </a:prstGeom>
        </p:spPr>
      </p:pic>
      <p:sp>
        <p:nvSpPr>
          <p:cNvPr id="103426" name="Rectangle 2"/>
          <p:cNvSpPr>
            <a:spLocks noGrp="1" noChangeArrowheads="1"/>
          </p:cNvSpPr>
          <p:nvPr>
            <p:ph type="title"/>
          </p:nvPr>
        </p:nvSpPr>
        <p:spPr>
          <a:xfrm>
            <a:off x="0" y="18255"/>
            <a:ext cx="7848600" cy="972345"/>
          </a:xfrm>
        </p:spPr>
        <p:txBody>
          <a:bodyPr vert="horz" lIns="91440" tIns="45720" rIns="91440" bIns="45720" rtlCol="0" anchor="ctr">
            <a:normAutofit/>
          </a:bodyPr>
          <a:lstStyle/>
          <a:p>
            <a:pPr algn="ctr"/>
            <a:r>
              <a:rPr lang="en-US" altLang="en-US" sz="4600" u="sng" dirty="0"/>
              <a:t>5 Terms of the Universe</a:t>
            </a:r>
          </a:p>
        </p:txBody>
      </p:sp>
      <p:sp>
        <p:nvSpPr>
          <p:cNvPr id="5" name="Footer Placeholder 4"/>
          <p:cNvSpPr>
            <a:spLocks noGrp="1"/>
          </p:cNvSpPr>
          <p:nvPr>
            <p:ph type="ftr" sz="quarter" idx="11"/>
          </p:nvPr>
        </p:nvSpPr>
        <p:spPr>
          <a:xfrm>
            <a:off x="0" y="6471322"/>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0" name="Text Box 3">
            <a:extLst>
              <a:ext uri="{FF2B5EF4-FFF2-40B4-BE49-F238E27FC236}">
                <a16:creationId xmlns:a16="http://schemas.microsoft.com/office/drawing/2014/main" id="{FCA96E98-7910-4597-9AE7-AB3BCFF8E13D}"/>
              </a:ext>
            </a:extLst>
          </p:cNvPr>
          <p:cNvSpPr txBox="1">
            <a:spLocks noChangeArrowheads="1"/>
          </p:cNvSpPr>
          <p:nvPr/>
        </p:nvSpPr>
        <p:spPr bwMode="auto">
          <a:xfrm>
            <a:off x="22412" y="1224231"/>
            <a:ext cx="7848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Science expresses the universe in five terms: time, space, matter, power, and motion. </a:t>
            </a:r>
          </a:p>
          <a:p>
            <a:pPr marL="457200" indent="-457200"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“In the beginning </a:t>
            </a:r>
            <a:r>
              <a:rPr lang="en-US" altLang="en-US" sz="3200" b="1" dirty="0">
                <a:solidFill>
                  <a:srgbClr val="FFFF00"/>
                </a:solidFill>
                <a:cs typeface="Times New Roman" charset="0"/>
              </a:rPr>
              <a:t>[time] </a:t>
            </a:r>
            <a:r>
              <a:rPr lang="en-US" altLang="en-US" sz="3200" dirty="0">
                <a:solidFill>
                  <a:srgbClr val="FFFF00"/>
                </a:solidFill>
                <a:cs typeface="Times New Roman" charset="0"/>
              </a:rPr>
              <a:t>God created </a:t>
            </a:r>
            <a:r>
              <a:rPr lang="en-US" altLang="en-US" sz="3200" b="1" dirty="0">
                <a:solidFill>
                  <a:srgbClr val="FFFF00"/>
                </a:solidFill>
                <a:cs typeface="Times New Roman" charset="0"/>
              </a:rPr>
              <a:t>[power] </a:t>
            </a:r>
            <a:r>
              <a:rPr lang="en-US" altLang="en-US" sz="3200" dirty="0">
                <a:solidFill>
                  <a:srgbClr val="FFFF00"/>
                </a:solidFill>
                <a:cs typeface="Times New Roman" charset="0"/>
              </a:rPr>
              <a:t>the heavens </a:t>
            </a:r>
            <a:r>
              <a:rPr lang="en-US" altLang="en-US" sz="3200" b="1" dirty="0">
                <a:solidFill>
                  <a:srgbClr val="FFFF00"/>
                </a:solidFill>
                <a:cs typeface="Times New Roman" charset="0"/>
              </a:rPr>
              <a:t>[space] </a:t>
            </a:r>
            <a:r>
              <a:rPr lang="en-US" altLang="en-US" sz="3200" dirty="0">
                <a:solidFill>
                  <a:srgbClr val="FFFF00"/>
                </a:solidFill>
                <a:cs typeface="Times New Roman" charset="0"/>
              </a:rPr>
              <a:t>and the earth </a:t>
            </a:r>
            <a:r>
              <a:rPr lang="en-US" altLang="en-US" sz="3200" b="1" dirty="0">
                <a:solidFill>
                  <a:srgbClr val="FFFF00"/>
                </a:solidFill>
                <a:cs typeface="Times New Roman" charset="0"/>
              </a:rPr>
              <a:t>[matter] </a:t>
            </a:r>
            <a:r>
              <a:rPr lang="en-US" altLang="en-US" sz="3200" dirty="0">
                <a:solidFill>
                  <a:srgbClr val="FFFF00"/>
                </a:solidFill>
                <a:cs typeface="Times New Roman" charset="0"/>
              </a:rPr>
              <a:t>. . . And the Spirit of God was moving </a:t>
            </a:r>
            <a:r>
              <a:rPr lang="en-US" altLang="en-US" sz="3200" b="1" dirty="0">
                <a:solidFill>
                  <a:srgbClr val="FFFF00"/>
                </a:solidFill>
                <a:cs typeface="Times New Roman" charset="0"/>
              </a:rPr>
              <a:t>[motion] </a:t>
            </a:r>
            <a:r>
              <a:rPr lang="en-US" altLang="en-US" sz="3200" dirty="0">
                <a:solidFill>
                  <a:srgbClr val="FFFF00"/>
                </a:solidFill>
                <a:cs typeface="Times New Roman" charset="0"/>
              </a:rPr>
              <a:t>over the surface of the waters.” </a:t>
            </a:r>
          </a:p>
          <a:p>
            <a:pPr marL="457200" indent="-457200"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The first thing God tells man is that He controls all aspects of the universe!</a:t>
            </a:r>
          </a:p>
        </p:txBody>
      </p:sp>
    </p:spTree>
    <p:extLst>
      <p:ext uri="{BB962C8B-B14F-4D97-AF65-F5344CB8AC3E}">
        <p14:creationId xmlns:p14="http://schemas.microsoft.com/office/powerpoint/2010/main" val="37423972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4A079BE1-ED93-4445-AD4A-0D67109702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1998"/>
          </a:xfrm>
          <a:prstGeom prst="rect">
            <a:avLst/>
          </a:prstGeom>
          <a:solidFill>
            <a:schemeClr val="bg1">
              <a:alpha val="1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1" name="Rectangle 140">
            <a:extLst>
              <a:ext uri="{FF2B5EF4-FFF2-40B4-BE49-F238E27FC236}">
                <a16:creationId xmlns:a16="http://schemas.microsoft.com/office/drawing/2014/main" id="{3F6C79BF-A4E0-4CC8-952B-C736485CAFF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7"/>
            <a:ext cx="12192000" cy="2285999"/>
          </a:xfrm>
          <a:prstGeom prst="rect">
            <a:avLst/>
          </a:prstGeom>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jahschem.wikispaces.com/file/view/first_law.jpg/325120540/first_l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210" y="785399"/>
            <a:ext cx="6757579" cy="3598411"/>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0" y="10642"/>
            <a:ext cx="12192000" cy="632825"/>
          </a:xfrm>
        </p:spPr>
        <p:txBody>
          <a:bodyPr vert="horz" lIns="91440" tIns="45720" rIns="91440" bIns="45720" rtlCol="0" anchor="ctr">
            <a:normAutofit/>
          </a:bodyPr>
          <a:lstStyle/>
          <a:p>
            <a:pPr algn="ctr"/>
            <a:r>
              <a:rPr lang="en-US" altLang="en-US" sz="3200" u="sng" dirty="0">
                <a:solidFill>
                  <a:schemeClr val="tx1"/>
                </a:solidFill>
              </a:rPr>
              <a:t>1</a:t>
            </a:r>
            <a:r>
              <a:rPr lang="en-US" altLang="en-US" sz="3200" u="sng" baseline="30000" dirty="0">
                <a:solidFill>
                  <a:schemeClr val="tx1"/>
                </a:solidFill>
              </a:rPr>
              <a:t>st</a:t>
            </a:r>
            <a:r>
              <a:rPr lang="en-US" altLang="en-US" sz="3200" u="sng" dirty="0">
                <a:solidFill>
                  <a:schemeClr val="tx1"/>
                </a:solidFill>
              </a:rPr>
              <a:t> Law of Thermodynamics</a:t>
            </a:r>
          </a:p>
        </p:txBody>
      </p:sp>
      <p:sp>
        <p:nvSpPr>
          <p:cNvPr id="5" name="Footer Placeholder 4"/>
          <p:cNvSpPr>
            <a:spLocks noGrp="1"/>
          </p:cNvSpPr>
          <p:nvPr>
            <p:ph type="ftr" sz="quarter" idx="11"/>
          </p:nvPr>
        </p:nvSpPr>
        <p:spPr>
          <a:xfrm>
            <a:off x="25706" y="6498578"/>
            <a:ext cx="3270505"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5">
            <a:extLst>
              <a:ext uri="{FF2B5EF4-FFF2-40B4-BE49-F238E27FC236}">
                <a16:creationId xmlns:a16="http://schemas.microsoft.com/office/drawing/2014/main" id="{2E96234E-37AC-4214-8553-DBBDA20ADFA2}"/>
              </a:ext>
            </a:extLst>
          </p:cNvPr>
          <p:cNvSpPr txBox="1">
            <a:spLocks noChangeArrowheads="1"/>
          </p:cNvSpPr>
          <p:nvPr/>
        </p:nvSpPr>
        <p:spPr bwMode="auto">
          <a:xfrm>
            <a:off x="0" y="4739987"/>
            <a:ext cx="12192000" cy="163121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Gen. 2:1</a:t>
            </a:r>
          </a:p>
          <a:p>
            <a:pPr marL="628650" indent="-628650" algn="l">
              <a:buClr>
                <a:schemeClr val="accent2"/>
              </a:buClr>
              <a:buSzPct val="130000"/>
            </a:pPr>
            <a:r>
              <a:rPr lang="en-US" altLang="en-US" sz="3200" dirty="0">
                <a:solidFill>
                  <a:srgbClr val="002060"/>
                </a:solidFill>
                <a:cs typeface="Times New Roman" pitchFamily="18" charset="0"/>
              </a:rPr>
              <a:t>1.  Thus the heavens and the earth were completed, and all their hosts.</a:t>
            </a:r>
          </a:p>
        </p:txBody>
      </p:sp>
    </p:spTree>
    <p:extLst>
      <p:ext uri="{BB962C8B-B14F-4D97-AF65-F5344CB8AC3E}">
        <p14:creationId xmlns:p14="http://schemas.microsoft.com/office/powerpoint/2010/main" val="23056802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04D65EFB-5E87-4639-A481-956B52E9D2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2A3781C0-206F-4038-93FF-4CDA80B1D9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a:blip r:embed="rId3"/>
            <a:stretch>
              <a:fillRect r="-100000"/>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jahschem.wikispaces.com/file/view/first_law.jpg/325120540/first_law.jpg">
            <a:extLst>
              <a:ext uri="{FF2B5EF4-FFF2-40B4-BE49-F238E27FC236}">
                <a16:creationId xmlns:a16="http://schemas.microsoft.com/office/drawing/2014/main" id="{CC799B8B-1526-4086-94A1-A76F8B259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4531" y="2136491"/>
            <a:ext cx="4854495" cy="2585018"/>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6096001" y="0"/>
            <a:ext cx="6096000" cy="1325563"/>
          </a:xfrm>
        </p:spPr>
        <p:txBody>
          <a:bodyPr vert="horz" lIns="91440" tIns="45720" rIns="91440" bIns="45720" rtlCol="0" anchor="ctr">
            <a:normAutofit/>
          </a:bodyPr>
          <a:lstStyle/>
          <a:p>
            <a:pPr algn="ctr"/>
            <a:r>
              <a:rPr lang="en-US" altLang="en-US" sz="4200" u="sng" dirty="0">
                <a:solidFill>
                  <a:schemeClr val="tx1"/>
                </a:solidFill>
              </a:rPr>
              <a:t>1</a:t>
            </a:r>
            <a:r>
              <a:rPr lang="en-US" altLang="en-US" sz="4200" u="sng" baseline="30000" dirty="0">
                <a:solidFill>
                  <a:schemeClr val="tx1"/>
                </a:solidFill>
              </a:rPr>
              <a:t>st</a:t>
            </a:r>
            <a:r>
              <a:rPr lang="en-US" altLang="en-US" sz="4200" u="sng" dirty="0">
                <a:solidFill>
                  <a:schemeClr val="tx1"/>
                </a:solidFill>
              </a:rPr>
              <a:t> Law of Thermodynamics</a:t>
            </a:r>
          </a:p>
        </p:txBody>
      </p:sp>
      <p:sp>
        <p:nvSpPr>
          <p:cNvPr id="5" name="Footer Placeholder 4"/>
          <p:cNvSpPr>
            <a:spLocks noGrp="1"/>
          </p:cNvSpPr>
          <p:nvPr>
            <p:ph type="ftr" sz="quarter" idx="11"/>
          </p:nvPr>
        </p:nvSpPr>
        <p:spPr>
          <a:xfrm>
            <a:off x="0" y="6492875"/>
            <a:ext cx="4540373"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 1</a:t>
            </a:r>
            <a:endParaRPr lang="en-US" altLang="en-US" kern="1200" dirty="0">
              <a:gradFill flip="none" rotWithShape="1">
                <a:gsLst>
                  <a:gs pos="28000">
                    <a:srgbClr val="EDEDED"/>
                  </a:gs>
                  <a:gs pos="0">
                    <a:srgbClr val="9E9E9E"/>
                  </a:gs>
                  <a:gs pos="100000">
                    <a:srgbClr val="FFFFFF"/>
                  </a:gs>
                </a:gsLst>
                <a:lin ang="5400000" scaled="1"/>
                <a:tileRect/>
              </a:gradFill>
              <a:latin typeface="+mn-lt"/>
              <a:ea typeface="+mn-ea"/>
              <a:cs typeface="+mn-cs"/>
            </a:endParaRPr>
          </a:p>
        </p:txBody>
      </p:sp>
      <p:sp>
        <p:nvSpPr>
          <p:cNvPr id="10" name="Text Box 6">
            <a:extLst>
              <a:ext uri="{FF2B5EF4-FFF2-40B4-BE49-F238E27FC236}">
                <a16:creationId xmlns:a16="http://schemas.microsoft.com/office/drawing/2014/main" id="{8BBDE34D-FA4F-4BE2-8A00-B8D7BD7B1877}"/>
              </a:ext>
            </a:extLst>
          </p:cNvPr>
          <p:cNvSpPr txBox="1">
            <a:spLocks noChangeArrowheads="1"/>
          </p:cNvSpPr>
          <p:nvPr/>
        </p:nvSpPr>
        <p:spPr bwMode="auto">
          <a:xfrm>
            <a:off x="-17779" y="218182"/>
            <a:ext cx="613155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buClr>
                <a:schemeClr val="bg1">
                  <a:lumMod val="60000"/>
                  <a:lumOff val="40000"/>
                </a:schemeClr>
              </a:buClr>
              <a:buSzPct val="115000"/>
              <a:buFont typeface="Wingdings" panose="05000000000000000000" pitchFamily="2" charset="2"/>
              <a:buChar char="v"/>
            </a:pPr>
            <a:r>
              <a:rPr lang="en-US" altLang="en-US" sz="3200" i="1" dirty="0">
                <a:solidFill>
                  <a:srgbClr val="FFFF00"/>
                </a:solidFill>
                <a:cs typeface="Times New Roman" charset="0"/>
              </a:rPr>
              <a:t>H3615 </a:t>
            </a:r>
            <a:r>
              <a:rPr lang="en-US" altLang="en-US" sz="3200" i="1" dirty="0" err="1">
                <a:solidFill>
                  <a:srgbClr val="FFFF00"/>
                </a:solidFill>
                <a:cs typeface="Times New Roman" charset="0"/>
              </a:rPr>
              <a:t>kâlâh</a:t>
            </a:r>
            <a:r>
              <a:rPr lang="en-US" altLang="en-US" sz="3200" i="1" dirty="0">
                <a:solidFill>
                  <a:srgbClr val="FFFF00"/>
                </a:solidFill>
                <a:cs typeface="Times New Roman" charset="0"/>
              </a:rPr>
              <a:t>: </a:t>
            </a:r>
            <a:r>
              <a:rPr lang="en-US" altLang="en-US" sz="3200" dirty="0">
                <a:solidFill>
                  <a:srgbClr val="FFFF00"/>
                </a:solidFill>
                <a:cs typeface="Times New Roman" charset="0"/>
              </a:rPr>
              <a:t>past definite tense for the verb “completed” (NKJ: “finished”), indicating an action completed in the past, never again to occur.</a:t>
            </a:r>
          </a:p>
          <a:p>
            <a:pPr marL="457200" indent="-457200" algn="l">
              <a:buClr>
                <a:schemeClr val="bg1">
                  <a:lumMod val="60000"/>
                  <a:lumOff val="40000"/>
                </a:schemeClr>
              </a:buClr>
              <a:buSzPct val="115000"/>
              <a:buFont typeface="Wingdings" panose="05000000000000000000" pitchFamily="2" charset="2"/>
              <a:buChar char="v"/>
            </a:pPr>
            <a:r>
              <a:rPr lang="en-US" altLang="en-US" sz="3200" b="1" dirty="0">
                <a:solidFill>
                  <a:srgbClr val="FFFF00"/>
                </a:solidFill>
                <a:cs typeface="Times New Roman" charset="0"/>
              </a:rPr>
              <a:t>1</a:t>
            </a:r>
            <a:r>
              <a:rPr lang="en-US" altLang="en-US" sz="3200" b="1" baseline="30000" dirty="0">
                <a:solidFill>
                  <a:srgbClr val="FFFF00"/>
                </a:solidFill>
                <a:cs typeface="Times New Roman" charset="0"/>
              </a:rPr>
              <a:t>st</a:t>
            </a:r>
            <a:r>
              <a:rPr lang="en-US" altLang="en-US" sz="3200" b="1" dirty="0">
                <a:solidFill>
                  <a:srgbClr val="FFFF00"/>
                </a:solidFill>
                <a:cs typeface="Times New Roman" charset="0"/>
              </a:rPr>
              <a:t> Law of Thermodynamics (1800’s): </a:t>
            </a:r>
            <a:r>
              <a:rPr lang="en-US" altLang="en-US" sz="3200" dirty="0">
                <a:solidFill>
                  <a:srgbClr val="FFFF00"/>
                </a:solidFill>
                <a:cs typeface="Times New Roman" charset="0"/>
              </a:rPr>
              <a:t>“That neither matter nor energy can be either created or destroyed.” </a:t>
            </a:r>
            <a:r>
              <a:rPr lang="en-US" altLang="en-US" sz="3200" i="1" dirty="0">
                <a:solidFill>
                  <a:srgbClr val="FFFF00"/>
                </a:solidFill>
                <a:cs typeface="Times New Roman" charset="0"/>
              </a:rPr>
              <a:t>There is no “creation” ongoing today. </a:t>
            </a:r>
          </a:p>
        </p:txBody>
      </p:sp>
    </p:spTree>
    <p:extLst>
      <p:ext uri="{BB962C8B-B14F-4D97-AF65-F5344CB8AC3E}">
        <p14:creationId xmlns:p14="http://schemas.microsoft.com/office/powerpoint/2010/main" val="9840487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8632" b="1"/>
          <a:stretch/>
        </p:blipFill>
        <p:spPr>
          <a:xfrm>
            <a:off x="7848600" y="2907956"/>
            <a:ext cx="4343400" cy="3950043"/>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1" r="621" b="-1"/>
          <a:stretch/>
        </p:blipFill>
        <p:spPr>
          <a:xfrm>
            <a:off x="7848600" y="10"/>
            <a:ext cx="4343400" cy="2907946"/>
          </a:xfrm>
          <a:prstGeom prst="rect">
            <a:avLst/>
          </a:prstGeom>
        </p:spPr>
      </p:pic>
      <p:sp>
        <p:nvSpPr>
          <p:cNvPr id="103426" name="Rectangle 2"/>
          <p:cNvSpPr>
            <a:spLocks noGrp="1" noChangeArrowheads="1"/>
          </p:cNvSpPr>
          <p:nvPr>
            <p:ph type="title"/>
          </p:nvPr>
        </p:nvSpPr>
        <p:spPr>
          <a:xfrm>
            <a:off x="0" y="-10228"/>
            <a:ext cx="7848600" cy="1325563"/>
          </a:xfrm>
        </p:spPr>
        <p:txBody>
          <a:bodyPr vert="horz" lIns="91440" tIns="45720" rIns="91440" bIns="45720" rtlCol="0" anchor="ctr">
            <a:normAutofit/>
          </a:bodyPr>
          <a:lstStyle/>
          <a:p>
            <a:pPr algn="ctr"/>
            <a:r>
              <a:rPr lang="en-US" altLang="en-US" sz="5000" u="sng" dirty="0"/>
              <a:t>Female “Seed of Life”</a:t>
            </a:r>
          </a:p>
        </p:txBody>
      </p:sp>
      <p:sp>
        <p:nvSpPr>
          <p:cNvPr id="5" name="Footer Placeholder 4"/>
          <p:cNvSpPr>
            <a:spLocks noGrp="1"/>
          </p:cNvSpPr>
          <p:nvPr>
            <p:ph type="ftr" sz="quarter" idx="11"/>
          </p:nvPr>
        </p:nvSpPr>
        <p:spPr>
          <a:xfrm>
            <a:off x="0" y="6481466"/>
            <a:ext cx="3352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5">
            <a:extLst>
              <a:ext uri="{FF2B5EF4-FFF2-40B4-BE49-F238E27FC236}">
                <a16:creationId xmlns:a16="http://schemas.microsoft.com/office/drawing/2014/main" id="{8B4D7D63-5F99-4D5C-A8AE-F0D6170DB5FA}"/>
              </a:ext>
            </a:extLst>
          </p:cNvPr>
          <p:cNvSpPr txBox="1">
            <a:spLocks noChangeArrowheads="1"/>
          </p:cNvSpPr>
          <p:nvPr/>
        </p:nvSpPr>
        <p:spPr bwMode="auto">
          <a:xfrm>
            <a:off x="0" y="2344129"/>
            <a:ext cx="7848600" cy="310854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Gen. 3:15</a:t>
            </a:r>
          </a:p>
          <a:p>
            <a:pPr marL="804863" indent="-804863" algn="l">
              <a:buClr>
                <a:schemeClr val="accent2"/>
              </a:buClr>
              <a:buSzPct val="130000"/>
            </a:pPr>
            <a:r>
              <a:rPr lang="en-US" altLang="en-US" sz="3200" dirty="0">
                <a:solidFill>
                  <a:srgbClr val="002060"/>
                </a:solidFill>
                <a:cs typeface="Times New Roman" pitchFamily="18" charset="0"/>
              </a:rPr>
              <a:t>15.  And I will put enmity Between you and the woman, And between your seed and her seed; He shall bruise you on the head, And you shall bruise him on the heel."</a:t>
            </a:r>
          </a:p>
        </p:txBody>
      </p:sp>
    </p:spTree>
    <p:extLst>
      <p:ext uri="{BB962C8B-B14F-4D97-AF65-F5344CB8AC3E}">
        <p14:creationId xmlns:p14="http://schemas.microsoft.com/office/powerpoint/2010/main" val="26010627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8632" b="1"/>
          <a:stretch/>
        </p:blipFill>
        <p:spPr>
          <a:xfrm>
            <a:off x="7848600" y="2907956"/>
            <a:ext cx="4343400" cy="3950043"/>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1" r="621" b="-1"/>
          <a:stretch/>
        </p:blipFill>
        <p:spPr>
          <a:xfrm>
            <a:off x="7848600" y="10"/>
            <a:ext cx="4343400" cy="2907946"/>
          </a:xfrm>
          <a:prstGeom prst="rect">
            <a:avLst/>
          </a:prstGeom>
        </p:spPr>
      </p:pic>
      <p:sp>
        <p:nvSpPr>
          <p:cNvPr id="103426" name="Rectangle 2"/>
          <p:cNvSpPr>
            <a:spLocks noGrp="1" noChangeArrowheads="1"/>
          </p:cNvSpPr>
          <p:nvPr>
            <p:ph type="title"/>
          </p:nvPr>
        </p:nvSpPr>
        <p:spPr>
          <a:xfrm>
            <a:off x="0" y="-10228"/>
            <a:ext cx="7848600" cy="1325563"/>
          </a:xfrm>
        </p:spPr>
        <p:txBody>
          <a:bodyPr vert="horz" lIns="91440" tIns="45720" rIns="91440" bIns="45720" rtlCol="0" anchor="ctr">
            <a:normAutofit/>
          </a:bodyPr>
          <a:lstStyle/>
          <a:p>
            <a:pPr algn="ctr"/>
            <a:r>
              <a:rPr lang="en-US" altLang="en-US" sz="5000" u="sng" dirty="0"/>
              <a:t>Female “Seed of Life”</a:t>
            </a:r>
          </a:p>
        </p:txBody>
      </p:sp>
      <p:sp>
        <p:nvSpPr>
          <p:cNvPr id="5" name="Footer Placeholder 4"/>
          <p:cNvSpPr>
            <a:spLocks noGrp="1"/>
          </p:cNvSpPr>
          <p:nvPr>
            <p:ph type="ftr" sz="quarter" idx="11"/>
          </p:nvPr>
        </p:nvSpPr>
        <p:spPr>
          <a:xfrm>
            <a:off x="0" y="6481466"/>
            <a:ext cx="3352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8" name="Text Box 3">
            <a:extLst>
              <a:ext uri="{FF2B5EF4-FFF2-40B4-BE49-F238E27FC236}">
                <a16:creationId xmlns:a16="http://schemas.microsoft.com/office/drawing/2014/main" id="{DF6D1B8C-CCB6-4586-A1C9-A83AA3B51201}"/>
              </a:ext>
            </a:extLst>
          </p:cNvPr>
          <p:cNvSpPr txBox="1">
            <a:spLocks noChangeArrowheads="1"/>
          </p:cNvSpPr>
          <p:nvPr/>
        </p:nvSpPr>
        <p:spPr bwMode="auto">
          <a:xfrm>
            <a:off x="0" y="1312503"/>
            <a:ext cx="7848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This was not common knowledge until late 1800’s. It was widely believed that only the male possessed the “seed of life” and that the woman was nothing more than a glorified incubator!</a:t>
            </a:r>
          </a:p>
          <a:p>
            <a:pPr marL="461963" indent="-461963"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The X chromosome (gender distinction) was discovered to be special in 1890 by Hermann </a:t>
            </a:r>
            <a:r>
              <a:rPr lang="en-US" altLang="en-US" sz="3200" dirty="0" err="1">
                <a:solidFill>
                  <a:srgbClr val="FFFF00"/>
                </a:solidFill>
                <a:cs typeface="Times New Roman" charset="0"/>
              </a:rPr>
              <a:t>Henking</a:t>
            </a:r>
            <a:r>
              <a:rPr lang="en-US" altLang="en-US" sz="3200" dirty="0">
                <a:solidFill>
                  <a:srgbClr val="FFFF00"/>
                </a:solidFill>
                <a:cs typeface="Times New Roman" charset="0"/>
              </a:rPr>
              <a:t>, and that women possess two X chromosomes in the ovum later in the 1900’s!</a:t>
            </a:r>
          </a:p>
        </p:txBody>
      </p:sp>
    </p:spTree>
    <p:extLst>
      <p:ext uri="{BB962C8B-B14F-4D97-AF65-F5344CB8AC3E}">
        <p14:creationId xmlns:p14="http://schemas.microsoft.com/office/powerpoint/2010/main" val="2285999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A13656-CA52-487A-B4E2-3BE258D2B0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141" b="37200"/>
          <a:stretch/>
        </p:blipFill>
        <p:spPr>
          <a:xfrm>
            <a:off x="20" y="10"/>
            <a:ext cx="12191980" cy="3443533"/>
          </a:xfrm>
          <a:prstGeom prst="rect">
            <a:avLst/>
          </a:prstGeom>
        </p:spPr>
      </p:pic>
      <p:sp>
        <p:nvSpPr>
          <p:cNvPr id="103426" name="Rectangle 2"/>
          <p:cNvSpPr>
            <a:spLocks noGrp="1" noChangeArrowheads="1"/>
          </p:cNvSpPr>
          <p:nvPr>
            <p:ph type="title"/>
          </p:nvPr>
        </p:nvSpPr>
        <p:spPr>
          <a:xfrm>
            <a:off x="20" y="3886200"/>
            <a:ext cx="12191980" cy="1641490"/>
          </a:xfrm>
        </p:spPr>
        <p:txBody>
          <a:bodyPr vert="horz" wrap="none" lIns="91440" tIns="45720" rIns="91440" bIns="45720" rtlCol="0" anchor="t">
            <a:normAutofit/>
          </a:bodyPr>
          <a:lstStyle/>
          <a:p>
            <a:pPr algn="ct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PART 1</a:t>
            </a:r>
          </a:p>
        </p:txBody>
      </p:sp>
      <p:sp>
        <p:nvSpPr>
          <p:cNvPr id="5" name="Footer Placeholder 4"/>
          <p:cNvSpPr>
            <a:spLocks noGrp="1"/>
          </p:cNvSpPr>
          <p:nvPr>
            <p:ph type="ftr" sz="quarter" idx="11"/>
          </p:nvPr>
        </p:nvSpPr>
        <p:spPr>
          <a:xfrm>
            <a:off x="4038600" y="6503499"/>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Rectangle 2">
            <a:extLst>
              <a:ext uri="{FF2B5EF4-FFF2-40B4-BE49-F238E27FC236}">
                <a16:creationId xmlns:a16="http://schemas.microsoft.com/office/drawing/2014/main" id="{EAEC7A4F-8869-424D-A77D-DB44E3535F01}"/>
              </a:ext>
            </a:extLst>
          </p:cNvPr>
          <p:cNvSpPr txBox="1">
            <a:spLocks noChangeArrowheads="1"/>
          </p:cNvSpPr>
          <p:nvPr/>
        </p:nvSpPr>
        <p:spPr>
          <a:xfrm>
            <a:off x="-21214" y="16942"/>
            <a:ext cx="12192000" cy="1447800"/>
          </a:xfrm>
          <a:prstGeom prst="rect">
            <a:avLst/>
          </a:prstGeom>
        </p:spPr>
        <p:txBody>
          <a:bodyPr vert="horz" lIns="91440" tIns="45720" rIns="91440" bIns="45720" numCol="1" rtlCol="0" anchor="ctr">
            <a:prstTxWarp prst="textInflate">
              <a:avLst/>
            </a:prstTxWarp>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en-US" sz="4000" b="1" u="sng" dirty="0">
                <a:solidFill>
                  <a:schemeClr val="tx1"/>
                </a:solidFill>
                <a:latin typeface="Arial" panose="020B0604020202020204" pitchFamily="34" charset="0"/>
                <a:cs typeface="Arial" panose="020B0604020202020204" pitchFamily="34" charset="0"/>
              </a:rPr>
              <a:t>Harmony Of Scriptures &amp; Science</a:t>
            </a:r>
            <a:br>
              <a:rPr lang="en-US" altLang="en-US" sz="4000" b="1" u="sng" dirty="0">
                <a:solidFill>
                  <a:schemeClr val="tx1"/>
                </a:solidFill>
                <a:latin typeface="Arial" panose="020B0604020202020204" pitchFamily="34" charset="0"/>
                <a:cs typeface="Arial" panose="020B0604020202020204" pitchFamily="34" charset="0"/>
              </a:rPr>
            </a:br>
            <a:endParaRPr lang="en-US" altLang="en-US" sz="4000" b="1"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5579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8" name="Picture 2" descr="http://arboretum.harvard.edu/wp-content/uploads/leech.jpg">
            <a:extLst>
              <a:ext uri="{FF2B5EF4-FFF2-40B4-BE49-F238E27FC236}">
                <a16:creationId xmlns:a16="http://schemas.microsoft.com/office/drawing/2014/main" id="{BBAECEDF-2303-44F5-9474-CFD7E534141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385" r="9158"/>
          <a:stretch/>
        </p:blipFill>
        <p:spPr bwMode="auto">
          <a:xfrm>
            <a:off x="20" y="10"/>
            <a:ext cx="43433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4316845" y="-3641"/>
            <a:ext cx="7848580" cy="1325563"/>
          </a:xfrm>
        </p:spPr>
        <p:txBody>
          <a:bodyPr vert="horz" lIns="91440" tIns="45720" rIns="91440" bIns="45720" rtlCol="0" anchor="ctr">
            <a:normAutofit/>
          </a:bodyPr>
          <a:lstStyle/>
          <a:p>
            <a:pPr algn="ctr"/>
            <a:r>
              <a:rPr lang="en-US" altLang="en-US" u="sng" dirty="0"/>
              <a:t>Life in the Blood</a:t>
            </a:r>
          </a:p>
        </p:txBody>
      </p:sp>
      <p:sp>
        <p:nvSpPr>
          <p:cNvPr id="5" name="Footer Placeholder 4"/>
          <p:cNvSpPr>
            <a:spLocks noGrp="1"/>
          </p:cNvSpPr>
          <p:nvPr>
            <p:ph type="ftr" sz="quarter" idx="11"/>
          </p:nvPr>
        </p:nvSpPr>
        <p:spPr>
          <a:xfrm>
            <a:off x="8028213" y="6492875"/>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0" name="Text Box 5">
            <a:extLst>
              <a:ext uri="{FF2B5EF4-FFF2-40B4-BE49-F238E27FC236}">
                <a16:creationId xmlns:a16="http://schemas.microsoft.com/office/drawing/2014/main" id="{3C2741E4-E053-44B8-B149-BE152500F858}"/>
              </a:ext>
            </a:extLst>
          </p:cNvPr>
          <p:cNvSpPr txBox="1">
            <a:spLocks noChangeArrowheads="1"/>
          </p:cNvSpPr>
          <p:nvPr/>
        </p:nvSpPr>
        <p:spPr bwMode="auto">
          <a:xfrm>
            <a:off x="4343400" y="2613392"/>
            <a:ext cx="7848580" cy="163121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Gen. 9:4</a:t>
            </a:r>
          </a:p>
          <a:p>
            <a:pPr marL="573088" indent="-573088" algn="l">
              <a:buClr>
                <a:schemeClr val="accent2"/>
              </a:buClr>
              <a:buSzPct val="130000"/>
            </a:pPr>
            <a:r>
              <a:rPr lang="en-US" altLang="en-US" sz="3200" dirty="0">
                <a:solidFill>
                  <a:srgbClr val="002060"/>
                </a:solidFill>
                <a:cs typeface="Times New Roman" pitchFamily="18" charset="0"/>
              </a:rPr>
              <a:t>4.  "Only you shall not eat flesh with its life, that is, its blood.</a:t>
            </a:r>
          </a:p>
        </p:txBody>
      </p:sp>
    </p:spTree>
    <p:extLst>
      <p:ext uri="{BB962C8B-B14F-4D97-AF65-F5344CB8AC3E}">
        <p14:creationId xmlns:p14="http://schemas.microsoft.com/office/powerpoint/2010/main" val="48395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arboretum.harvard.edu/wp-content/uploads/leech.jpg">
            <a:extLst>
              <a:ext uri="{FF2B5EF4-FFF2-40B4-BE49-F238E27FC236}">
                <a16:creationId xmlns:a16="http://schemas.microsoft.com/office/drawing/2014/main" id="{BBAECEDF-2303-44F5-9474-CFD7E534141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85" r="9158"/>
          <a:stretch/>
        </p:blipFill>
        <p:spPr bwMode="auto">
          <a:xfrm>
            <a:off x="20" y="10"/>
            <a:ext cx="43433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4316845" y="-3641"/>
            <a:ext cx="7848580" cy="1325563"/>
          </a:xfrm>
        </p:spPr>
        <p:txBody>
          <a:bodyPr vert="horz" lIns="91440" tIns="45720" rIns="91440" bIns="45720" rtlCol="0" anchor="ctr">
            <a:normAutofit/>
          </a:bodyPr>
          <a:lstStyle/>
          <a:p>
            <a:pPr algn="ctr"/>
            <a:r>
              <a:rPr lang="en-US" altLang="en-US" u="sng" dirty="0"/>
              <a:t>Life in the Blood</a:t>
            </a:r>
          </a:p>
        </p:txBody>
      </p:sp>
      <p:sp>
        <p:nvSpPr>
          <p:cNvPr id="5" name="Footer Placeholder 4"/>
          <p:cNvSpPr>
            <a:spLocks noGrp="1"/>
          </p:cNvSpPr>
          <p:nvPr>
            <p:ph type="ftr" sz="quarter" idx="11"/>
          </p:nvPr>
        </p:nvSpPr>
        <p:spPr>
          <a:xfrm>
            <a:off x="8028213" y="6492875"/>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6" name="Text Box 6">
            <a:extLst>
              <a:ext uri="{FF2B5EF4-FFF2-40B4-BE49-F238E27FC236}">
                <a16:creationId xmlns:a16="http://schemas.microsoft.com/office/drawing/2014/main" id="{11AE383F-06E5-4797-906D-F5BF4CCDB379}"/>
              </a:ext>
            </a:extLst>
          </p:cNvPr>
          <p:cNvSpPr txBox="1">
            <a:spLocks noChangeArrowheads="1"/>
          </p:cNvSpPr>
          <p:nvPr/>
        </p:nvSpPr>
        <p:spPr bwMode="auto">
          <a:xfrm>
            <a:off x="4350745" y="1891462"/>
            <a:ext cx="7875136"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“Bloodletting” was standard practice for over 3,000 years and many died because of the practice! </a:t>
            </a:r>
          </a:p>
          <a:p>
            <a:pPr marL="457200" indent="-457200" algn="l">
              <a:buClr>
                <a:schemeClr val="bg1">
                  <a:lumMod val="60000"/>
                  <a:lumOff val="40000"/>
                </a:schemeClr>
              </a:buClr>
              <a:buSzPct val="115000"/>
              <a:buFont typeface="Wingdings" panose="05000000000000000000" pitchFamily="2" charset="2"/>
              <a:buChar char="v"/>
            </a:pPr>
            <a:r>
              <a:rPr lang="en-US" altLang="en-US" sz="3200" b="1" dirty="0">
                <a:solidFill>
                  <a:srgbClr val="FFFF00"/>
                </a:solidFill>
                <a:cs typeface="Times New Roman" charset="0"/>
              </a:rPr>
              <a:t>1830’s: </a:t>
            </a:r>
            <a:r>
              <a:rPr lang="en-US" altLang="en-US" sz="3200" dirty="0">
                <a:solidFill>
                  <a:srgbClr val="FFFF00"/>
                </a:solidFill>
                <a:cs typeface="Times New Roman" charset="0"/>
              </a:rPr>
              <a:t>Pierre-Charles-Alexandre Louis (1787–1872) began raising concerns about bloodletting; by the end of the 1800’s, the practice ended – Scientists now know: </a:t>
            </a:r>
            <a:r>
              <a:rPr lang="en-US" altLang="en-US" sz="3200" i="1" dirty="0">
                <a:solidFill>
                  <a:srgbClr val="FFFF00"/>
                </a:solidFill>
                <a:cs typeface="Times New Roman" charset="0"/>
              </a:rPr>
              <a:t>“Life is in the blood!” </a:t>
            </a:r>
            <a:endParaRPr lang="en-US" altLang="en-US" sz="3600" b="1" i="1" dirty="0">
              <a:solidFill>
                <a:srgbClr val="FFFF00"/>
              </a:solidFill>
              <a:cs typeface="Times New Roman" charset="0"/>
            </a:endParaRPr>
          </a:p>
        </p:txBody>
      </p:sp>
    </p:spTree>
    <p:extLst>
      <p:ext uri="{BB962C8B-B14F-4D97-AF65-F5344CB8AC3E}">
        <p14:creationId xmlns:p14="http://schemas.microsoft.com/office/powerpoint/2010/main" val="12651836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7" name="Picture 2" descr="http://blog.luckyvitamin.com/wp-content/uploads/2012/09/vitamin-k.jpg">
            <a:extLst>
              <a:ext uri="{FF2B5EF4-FFF2-40B4-BE49-F238E27FC236}">
                <a16:creationId xmlns:a16="http://schemas.microsoft.com/office/drawing/2014/main" id="{36590D8C-F201-43EE-B42F-417338BA6B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256" r="17100"/>
          <a:stretch/>
        </p:blipFill>
        <p:spPr bwMode="auto">
          <a:xfrm>
            <a:off x="7552944" y="10"/>
            <a:ext cx="4639056"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2" name="Rectangle 71">
            <a:extLst>
              <a:ext uri="{FF2B5EF4-FFF2-40B4-BE49-F238E27FC236}">
                <a16:creationId xmlns:a16="http://schemas.microsoft.com/office/drawing/2014/main" id="{97E60398-905F-436C-AB6F-00D742F625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0" y="-4109"/>
            <a:ext cx="7552944" cy="1325563"/>
          </a:xfrm>
        </p:spPr>
        <p:txBody>
          <a:bodyPr vert="horz" lIns="91440" tIns="45720" rIns="91440" bIns="45720" rtlCol="0" anchor="ctr">
            <a:normAutofit/>
          </a:bodyPr>
          <a:lstStyle/>
          <a:p>
            <a:pPr algn="ctr"/>
            <a:r>
              <a:rPr lang="en-US" altLang="en-US" sz="4600" u="sng" dirty="0"/>
              <a:t>Circumcision on 8</a:t>
            </a:r>
            <a:r>
              <a:rPr lang="en-US" altLang="en-US" sz="4600" u="sng" baseline="30000" dirty="0"/>
              <a:t>th</a:t>
            </a:r>
            <a:r>
              <a:rPr lang="en-US" altLang="en-US" sz="4600" u="sng" dirty="0"/>
              <a:t> Day</a:t>
            </a:r>
          </a:p>
        </p:txBody>
      </p:sp>
      <p:sp>
        <p:nvSpPr>
          <p:cNvPr id="5" name="Footer Placeholder 4"/>
          <p:cNvSpPr>
            <a:spLocks noGrp="1"/>
          </p:cNvSpPr>
          <p:nvPr>
            <p:ph type="ftr" sz="quarter" idx="11"/>
          </p:nvPr>
        </p:nvSpPr>
        <p:spPr>
          <a:xfrm>
            <a:off x="-8965" y="6488766"/>
            <a:ext cx="3285565" cy="365125"/>
          </a:xfrm>
        </p:spPr>
        <p:txBody>
          <a:bodyPr vert="horz" lIns="91440" tIns="45720" rIns="91440" bIns="45720" rtlCol="0" anchor="ctr">
            <a:normAutofit/>
          </a:bodyPr>
          <a:lstStyle/>
          <a:p>
            <a:pPr algn="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5">
            <a:extLst>
              <a:ext uri="{FF2B5EF4-FFF2-40B4-BE49-F238E27FC236}">
                <a16:creationId xmlns:a16="http://schemas.microsoft.com/office/drawing/2014/main" id="{5EB1B47B-8355-4E6C-BA26-BA42C43AB32C}"/>
              </a:ext>
            </a:extLst>
          </p:cNvPr>
          <p:cNvSpPr txBox="1">
            <a:spLocks noChangeArrowheads="1"/>
          </p:cNvSpPr>
          <p:nvPr/>
        </p:nvSpPr>
        <p:spPr bwMode="auto">
          <a:xfrm>
            <a:off x="8965" y="1859686"/>
            <a:ext cx="7552944" cy="409342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Gen. 17:12</a:t>
            </a:r>
          </a:p>
          <a:p>
            <a:pPr marL="804863" indent="-804863" algn="l">
              <a:buClr>
                <a:schemeClr val="accent2"/>
              </a:buClr>
              <a:buSzPct val="130000"/>
            </a:pPr>
            <a:r>
              <a:rPr lang="en-US" altLang="en-US" sz="3200" dirty="0">
                <a:solidFill>
                  <a:srgbClr val="002060"/>
                </a:solidFill>
                <a:cs typeface="Times New Roman" pitchFamily="18" charset="0"/>
              </a:rPr>
              <a:t>12.  "And every male among you who is eight days old shall be circumcised throughout your generations, a servant who is born in the house or who is bought with money from any foreigner, who is not of your descendants.</a:t>
            </a:r>
          </a:p>
        </p:txBody>
      </p:sp>
    </p:spTree>
    <p:extLst>
      <p:ext uri="{BB962C8B-B14F-4D97-AF65-F5344CB8AC3E}">
        <p14:creationId xmlns:p14="http://schemas.microsoft.com/office/powerpoint/2010/main" val="27618456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blog.luckyvitamin.com/wp-content/uploads/2012/09/vitamin-k.jpg">
            <a:extLst>
              <a:ext uri="{FF2B5EF4-FFF2-40B4-BE49-F238E27FC236}">
                <a16:creationId xmlns:a16="http://schemas.microsoft.com/office/drawing/2014/main" id="{36590D8C-F201-43EE-B42F-417338BA6B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56" r="17100"/>
          <a:stretch/>
        </p:blipFill>
        <p:spPr bwMode="auto">
          <a:xfrm>
            <a:off x="7552944" y="10"/>
            <a:ext cx="4639056"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0" y="-4108"/>
            <a:ext cx="7552944" cy="993102"/>
          </a:xfrm>
        </p:spPr>
        <p:txBody>
          <a:bodyPr vert="horz" lIns="91440" tIns="45720" rIns="91440" bIns="45720" rtlCol="0" anchor="ctr">
            <a:normAutofit/>
          </a:bodyPr>
          <a:lstStyle/>
          <a:p>
            <a:pPr algn="ctr"/>
            <a:r>
              <a:rPr lang="en-US" altLang="en-US" sz="4600" u="sng" dirty="0"/>
              <a:t>Circumcision on 8</a:t>
            </a:r>
            <a:r>
              <a:rPr lang="en-US" altLang="en-US" sz="4600" u="sng" baseline="30000" dirty="0"/>
              <a:t>th</a:t>
            </a:r>
            <a:r>
              <a:rPr lang="en-US" altLang="en-US" sz="4600" u="sng" dirty="0"/>
              <a:t> Day</a:t>
            </a:r>
          </a:p>
        </p:txBody>
      </p:sp>
      <p:sp>
        <p:nvSpPr>
          <p:cNvPr id="5" name="Footer Placeholder 4"/>
          <p:cNvSpPr>
            <a:spLocks noGrp="1"/>
          </p:cNvSpPr>
          <p:nvPr>
            <p:ph type="ftr" sz="quarter" idx="11"/>
          </p:nvPr>
        </p:nvSpPr>
        <p:spPr>
          <a:xfrm>
            <a:off x="-8965" y="6488766"/>
            <a:ext cx="3285565" cy="365125"/>
          </a:xfrm>
        </p:spPr>
        <p:txBody>
          <a:bodyPr vert="horz" lIns="91440" tIns="45720" rIns="91440" bIns="45720" rtlCol="0" anchor="ctr">
            <a:normAutofit/>
          </a:bodyPr>
          <a:lstStyle/>
          <a:p>
            <a:pPr algn="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8" name="Text Box 3">
            <a:extLst>
              <a:ext uri="{FF2B5EF4-FFF2-40B4-BE49-F238E27FC236}">
                <a16:creationId xmlns:a16="http://schemas.microsoft.com/office/drawing/2014/main" id="{F6CE47F8-E2C0-4004-915E-F81B7D02A819}"/>
              </a:ext>
            </a:extLst>
          </p:cNvPr>
          <p:cNvSpPr txBox="1">
            <a:spLocks noChangeArrowheads="1"/>
          </p:cNvSpPr>
          <p:nvPr/>
        </p:nvSpPr>
        <p:spPr bwMode="auto">
          <a:xfrm>
            <a:off x="0" y="977507"/>
            <a:ext cx="757681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Medical science has discovered that this is when the human body’s immune system is at its peak (Henrik Dam, 1939, who named it “Vitamin K”).</a:t>
            </a:r>
          </a:p>
          <a:p>
            <a:pPr marL="457200" indent="-457200"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On the 8</a:t>
            </a:r>
            <a:r>
              <a:rPr lang="en-US" altLang="en-US" sz="3200" baseline="30000" dirty="0">
                <a:solidFill>
                  <a:srgbClr val="FFFF00"/>
                </a:solidFill>
                <a:cs typeface="Times New Roman" charset="0"/>
              </a:rPr>
              <a:t>th</a:t>
            </a:r>
            <a:r>
              <a:rPr lang="en-US" altLang="en-US" sz="3200" dirty="0">
                <a:solidFill>
                  <a:srgbClr val="FFFF00"/>
                </a:solidFill>
                <a:cs typeface="Times New Roman" charset="0"/>
              </a:rPr>
              <a:t> day, the amount of prothrombin present actually is elevated above one-hundred percent of normal—and is the only day in the male’s life in which this will be the case </a:t>
            </a:r>
            <a:r>
              <a:rPr lang="en-US" altLang="en-US" sz="3200" i="1" dirty="0">
                <a:solidFill>
                  <a:srgbClr val="FFFF00"/>
                </a:solidFill>
                <a:cs typeface="Times New Roman" charset="0"/>
              </a:rPr>
              <a:t>under normal conditions!</a:t>
            </a:r>
          </a:p>
        </p:txBody>
      </p:sp>
    </p:spTree>
    <p:extLst>
      <p:ext uri="{BB962C8B-B14F-4D97-AF65-F5344CB8AC3E}">
        <p14:creationId xmlns:p14="http://schemas.microsoft.com/office/powerpoint/2010/main" val="8589314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8" name="Picture 2" descr="http://cdn.theatlantic.com/static/mt/assets/food/hands-615.jpg">
            <a:extLst>
              <a:ext uri="{FF2B5EF4-FFF2-40B4-BE49-F238E27FC236}">
                <a16:creationId xmlns:a16="http://schemas.microsoft.com/office/drawing/2014/main" id="{A22A46A2-2766-4AA1-9107-A4BA08694B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941" r="28426" b="2"/>
          <a:stretch/>
        </p:blipFill>
        <p:spPr bwMode="auto">
          <a:xfrm>
            <a:off x="7848600" y="10"/>
            <a:ext cx="43434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0" y="0"/>
            <a:ext cx="7848600" cy="1325563"/>
          </a:xfrm>
        </p:spPr>
        <p:txBody>
          <a:bodyPr vert="horz" lIns="91440" tIns="45720" rIns="91440" bIns="45720" rtlCol="0" anchor="ctr">
            <a:normAutofit/>
          </a:bodyPr>
          <a:lstStyle/>
          <a:p>
            <a:pPr algn="ctr"/>
            <a:r>
              <a:rPr lang="en-US" altLang="en-US" sz="4200" u="sng" dirty="0"/>
              <a:t>Hand-washing in Running Water</a:t>
            </a:r>
          </a:p>
        </p:txBody>
      </p:sp>
      <p:sp>
        <p:nvSpPr>
          <p:cNvPr id="5" name="Footer Placeholder 4"/>
          <p:cNvSpPr>
            <a:spLocks noGrp="1"/>
          </p:cNvSpPr>
          <p:nvPr>
            <p:ph type="ftr" sz="quarter" idx="11"/>
          </p:nvPr>
        </p:nvSpPr>
        <p:spPr>
          <a:xfrm>
            <a:off x="19190" y="6492875"/>
            <a:ext cx="333361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p>
        </p:txBody>
      </p:sp>
      <p:sp>
        <p:nvSpPr>
          <p:cNvPr id="10" name="Text Box 5">
            <a:extLst>
              <a:ext uri="{FF2B5EF4-FFF2-40B4-BE49-F238E27FC236}">
                <a16:creationId xmlns:a16="http://schemas.microsoft.com/office/drawing/2014/main" id="{A40CC630-74FC-4D22-A10F-8EE5668A1879}"/>
              </a:ext>
            </a:extLst>
          </p:cNvPr>
          <p:cNvSpPr txBox="1">
            <a:spLocks noChangeArrowheads="1"/>
          </p:cNvSpPr>
          <p:nvPr/>
        </p:nvSpPr>
        <p:spPr bwMode="auto">
          <a:xfrm>
            <a:off x="3583" y="1382286"/>
            <a:ext cx="7845017" cy="409342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Lev. 15:13</a:t>
            </a:r>
          </a:p>
          <a:p>
            <a:pPr marL="804863" indent="-804863" algn="l">
              <a:buClr>
                <a:schemeClr val="accent2"/>
              </a:buClr>
              <a:buSzPct val="130000"/>
            </a:pPr>
            <a:r>
              <a:rPr lang="en-US" altLang="en-US" sz="3200" dirty="0">
                <a:solidFill>
                  <a:srgbClr val="002060"/>
                </a:solidFill>
                <a:cs typeface="Times New Roman" pitchFamily="18" charset="0"/>
              </a:rPr>
              <a:t>13.  'Now when the man with the discharge becomes cleansed from his discharge, then he shall count off for himself seven days for his cleansing; he shall then wash his clothes and bathe his body in running water and will become clean.</a:t>
            </a:r>
          </a:p>
        </p:txBody>
      </p:sp>
    </p:spTree>
    <p:extLst>
      <p:ext uri="{BB962C8B-B14F-4D97-AF65-F5344CB8AC3E}">
        <p14:creationId xmlns:p14="http://schemas.microsoft.com/office/powerpoint/2010/main" val="22680466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05325879-C4B2-475E-B853-DC8F21A633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12C085F-3B19-420D-902A-B55695F5036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3"/>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http://cdn.theatlantic.com/static/mt/assets/food/hands-615.jpg">
            <a:extLst>
              <a:ext uri="{FF2B5EF4-FFF2-40B4-BE49-F238E27FC236}">
                <a16:creationId xmlns:a16="http://schemas.microsoft.com/office/drawing/2014/main" id="{2FD241AB-9F52-4FD9-A505-CE4279020C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4539" y="1503081"/>
            <a:ext cx="6314487" cy="3851837"/>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4617387" y="41911"/>
            <a:ext cx="7574613" cy="1325563"/>
          </a:xfrm>
        </p:spPr>
        <p:txBody>
          <a:bodyPr vert="horz" lIns="91440" tIns="45720" rIns="91440" bIns="45720" rtlCol="0" anchor="ctr">
            <a:noAutofit/>
          </a:bodyPr>
          <a:lstStyle/>
          <a:p>
            <a:r>
              <a:rPr lang="en-US" altLang="en-US" sz="4000" u="sng" dirty="0">
                <a:solidFill>
                  <a:schemeClr val="tx1"/>
                </a:solidFill>
              </a:rPr>
              <a:t>Hand-washing in Running Water</a:t>
            </a:r>
          </a:p>
        </p:txBody>
      </p:sp>
      <p:sp>
        <p:nvSpPr>
          <p:cNvPr id="5" name="Footer Placeholder 4"/>
          <p:cNvSpPr>
            <a:spLocks noGrp="1"/>
          </p:cNvSpPr>
          <p:nvPr>
            <p:ph type="ftr" sz="quarter" idx="11"/>
          </p:nvPr>
        </p:nvSpPr>
        <p:spPr>
          <a:xfrm>
            <a:off x="-1" y="6474184"/>
            <a:ext cx="3276602"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 1</a:t>
            </a:r>
          </a:p>
        </p:txBody>
      </p:sp>
      <p:sp>
        <p:nvSpPr>
          <p:cNvPr id="11" name="Text Box 6">
            <a:extLst>
              <a:ext uri="{FF2B5EF4-FFF2-40B4-BE49-F238E27FC236}">
                <a16:creationId xmlns:a16="http://schemas.microsoft.com/office/drawing/2014/main" id="{079D369E-C808-42AD-B5FE-F014CBBB5584}"/>
              </a:ext>
            </a:extLst>
          </p:cNvPr>
          <p:cNvSpPr txBox="1">
            <a:spLocks noChangeArrowheads="1"/>
          </p:cNvSpPr>
          <p:nvPr/>
        </p:nvSpPr>
        <p:spPr bwMode="auto">
          <a:xfrm>
            <a:off x="-9184" y="41911"/>
            <a:ext cx="4617389"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The presence of microscopic diseases was unknown (till 1860’s) so doctors washed their hands in a basin of still water, spreading diseases! </a:t>
            </a:r>
          </a:p>
          <a:p>
            <a:pPr marL="457200" indent="-457200" algn="l">
              <a:buClr>
                <a:schemeClr val="bg1">
                  <a:lumMod val="60000"/>
                  <a:lumOff val="40000"/>
                </a:schemeClr>
              </a:buClr>
              <a:buSzPct val="115000"/>
              <a:buFont typeface="Wingdings" panose="05000000000000000000" pitchFamily="2" charset="2"/>
              <a:buChar char="v"/>
            </a:pPr>
            <a:r>
              <a:rPr lang="en-US" altLang="en-US" sz="3200" b="1" dirty="0">
                <a:solidFill>
                  <a:srgbClr val="FFFF00"/>
                </a:solidFill>
                <a:cs typeface="Times New Roman" charset="0"/>
              </a:rPr>
              <a:t>1845:</a:t>
            </a:r>
            <a:r>
              <a:rPr lang="en-US" altLang="en-US" sz="3200" dirty="0">
                <a:solidFill>
                  <a:srgbClr val="FFFF00"/>
                </a:solidFill>
                <a:cs typeface="Times New Roman" charset="0"/>
              </a:rPr>
              <a:t> The work of Dr. Ignaz Semmelweis (1818-1865), and later Louis Pasteur (1822–1895) ended such practices!</a:t>
            </a:r>
            <a:endParaRPr lang="en-US" altLang="en-US" sz="3600" b="1" i="1" dirty="0">
              <a:solidFill>
                <a:srgbClr val="FFFF00"/>
              </a:solidFill>
              <a:cs typeface="Times New Roman" charset="0"/>
            </a:endParaRPr>
          </a:p>
        </p:txBody>
      </p:sp>
    </p:spTree>
    <p:extLst>
      <p:ext uri="{BB962C8B-B14F-4D97-AF65-F5344CB8AC3E}">
        <p14:creationId xmlns:p14="http://schemas.microsoft.com/office/powerpoint/2010/main" val="2872541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7" name="Picture 2" descr="http://images.boomsbeat.com/data/images/full/7328/earth_1-jpg.jpg">
            <a:extLst>
              <a:ext uri="{FF2B5EF4-FFF2-40B4-BE49-F238E27FC236}">
                <a16:creationId xmlns:a16="http://schemas.microsoft.com/office/drawing/2014/main" id="{803E85AD-485E-4806-9797-C337C182119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68" r="30748"/>
          <a:stretch/>
        </p:blipFill>
        <p:spPr bwMode="auto">
          <a:xfrm>
            <a:off x="7848600" y="10"/>
            <a:ext cx="43434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0" y="0"/>
            <a:ext cx="7848600" cy="1325563"/>
          </a:xfrm>
        </p:spPr>
        <p:txBody>
          <a:bodyPr vert="horz" lIns="91440" tIns="45720" rIns="91440" bIns="45720" rtlCol="0" anchor="ctr">
            <a:normAutofit/>
          </a:bodyPr>
          <a:lstStyle/>
          <a:p>
            <a:pPr algn="ctr"/>
            <a:r>
              <a:rPr lang="en-US" altLang="en-US" sz="4200" u="sng" dirty="0"/>
              <a:t>Suspension of the Earth in Space</a:t>
            </a:r>
          </a:p>
        </p:txBody>
      </p:sp>
      <p:sp>
        <p:nvSpPr>
          <p:cNvPr id="5" name="Footer Placeholder 4"/>
          <p:cNvSpPr>
            <a:spLocks noGrp="1"/>
          </p:cNvSpPr>
          <p:nvPr>
            <p:ph type="ftr" sz="quarter" idx="11"/>
          </p:nvPr>
        </p:nvSpPr>
        <p:spPr>
          <a:xfrm>
            <a:off x="0" y="6503509"/>
            <a:ext cx="34290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8" name="Text Box 5">
            <a:extLst>
              <a:ext uri="{FF2B5EF4-FFF2-40B4-BE49-F238E27FC236}">
                <a16:creationId xmlns:a16="http://schemas.microsoft.com/office/drawing/2014/main" id="{559A59DE-7EC2-4860-96D5-7D9A705FFF93}"/>
              </a:ext>
            </a:extLst>
          </p:cNvPr>
          <p:cNvSpPr txBox="1">
            <a:spLocks noChangeArrowheads="1"/>
          </p:cNvSpPr>
          <p:nvPr/>
        </p:nvSpPr>
        <p:spPr bwMode="auto">
          <a:xfrm>
            <a:off x="0" y="2613392"/>
            <a:ext cx="7848600" cy="163121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Job 26:7</a:t>
            </a:r>
          </a:p>
          <a:p>
            <a:pPr marL="573088" indent="-573088" algn="l">
              <a:buClr>
                <a:schemeClr val="accent2"/>
              </a:buClr>
              <a:buSzPct val="130000"/>
            </a:pPr>
            <a:r>
              <a:rPr lang="en-US" altLang="en-US" sz="3200" dirty="0">
                <a:solidFill>
                  <a:srgbClr val="002060"/>
                </a:solidFill>
                <a:cs typeface="Times New Roman" pitchFamily="18" charset="0"/>
              </a:rPr>
              <a:t>7.  He stretches out the north over the void and hangs the earth on nothing.</a:t>
            </a:r>
          </a:p>
        </p:txBody>
      </p:sp>
    </p:spTree>
    <p:extLst>
      <p:ext uri="{BB962C8B-B14F-4D97-AF65-F5344CB8AC3E}">
        <p14:creationId xmlns:p14="http://schemas.microsoft.com/office/powerpoint/2010/main" val="7797704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9" name="Picture 2" descr="http://images.boomsbeat.com/data/images/full/7328/earth_1-jpg.jpg">
            <a:extLst>
              <a:ext uri="{FF2B5EF4-FFF2-40B4-BE49-F238E27FC236}">
                <a16:creationId xmlns:a16="http://schemas.microsoft.com/office/drawing/2014/main" id="{28EF3FA4-F54C-4F8B-BADC-513575A13FE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30" r="16109"/>
          <a:stretch/>
        </p:blipFill>
        <p:spPr bwMode="auto">
          <a:xfrm>
            <a:off x="4636008" y="10"/>
            <a:ext cx="7555992"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1" name="Rectangle 70">
            <a:extLst>
              <a:ext uri="{FF2B5EF4-FFF2-40B4-BE49-F238E27FC236}">
                <a16:creationId xmlns:a16="http://schemas.microsoft.com/office/drawing/2014/main" id="{8D77D416-66F5-413A-9B46-6289471B36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4636008" y="15511"/>
            <a:ext cx="7555992" cy="1325563"/>
          </a:xfrm>
        </p:spPr>
        <p:txBody>
          <a:bodyPr vert="horz" lIns="91440" tIns="45720" rIns="91440" bIns="45720" rtlCol="0" anchor="ctr">
            <a:normAutofit/>
          </a:bodyPr>
          <a:lstStyle/>
          <a:p>
            <a:pPr algn="ctr"/>
            <a:r>
              <a:rPr lang="en-US" altLang="en-US" sz="3600" u="sng" dirty="0"/>
              <a:t>Suspension of the Earth in Space</a:t>
            </a:r>
          </a:p>
        </p:txBody>
      </p:sp>
      <p:sp>
        <p:nvSpPr>
          <p:cNvPr id="5" name="Footer Placeholder 4"/>
          <p:cNvSpPr>
            <a:spLocks noGrp="1"/>
          </p:cNvSpPr>
          <p:nvPr>
            <p:ph type="ftr" sz="quarter" idx="11"/>
          </p:nvPr>
        </p:nvSpPr>
        <p:spPr>
          <a:xfrm>
            <a:off x="0" y="6492865"/>
            <a:ext cx="4857195" cy="365125"/>
          </a:xfrm>
        </p:spPr>
        <p:txBody>
          <a:bodyPr vert="horz" lIns="91440" tIns="45720" rIns="91440" bIns="45720" rtlCol="0" anchor="ctr">
            <a:normAutofit/>
          </a:bodyPr>
          <a:lstStyle/>
          <a:p>
            <a:pPr algn="l" defTabSz="914400">
              <a:spcAft>
                <a:spcPts val="600"/>
              </a:spcAft>
            </a:pPr>
            <a:r>
              <a:rPr lang="en-US" altLang="en-US" kern="1200">
                <a:solidFill>
                  <a:srgbClr val="FFFFFF"/>
                </a:solidFill>
                <a:latin typeface="+mn-lt"/>
                <a:ea typeface="+mn-ea"/>
                <a:cs typeface="+mn-cs"/>
              </a:rPr>
              <a:t>Harmony Of Scriptures &amp; Science Part 1</a:t>
            </a:r>
            <a:endParaRPr lang="en-US" altLang="en-US" kern="1200" dirty="0">
              <a:solidFill>
                <a:srgbClr val="FFFFFF"/>
              </a:solidFill>
              <a:latin typeface="+mn-lt"/>
              <a:ea typeface="+mn-ea"/>
              <a:cs typeface="+mn-cs"/>
            </a:endParaRPr>
          </a:p>
        </p:txBody>
      </p:sp>
      <p:sp>
        <p:nvSpPr>
          <p:cNvPr id="10" name="Text Box 3">
            <a:extLst>
              <a:ext uri="{FF2B5EF4-FFF2-40B4-BE49-F238E27FC236}">
                <a16:creationId xmlns:a16="http://schemas.microsoft.com/office/drawing/2014/main" id="{AA85E7C0-30D4-458F-B735-2039844C69E4}"/>
              </a:ext>
            </a:extLst>
          </p:cNvPr>
          <p:cNvSpPr txBox="1">
            <a:spLocks noChangeArrowheads="1"/>
          </p:cNvSpPr>
          <p:nvPr/>
        </p:nvSpPr>
        <p:spPr bwMode="auto">
          <a:xfrm>
            <a:off x="1" y="674400"/>
            <a:ext cx="4636008"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anose="05000000000000000000" pitchFamily="2" charset="2"/>
              <a:buChar char="v"/>
            </a:pPr>
            <a:r>
              <a:rPr lang="en-US" altLang="en-US" sz="3200" b="1" dirty="0">
                <a:solidFill>
                  <a:srgbClr val="FFFF00"/>
                </a:solidFill>
                <a:cs typeface="Times New Roman" charset="0"/>
              </a:rPr>
              <a:t>90-168 AD: </a:t>
            </a:r>
            <a:r>
              <a:rPr lang="en-US" altLang="en-US" sz="3200" dirty="0">
                <a:solidFill>
                  <a:srgbClr val="FFFF00"/>
                </a:solidFill>
                <a:cs typeface="Times New Roman" charset="0"/>
              </a:rPr>
              <a:t>Ptolemaic System: Planets &amp; Sun revolve around Earth</a:t>
            </a:r>
          </a:p>
          <a:p>
            <a:pPr marL="461963" indent="-461963" algn="l">
              <a:buClr>
                <a:schemeClr val="bg1">
                  <a:lumMod val="60000"/>
                  <a:lumOff val="40000"/>
                </a:schemeClr>
              </a:buClr>
              <a:buSzPct val="115000"/>
              <a:buFont typeface="Wingdings" panose="05000000000000000000" pitchFamily="2" charset="2"/>
              <a:buChar char="v"/>
            </a:pPr>
            <a:r>
              <a:rPr lang="en-US" altLang="en-US" sz="3200" b="1" dirty="0">
                <a:solidFill>
                  <a:srgbClr val="FFFF00"/>
                </a:solidFill>
                <a:cs typeface="Times New Roman" charset="0"/>
              </a:rPr>
              <a:t>1473-1543 AD: </a:t>
            </a:r>
            <a:r>
              <a:rPr lang="en-US" altLang="en-US" sz="3200" dirty="0">
                <a:solidFill>
                  <a:srgbClr val="FFFF00"/>
                </a:solidFill>
                <a:cs typeface="Times New Roman" charset="0"/>
              </a:rPr>
              <a:t>Copernican System: Planets revolve around Sun</a:t>
            </a:r>
          </a:p>
          <a:p>
            <a:pPr marL="461963" indent="-461963" algn="l">
              <a:buClr>
                <a:schemeClr val="bg1">
                  <a:lumMod val="60000"/>
                  <a:lumOff val="40000"/>
                </a:schemeClr>
              </a:buClr>
              <a:buSzPct val="115000"/>
              <a:buFont typeface="Wingdings" panose="05000000000000000000" pitchFamily="2" charset="2"/>
              <a:buChar char="v"/>
            </a:pPr>
            <a:r>
              <a:rPr lang="en-US" altLang="en-US" sz="3200" b="1" dirty="0">
                <a:solidFill>
                  <a:srgbClr val="FFFF00"/>
                </a:solidFill>
                <a:cs typeface="Times New Roman" charset="0"/>
              </a:rPr>
              <a:t>1610 AD: </a:t>
            </a:r>
            <a:r>
              <a:rPr lang="en-US" altLang="en-US" sz="3200" dirty="0">
                <a:solidFill>
                  <a:srgbClr val="FFFF00"/>
                </a:solidFill>
                <a:cs typeface="Times New Roman" charset="0"/>
              </a:rPr>
              <a:t>Proven through telescope by Galileo (1564-1642)</a:t>
            </a:r>
          </a:p>
        </p:txBody>
      </p:sp>
    </p:spTree>
    <p:extLst>
      <p:ext uri="{BB962C8B-B14F-4D97-AF65-F5344CB8AC3E}">
        <p14:creationId xmlns:p14="http://schemas.microsoft.com/office/powerpoint/2010/main" val="12213265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6130003-5222-4875-8738-1217755C7A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7">
            <a:extLst>
              <a:ext uri="{FF2B5EF4-FFF2-40B4-BE49-F238E27FC236}">
                <a16:creationId xmlns:a16="http://schemas.microsoft.com/office/drawing/2014/main" id="{3E388DCC-9257-412E-811D-30F74D4CB7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 up of a gong&#10;&#10;Description generated with high confidence">
            <a:extLst>
              <a:ext uri="{FF2B5EF4-FFF2-40B4-BE49-F238E27FC236}">
                <a16:creationId xmlns:a16="http://schemas.microsoft.com/office/drawing/2014/main" id="{0B866508-D6C3-418F-A0AA-C45AD8B5D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172" y="2954016"/>
            <a:ext cx="4187222" cy="1884249"/>
          </a:xfrm>
          <a:prstGeom prst="rect">
            <a:avLst/>
          </a:prstGeom>
        </p:spPr>
      </p:pic>
      <p:sp>
        <p:nvSpPr>
          <p:cNvPr id="103426" name="Rectangle 2"/>
          <p:cNvSpPr>
            <a:spLocks noGrp="1" noChangeArrowheads="1"/>
          </p:cNvSpPr>
          <p:nvPr>
            <p:ph type="title"/>
          </p:nvPr>
        </p:nvSpPr>
        <p:spPr>
          <a:xfrm>
            <a:off x="-1" y="13119"/>
            <a:ext cx="12191999" cy="1325563"/>
          </a:xfrm>
        </p:spPr>
        <p:txBody>
          <a:bodyPr vert="horz" lIns="91440" tIns="45720" rIns="91440" bIns="45720" rtlCol="0" anchor="ctr">
            <a:normAutofit/>
          </a:bodyPr>
          <a:lstStyle/>
          <a:p>
            <a:pPr algn="ctr"/>
            <a:r>
              <a:rPr lang="en-US" altLang="en-US" u="sng" spc="-300" dirty="0">
                <a:gradFill flip="none" rotWithShape="1">
                  <a:gsLst>
                    <a:gs pos="28000">
                      <a:srgbClr val="EDEDED"/>
                    </a:gs>
                    <a:gs pos="0">
                      <a:srgbClr val="BFBFBF"/>
                    </a:gs>
                    <a:gs pos="100000">
                      <a:srgbClr val="FFFFFF"/>
                    </a:gs>
                  </a:gsLst>
                  <a:lin ang="4800000" scaled="0"/>
                  <a:tileRect/>
                </a:gradFill>
                <a:effectLst>
                  <a:outerShdw blurRad="469900" dist="342900" dir="5400000" sy="-20000" rotWithShape="0">
                    <a:prstClr val="black">
                      <a:alpha val="66000"/>
                    </a:prstClr>
                  </a:outerShdw>
                </a:effectLst>
              </a:rPr>
              <a:t>Air Has Weight </a:t>
            </a:r>
          </a:p>
        </p:txBody>
      </p:sp>
      <p:sp>
        <p:nvSpPr>
          <p:cNvPr id="5" name="Footer Placeholder 4"/>
          <p:cNvSpPr>
            <a:spLocks noGrp="1"/>
          </p:cNvSpPr>
          <p:nvPr>
            <p:ph type="ftr" sz="quarter" idx="11"/>
          </p:nvPr>
        </p:nvSpPr>
        <p:spPr>
          <a:xfrm>
            <a:off x="8077199" y="6502130"/>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 1</a:t>
            </a:r>
            <a:endParaRPr lang="en-US" altLang="en-US" kern="1200" dirty="0">
              <a:gradFill flip="none" rotWithShape="1">
                <a:gsLst>
                  <a:gs pos="28000">
                    <a:srgbClr val="EDEDED"/>
                  </a:gs>
                  <a:gs pos="0">
                    <a:srgbClr val="9E9E9E"/>
                  </a:gs>
                  <a:gs pos="100000">
                    <a:srgbClr val="FFFFFF"/>
                  </a:gs>
                </a:gsLst>
                <a:lin ang="5400000" scaled="1"/>
                <a:tileRect/>
              </a:gradFill>
              <a:latin typeface="+mn-lt"/>
              <a:ea typeface="+mn-ea"/>
              <a:cs typeface="+mn-cs"/>
            </a:endParaRPr>
          </a:p>
        </p:txBody>
      </p:sp>
      <p:sp>
        <p:nvSpPr>
          <p:cNvPr id="23" name="Text Box 5">
            <a:extLst>
              <a:ext uri="{FF2B5EF4-FFF2-40B4-BE49-F238E27FC236}">
                <a16:creationId xmlns:a16="http://schemas.microsoft.com/office/drawing/2014/main" id="{3EE1E200-71B5-4BE2-838A-1E7B5EF018E7}"/>
              </a:ext>
            </a:extLst>
          </p:cNvPr>
          <p:cNvSpPr txBox="1">
            <a:spLocks noChangeArrowheads="1"/>
          </p:cNvSpPr>
          <p:nvPr/>
        </p:nvSpPr>
        <p:spPr bwMode="auto">
          <a:xfrm>
            <a:off x="5904337" y="2469259"/>
            <a:ext cx="6211463" cy="212365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Job 28:25</a:t>
            </a:r>
          </a:p>
          <a:p>
            <a:pPr marL="804863" indent="-804863">
              <a:buClr>
                <a:schemeClr val="accent2"/>
              </a:buClr>
              <a:buSzPct val="130000"/>
            </a:pPr>
            <a:r>
              <a:rPr lang="en-US" altLang="en-US" sz="3200" dirty="0">
                <a:solidFill>
                  <a:srgbClr val="002060"/>
                </a:solidFill>
                <a:cs typeface="Times New Roman" pitchFamily="18" charset="0"/>
              </a:rPr>
              <a:t>25.  "When He imparted weight to the wind And meted out the waters by measure,</a:t>
            </a:r>
          </a:p>
        </p:txBody>
      </p:sp>
    </p:spTree>
    <p:extLst>
      <p:ext uri="{BB962C8B-B14F-4D97-AF65-F5344CB8AC3E}">
        <p14:creationId xmlns:p14="http://schemas.microsoft.com/office/powerpoint/2010/main" val="11041475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 name="Picture 2" descr="A screenshot of a cell phone&#10;&#10;Description generated with very high confidence">
            <a:extLst>
              <a:ext uri="{FF2B5EF4-FFF2-40B4-BE49-F238E27FC236}">
                <a16:creationId xmlns:a16="http://schemas.microsoft.com/office/drawing/2014/main" id="{13CA5233-CFCA-4B6B-B2E5-778FC8733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57" y="542527"/>
            <a:ext cx="6090458" cy="5772945"/>
          </a:xfrm>
          <a:prstGeom prst="rect">
            <a:avLst/>
          </a:prstGeom>
        </p:spPr>
      </p:pic>
      <p:sp>
        <p:nvSpPr>
          <p:cNvPr id="103426" name="Rectangle 2"/>
          <p:cNvSpPr>
            <a:spLocks noGrp="1" noChangeArrowheads="1"/>
          </p:cNvSpPr>
          <p:nvPr>
            <p:ph type="title"/>
          </p:nvPr>
        </p:nvSpPr>
        <p:spPr>
          <a:xfrm>
            <a:off x="6400800" y="18256"/>
            <a:ext cx="5791200" cy="964547"/>
          </a:xfrm>
        </p:spPr>
        <p:txBody>
          <a:bodyPr vert="horz" lIns="91440" tIns="45720" rIns="91440" bIns="45720" rtlCol="0" anchor="ctr">
            <a:normAutofit/>
          </a:bodyPr>
          <a:lstStyle/>
          <a:p>
            <a:pPr algn="ctr"/>
            <a:r>
              <a:rPr lang="en-US" altLang="en-US" u="sng" dirty="0"/>
              <a:t>Air Has Weight </a:t>
            </a:r>
          </a:p>
        </p:txBody>
      </p:sp>
      <p:sp>
        <p:nvSpPr>
          <p:cNvPr id="5" name="Footer Placeholder 4"/>
          <p:cNvSpPr>
            <a:spLocks noGrp="1"/>
          </p:cNvSpPr>
          <p:nvPr>
            <p:ph type="ftr" sz="quarter" idx="11"/>
          </p:nvPr>
        </p:nvSpPr>
        <p:spPr>
          <a:xfrm>
            <a:off x="8763000" y="6492875"/>
            <a:ext cx="3429000" cy="361016"/>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5" name="Text Box 3">
            <a:extLst>
              <a:ext uri="{FF2B5EF4-FFF2-40B4-BE49-F238E27FC236}">
                <a16:creationId xmlns:a16="http://schemas.microsoft.com/office/drawing/2014/main" id="{E7A89BDF-11B0-4848-AC93-297208487E01}"/>
              </a:ext>
            </a:extLst>
          </p:cNvPr>
          <p:cNvSpPr txBox="1">
            <a:spLocks noChangeArrowheads="1"/>
          </p:cNvSpPr>
          <p:nvPr/>
        </p:nvSpPr>
        <p:spPr bwMode="auto">
          <a:xfrm>
            <a:off x="6096000" y="983675"/>
            <a:ext cx="6120638"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In 1643 Italian physicist Evangelista Torricelli (1608–1647) discovered atmospheric pressure and created the barometer! </a:t>
            </a:r>
          </a:p>
          <a:p>
            <a:pPr marL="457200" indent="-457200">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Atmospheric Pressure weighs 14.7 </a:t>
            </a:r>
            <a:r>
              <a:rPr lang="en-US" altLang="en-US" sz="3200" dirty="0" err="1">
                <a:solidFill>
                  <a:srgbClr val="FFFF00"/>
                </a:solidFill>
                <a:cs typeface="Times New Roman" charset="0"/>
              </a:rPr>
              <a:t>lb</a:t>
            </a:r>
            <a:r>
              <a:rPr lang="en-US" altLang="en-US" sz="3200" dirty="0">
                <a:solidFill>
                  <a:srgbClr val="FFFF00"/>
                </a:solidFill>
                <a:cs typeface="Times New Roman" charset="0"/>
              </a:rPr>
              <a:t>/sq. in. </a:t>
            </a:r>
          </a:p>
          <a:p>
            <a:pPr marL="457200" indent="-457200">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God not only said through Job that air had weight but that God (the Creator) set the weight!</a:t>
            </a:r>
            <a:endParaRPr lang="en-US" altLang="en-US" sz="3200" i="1" dirty="0">
              <a:solidFill>
                <a:srgbClr val="FFFF00"/>
              </a:solidFill>
              <a:cs typeface="Times New Roman" charset="0"/>
            </a:endParaRPr>
          </a:p>
        </p:txBody>
      </p:sp>
    </p:spTree>
    <p:extLst>
      <p:ext uri="{BB962C8B-B14F-4D97-AF65-F5344CB8AC3E}">
        <p14:creationId xmlns:p14="http://schemas.microsoft.com/office/powerpoint/2010/main" val="29077904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828AB-7356-41E0-ACF7-290D108C9F13}"/>
              </a:ext>
            </a:extLst>
          </p:cNvPr>
          <p:cNvPicPr>
            <a:picLocks noChangeAspect="1"/>
          </p:cNvPicPr>
          <p:nvPr/>
        </p:nvPicPr>
        <p:blipFill rotWithShape="1">
          <a:blip r:embed="rId4">
            <a:extLst>
              <a:ext uri="{28A0092B-C50C-407E-A947-70E740481C1C}">
                <a14:useLocalDpi xmlns:a14="http://schemas.microsoft.com/office/drawing/2010/main" val="0"/>
              </a:ext>
            </a:extLst>
          </a:blip>
          <a:srcRect l="14531" r="18802"/>
          <a:stretch/>
        </p:blipFill>
        <p:spPr>
          <a:xfrm>
            <a:off x="6096000" y="10"/>
            <a:ext cx="6096000" cy="6857990"/>
          </a:xfrm>
          <a:prstGeom prst="rect">
            <a:avLst/>
          </a:prstGeom>
        </p:spPr>
      </p:pic>
      <p:sp useBgFill="1">
        <p:nvSpPr>
          <p:cNvPr id="71" name="Rectangle 70">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10885" y="5272"/>
            <a:ext cx="4854676" cy="1325563"/>
          </a:xfrm>
        </p:spPr>
        <p:txBody>
          <a:bodyPr vert="horz" lIns="91440" tIns="45720" rIns="91440" bIns="45720" rtlCol="0" anchor="ctr">
            <a:normAutofit/>
          </a:bodyPr>
          <a:lstStyle/>
          <a:p>
            <a:r>
              <a:rPr lang="en-US" altLang="en-US" u="sng" dirty="0">
                <a:latin typeface="Arial" panose="020B0604020202020204" pitchFamily="34" charset="0"/>
                <a:cs typeface="Arial" panose="020B0604020202020204" pitchFamily="34" charset="0"/>
              </a:rPr>
              <a:t>Intro (Part 1)</a:t>
            </a:r>
          </a:p>
        </p:txBody>
      </p:sp>
      <p:sp>
        <p:nvSpPr>
          <p:cNvPr id="5" name="Footer Placeholder 4"/>
          <p:cNvSpPr>
            <a:spLocks noGrp="1"/>
          </p:cNvSpPr>
          <p:nvPr>
            <p:ph type="ftr" sz="quarter" idx="11"/>
          </p:nvPr>
        </p:nvSpPr>
        <p:spPr>
          <a:xfrm>
            <a:off x="-3183" y="6487603"/>
            <a:ext cx="4572877"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5">
            <a:extLst>
              <a:ext uri="{FF2B5EF4-FFF2-40B4-BE49-F238E27FC236}">
                <a16:creationId xmlns:a16="http://schemas.microsoft.com/office/drawing/2014/main" id="{2AD3318D-F620-43E5-94DB-78B8DB1B472A}"/>
              </a:ext>
            </a:extLst>
          </p:cNvPr>
          <p:cNvSpPr txBox="1">
            <a:spLocks noChangeArrowheads="1"/>
          </p:cNvSpPr>
          <p:nvPr/>
        </p:nvSpPr>
        <p:spPr bwMode="auto">
          <a:xfrm>
            <a:off x="1" y="2350876"/>
            <a:ext cx="6095999" cy="298543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latin typeface="Tahoma" panose="020B0604030504040204" pitchFamily="34" charset="0"/>
                <a:ea typeface="Tahoma" panose="020B0604030504040204" pitchFamily="34" charset="0"/>
                <a:cs typeface="Tahoma" panose="020B0604030504040204" pitchFamily="34" charset="0"/>
              </a:rPr>
              <a:t>Psalm 19:1</a:t>
            </a:r>
            <a:r>
              <a:rPr lang="en-US" altLang="en-US" sz="3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altLang="en-US" sz="2400" b="1" dirty="0">
                <a:solidFill>
                  <a:srgbClr val="7030A0"/>
                </a:solidFill>
                <a:latin typeface="Tahoma" panose="020B0604030504040204" pitchFamily="34" charset="0"/>
                <a:ea typeface="Tahoma" panose="020B0604030504040204" pitchFamily="34" charset="0"/>
                <a:cs typeface="Tahoma" panose="020B0604030504040204" pitchFamily="34" charset="0"/>
              </a:rPr>
              <a:t>For the choir director. A Psalm of David.</a:t>
            </a:r>
          </a:p>
          <a:p>
            <a:pPr marL="463550" indent="-463550" algn="l">
              <a:buClr>
                <a:schemeClr val="accent2"/>
              </a:buClr>
              <a:buSzPct val="130000"/>
            </a:pPr>
            <a:r>
              <a:rPr lang="en-US" altLang="en-US" sz="3200" dirty="0">
                <a:solidFill>
                  <a:srgbClr val="002060"/>
                </a:solidFill>
                <a:latin typeface="Tahoma" panose="020B0604030504040204" pitchFamily="34" charset="0"/>
                <a:ea typeface="Tahoma" panose="020B0604030504040204" pitchFamily="34" charset="0"/>
                <a:cs typeface="Tahoma" panose="020B0604030504040204" pitchFamily="34" charset="0"/>
              </a:rPr>
              <a:t>1. The heavens are telling of the glory of God; And their expanse is declaring the work of His hands. </a:t>
            </a:r>
          </a:p>
        </p:txBody>
      </p:sp>
    </p:spTree>
    <p:extLst>
      <p:ext uri="{BB962C8B-B14F-4D97-AF65-F5344CB8AC3E}">
        <p14:creationId xmlns:p14="http://schemas.microsoft.com/office/powerpoint/2010/main" val="4480080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DCB0A39-30F1-41A8-8F74-031903B25D0B}"/>
              </a:ext>
            </a:extLst>
          </p:cNvPr>
          <p:cNvSpPr>
            <a:spLocks noGrp="1" noChangeArrowheads="1"/>
          </p:cNvSpPr>
          <p:nvPr>
            <p:ph type="title"/>
          </p:nvPr>
        </p:nvSpPr>
        <p:spPr>
          <a:xfrm>
            <a:off x="-3349" y="838200"/>
            <a:ext cx="12192000" cy="1161713"/>
          </a:xfrm>
        </p:spPr>
        <p:txBody>
          <a:bodyPr vert="horz" wrap="square" lIns="91440" tIns="45720" rIns="91440" bIns="45720" rtlCol="0" anchor="t">
            <a:normAutofit/>
          </a:bodyPr>
          <a:lstStyle/>
          <a:p>
            <a:pPr algn="ctr"/>
            <a:r>
              <a:rPr lang="en-US" altLang="en-US" sz="5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Harmony of Scripture &amp; Science</a:t>
            </a:r>
          </a:p>
        </p:txBody>
      </p:sp>
      <p:graphicFrame>
        <p:nvGraphicFramePr>
          <p:cNvPr id="6" name="Content Placeholder 5">
            <a:extLst>
              <a:ext uri="{FF2B5EF4-FFF2-40B4-BE49-F238E27FC236}">
                <a16:creationId xmlns:a16="http://schemas.microsoft.com/office/drawing/2014/main" id="{D2550474-9C88-4253-8AAE-89A1AC2F35AD}"/>
              </a:ext>
            </a:extLst>
          </p:cNvPr>
          <p:cNvGraphicFramePr>
            <a:graphicFrameLocks noGrp="1"/>
          </p:cNvGraphicFramePr>
          <p:nvPr>
            <p:ph sz="half" idx="1"/>
            <p:extLst>
              <p:ext uri="{D42A27DB-BD31-4B8C-83A1-F6EECF244321}">
                <p14:modId xmlns:p14="http://schemas.microsoft.com/office/powerpoint/2010/main" val="567709943"/>
              </p:ext>
            </p:extLst>
          </p:nvPr>
        </p:nvGraphicFramePr>
        <p:xfrm>
          <a:off x="-3349" y="762000"/>
          <a:ext cx="12192000" cy="5094094"/>
        </p:xfrm>
        <a:graphic>
          <a:graphicData uri="http://schemas.openxmlformats.org/drawingml/2006/table">
            <a:tbl>
              <a:tblPr>
                <a:tableStyleId>{D7AC3CCA-C797-4891-BE02-D94E43425B78}</a:tableStyleId>
              </a:tblPr>
              <a:tblGrid>
                <a:gridCol w="4724400">
                  <a:extLst>
                    <a:ext uri="{9D8B030D-6E8A-4147-A177-3AD203B41FA5}">
                      <a16:colId xmlns:a16="http://schemas.microsoft.com/office/drawing/2014/main" val="2126065636"/>
                    </a:ext>
                  </a:extLst>
                </a:gridCol>
                <a:gridCol w="1828800">
                  <a:extLst>
                    <a:ext uri="{9D8B030D-6E8A-4147-A177-3AD203B41FA5}">
                      <a16:colId xmlns:a16="http://schemas.microsoft.com/office/drawing/2014/main" val="4117215922"/>
                    </a:ext>
                  </a:extLst>
                </a:gridCol>
                <a:gridCol w="5638800">
                  <a:extLst>
                    <a:ext uri="{9D8B030D-6E8A-4147-A177-3AD203B41FA5}">
                      <a16:colId xmlns:a16="http://schemas.microsoft.com/office/drawing/2014/main" val="4248622819"/>
                    </a:ext>
                  </a:extLst>
                </a:gridCol>
              </a:tblGrid>
              <a:tr h="396874">
                <a:tc gridSpan="3">
                  <a:txBody>
                    <a:bodyPr/>
                    <a:lstStyle/>
                    <a:p>
                      <a:pPr algn="ctr" fontAlgn="b"/>
                      <a:r>
                        <a:rPr lang="en-US" sz="4000" b="1" u="none" strike="noStrike" dirty="0">
                          <a:solidFill>
                            <a:srgbClr val="FFFF00"/>
                          </a:solidFill>
                          <a:effectLst/>
                        </a:rPr>
                        <a:t>Harmony of Scriptures &amp; Science</a:t>
                      </a:r>
                      <a:endParaRPr lang="en-US" sz="4000" b="1" i="0" u="none" strike="noStrike" dirty="0">
                        <a:solidFill>
                          <a:srgbClr val="FFFF00"/>
                        </a:solidFill>
                        <a:effectLst/>
                        <a:latin typeface="Arial" panose="020B0604020202020204" pitchFamily="34" charset="0"/>
                      </a:endParaRPr>
                    </a:p>
                  </a:txBody>
                  <a:tcPr marL="4607" marR="4607" marT="4607"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4791327"/>
                  </a:ext>
                </a:extLst>
              </a:tr>
              <a:tr h="372193">
                <a:tc>
                  <a:txBody>
                    <a:bodyPr/>
                    <a:lstStyle/>
                    <a:p>
                      <a:pPr algn="ctr" fontAlgn="b"/>
                      <a:r>
                        <a:rPr lang="en-US" sz="3200" u="none" strike="noStrike" dirty="0">
                          <a:solidFill>
                            <a:schemeClr val="tx1"/>
                          </a:solidFill>
                          <a:effectLst/>
                        </a:rPr>
                        <a:t>Scientific Fact</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tc>
                  <a:txBody>
                    <a:bodyPr/>
                    <a:lstStyle/>
                    <a:p>
                      <a:pPr algn="ctr" fontAlgn="b"/>
                      <a:r>
                        <a:rPr lang="en-US" sz="3200" u="none" strike="noStrike" dirty="0">
                          <a:solidFill>
                            <a:schemeClr val="tx1"/>
                          </a:solidFill>
                          <a:effectLst/>
                        </a:rPr>
                        <a:t>Scriptures</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tc>
                  <a:txBody>
                    <a:bodyPr/>
                    <a:lstStyle/>
                    <a:p>
                      <a:pPr algn="ctr" fontAlgn="b"/>
                      <a:r>
                        <a:rPr lang="en-US" sz="3200" u="none" strike="noStrike" dirty="0">
                          <a:solidFill>
                            <a:schemeClr val="tx1"/>
                          </a:solidFill>
                          <a:effectLst/>
                        </a:rPr>
                        <a:t>Fact Discovered</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extLst>
                  <a:ext uri="{0D108BD9-81ED-4DB2-BD59-A6C34878D82A}">
                    <a16:rowId xmlns:a16="http://schemas.microsoft.com/office/drawing/2014/main" val="1739447135"/>
                  </a:ext>
                </a:extLst>
              </a:tr>
              <a:tr h="498450">
                <a:tc>
                  <a:txBody>
                    <a:bodyPr/>
                    <a:lstStyle/>
                    <a:p>
                      <a:pPr algn="ctr" fontAlgn="b"/>
                      <a:r>
                        <a:rPr lang="en-US" sz="2400" u="none" strike="noStrike" dirty="0">
                          <a:effectLst/>
                        </a:rPr>
                        <a:t>5 Terms of the Universe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1:1-2</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Over Time – Taught Now</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1780806447"/>
                  </a:ext>
                </a:extLst>
              </a:tr>
              <a:tr h="498450">
                <a:tc>
                  <a:txBody>
                    <a:bodyPr/>
                    <a:lstStyle/>
                    <a:p>
                      <a:pPr algn="ctr" fontAlgn="b"/>
                      <a:r>
                        <a:rPr lang="en-US" sz="2400" u="none" strike="noStrike" dirty="0">
                          <a:effectLst/>
                        </a:rPr>
                        <a:t>1</a:t>
                      </a:r>
                      <a:r>
                        <a:rPr lang="en-US" sz="2400" u="none" strike="noStrike" baseline="30000" dirty="0">
                          <a:effectLst/>
                        </a:rPr>
                        <a:t>st</a:t>
                      </a:r>
                      <a:r>
                        <a:rPr lang="en-US" sz="2400" u="none" strike="noStrike" dirty="0">
                          <a:effectLst/>
                        </a:rPr>
                        <a:t> Law of Thermodynamics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2:1</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a:effectLst/>
                        </a:rPr>
                        <a:t>1800's AD (Stated in 1850)</a:t>
                      </a:r>
                      <a:endParaRPr lang="en-US" sz="2400" b="0" i="0" u="none" strike="noStrike">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3007874964"/>
                  </a:ext>
                </a:extLst>
              </a:tr>
              <a:tr h="498450">
                <a:tc>
                  <a:txBody>
                    <a:bodyPr/>
                    <a:lstStyle/>
                    <a:p>
                      <a:pPr algn="ctr" fontAlgn="b"/>
                      <a:r>
                        <a:rPr lang="en-US" sz="2400" u="none" strike="noStrike" dirty="0">
                          <a:effectLst/>
                        </a:rPr>
                        <a:t>Female “Seed of Life”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3:15</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1890 AD by Hermann </a:t>
                      </a:r>
                      <a:r>
                        <a:rPr lang="en-US" sz="2400" u="none" strike="noStrike" dirty="0" err="1">
                          <a:effectLst/>
                        </a:rPr>
                        <a:t>Henking</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3951569795"/>
                  </a:ext>
                </a:extLst>
              </a:tr>
              <a:tr h="498450">
                <a:tc>
                  <a:txBody>
                    <a:bodyPr/>
                    <a:lstStyle/>
                    <a:p>
                      <a:pPr algn="ctr" fontAlgn="b"/>
                      <a:r>
                        <a:rPr lang="en-US" sz="2400" u="none" strike="noStrike" dirty="0">
                          <a:effectLst/>
                        </a:rPr>
                        <a:t>Life is in the Blood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9:4</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1830's AD by Pierre Louis</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3275426351"/>
                  </a:ext>
                </a:extLst>
              </a:tr>
              <a:tr h="498450">
                <a:tc>
                  <a:txBody>
                    <a:bodyPr/>
                    <a:lstStyle/>
                    <a:p>
                      <a:pPr algn="ctr" fontAlgn="b"/>
                      <a:r>
                        <a:rPr lang="en-US" sz="2400" u="none" strike="noStrike" dirty="0">
                          <a:effectLst/>
                        </a:rPr>
                        <a:t>Circumcision on 8</a:t>
                      </a:r>
                      <a:r>
                        <a:rPr lang="en-US" sz="2400" u="none" strike="noStrike" baseline="30000" dirty="0">
                          <a:effectLst/>
                        </a:rPr>
                        <a:t>th</a:t>
                      </a:r>
                      <a:r>
                        <a:rPr lang="en-US" sz="2400" u="none" strike="noStrike" dirty="0">
                          <a:effectLst/>
                        </a:rPr>
                        <a:t> Day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17:12</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1939 AD by Henrik Dam</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1578126065"/>
                  </a:ext>
                </a:extLst>
              </a:tr>
              <a:tr h="498450">
                <a:tc>
                  <a:txBody>
                    <a:bodyPr/>
                    <a:lstStyle/>
                    <a:p>
                      <a:pPr algn="ctr" fontAlgn="b"/>
                      <a:r>
                        <a:rPr lang="en-US" sz="2400" u="none" strike="noStrike">
                          <a:effectLst/>
                        </a:rPr>
                        <a:t>Hand-washing in Running Water </a:t>
                      </a:r>
                      <a:endParaRPr lang="en-US" sz="2400" b="0" i="0" u="none" strike="noStrike">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Lev. 15:13</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1845 AD by Ignaz Semmelweis</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3112720504"/>
                  </a:ext>
                </a:extLst>
              </a:tr>
              <a:tr h="498450">
                <a:tc>
                  <a:txBody>
                    <a:bodyPr/>
                    <a:lstStyle/>
                    <a:p>
                      <a:pPr algn="ctr" fontAlgn="b"/>
                      <a:r>
                        <a:rPr lang="en-US" sz="2400" u="none" strike="noStrike">
                          <a:effectLst/>
                        </a:rPr>
                        <a:t>Suspension of the Earth </a:t>
                      </a:r>
                      <a:endParaRPr lang="en-US" sz="2400" b="0" i="0" u="none" strike="noStrike">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Job 26:7</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1610 AD by Galileo</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2252631723"/>
                  </a:ext>
                </a:extLst>
              </a:tr>
              <a:tr h="498450">
                <a:tc>
                  <a:txBody>
                    <a:bodyPr/>
                    <a:lstStyle/>
                    <a:p>
                      <a:pPr algn="ctr" fontAlgn="b"/>
                      <a:r>
                        <a:rPr lang="en-US" sz="2400" u="none" strike="noStrike" dirty="0">
                          <a:effectLst/>
                        </a:rPr>
                        <a:t>Air Has Weight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a:effectLst/>
                        </a:rPr>
                        <a:t>Job 28:25</a:t>
                      </a:r>
                      <a:endParaRPr lang="en-US" sz="2400" b="0" i="0" u="none" strike="noStrike">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it-IT" sz="2400" u="none" strike="noStrike" dirty="0">
                          <a:effectLst/>
                        </a:rPr>
                        <a:t>1643 AD by Evangelista Torricelli </a:t>
                      </a:r>
                      <a:endParaRPr lang="it-IT"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1400469909"/>
                  </a:ext>
                </a:extLst>
              </a:tr>
            </a:tbl>
          </a:graphicData>
        </a:graphic>
      </p:graphicFrame>
      <p:sp>
        <p:nvSpPr>
          <p:cNvPr id="5" name="Footer Placeholder 4">
            <a:extLst>
              <a:ext uri="{FF2B5EF4-FFF2-40B4-BE49-F238E27FC236}">
                <a16:creationId xmlns:a16="http://schemas.microsoft.com/office/drawing/2014/main" id="{1372D3DA-DE53-4102-BF84-C87833660E12}"/>
              </a:ext>
            </a:extLst>
          </p:cNvPr>
          <p:cNvSpPr>
            <a:spLocks noGrp="1"/>
          </p:cNvSpPr>
          <p:nvPr>
            <p:ph type="ftr" sz="quarter" idx="11"/>
          </p:nvPr>
        </p:nvSpPr>
        <p:spPr>
          <a:xfrm>
            <a:off x="4038600" y="6508715"/>
            <a:ext cx="4114800" cy="365125"/>
          </a:xfrm>
        </p:spPr>
        <p:txBody>
          <a:bodyPr/>
          <a:lstStyle/>
          <a:p>
            <a:r>
              <a:rPr lang="en-US" altLang="en-US"/>
              <a:t>Harmony Of Scriptures &amp; Science Part 1</a:t>
            </a:r>
            <a:endParaRPr lang="en-US" altLang="en-US" dirty="0"/>
          </a:p>
        </p:txBody>
      </p:sp>
    </p:spTree>
    <p:extLst>
      <p:ext uri="{BB962C8B-B14F-4D97-AF65-F5344CB8AC3E}">
        <p14:creationId xmlns:p14="http://schemas.microsoft.com/office/powerpoint/2010/main" val="5951509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1712" y="1026708"/>
            <a:ext cx="4608576" cy="3063654"/>
          </a:xfrm>
          <a:prstGeom prst="rect">
            <a:avLst/>
          </a:prstGeom>
        </p:spPr>
      </p:pic>
      <p:sp>
        <p:nvSpPr>
          <p:cNvPr id="117762" name="Rectangle 2"/>
          <p:cNvSpPr>
            <a:spLocks noGrp="1" noChangeArrowheads="1"/>
          </p:cNvSpPr>
          <p:nvPr>
            <p:ph type="title"/>
          </p:nvPr>
        </p:nvSpPr>
        <p:spPr>
          <a:xfrm>
            <a:off x="0" y="-18713"/>
            <a:ext cx="12192000" cy="1161713"/>
          </a:xfrm>
        </p:spPr>
        <p:txBody>
          <a:bodyPr vert="horz" wrap="square" lIns="91440" tIns="45720" rIns="91440" bIns="45720" rtlCol="0" anchor="t">
            <a:normAutofit/>
          </a:bodyPr>
          <a:lstStyle/>
          <a:p>
            <a:pPr algn="ctr"/>
            <a:r>
              <a:rPr lang="en-US" altLang="en-US" sz="5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Harmony of Scripture &amp; Science</a:t>
            </a:r>
          </a:p>
        </p:txBody>
      </p:sp>
      <p:sp>
        <p:nvSpPr>
          <p:cNvPr id="5" name="Footer Placeholder 4"/>
          <p:cNvSpPr>
            <a:spLocks noGrp="1"/>
          </p:cNvSpPr>
          <p:nvPr>
            <p:ph type="ftr" sz="quarter" idx="11"/>
          </p:nvPr>
        </p:nvSpPr>
        <p:spPr>
          <a:xfrm>
            <a:off x="0" y="6492492"/>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6">
            <a:extLst>
              <a:ext uri="{FF2B5EF4-FFF2-40B4-BE49-F238E27FC236}">
                <a16:creationId xmlns:a16="http://schemas.microsoft.com/office/drawing/2014/main" id="{F16E2F78-FE92-4D9C-ADD9-0E7704CC1D22}"/>
              </a:ext>
            </a:extLst>
          </p:cNvPr>
          <p:cNvSpPr txBox="1">
            <a:spLocks noChangeArrowheads="1"/>
          </p:cNvSpPr>
          <p:nvPr/>
        </p:nvSpPr>
        <p:spPr bwMode="auto">
          <a:xfrm>
            <a:off x="11017" y="4506597"/>
            <a:ext cx="12192000" cy="156966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3200" b="1" dirty="0">
                <a:solidFill>
                  <a:schemeClr val="tx1"/>
                </a:solidFill>
                <a:cs typeface="Times New Roman" pitchFamily="18" charset="0"/>
              </a:rPr>
              <a:t>The Scriptures were proven right, often hundreds or more years after it was written, and have been used to</a:t>
            </a:r>
          </a:p>
          <a:p>
            <a:pPr algn="ctr">
              <a:buClr>
                <a:srgbClr val="66FFFF"/>
              </a:buClr>
              <a:buSzPct val="130000"/>
              <a:buFont typeface="Wingdings" pitchFamily="2" charset="2"/>
              <a:buNone/>
            </a:pPr>
            <a:r>
              <a:rPr lang="en-US" altLang="en-US" sz="3200" b="1" dirty="0">
                <a:solidFill>
                  <a:schemeClr val="tx1"/>
                </a:solidFill>
                <a:cs typeface="Times New Roman" pitchFamily="18" charset="0"/>
              </a:rPr>
              <a:t>discover or prove certain facts throughout time!</a:t>
            </a:r>
            <a:endParaRPr lang="en-US" altLang="en-US" sz="3200" b="1" i="1" dirty="0">
              <a:solidFill>
                <a:schemeClr val="tx1"/>
              </a:solidFill>
              <a:cs typeface="Times New Roman" pitchFamily="18" charset="0"/>
            </a:endParaRPr>
          </a:p>
        </p:txBody>
      </p:sp>
    </p:spTree>
    <p:extLst>
      <p:ext uri="{BB962C8B-B14F-4D97-AF65-F5344CB8AC3E}">
        <p14:creationId xmlns:p14="http://schemas.microsoft.com/office/powerpoint/2010/main" val="339356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409FA1-F81A-40DA-B130-B9EB2F943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3424" y="-27432"/>
            <a:ext cx="4608576" cy="3456432"/>
          </a:xfrm>
          <a:prstGeom prst="rect">
            <a:avLst/>
          </a:prstGeom>
        </p:spPr>
      </p:pic>
      <p:sp>
        <p:nvSpPr>
          <p:cNvPr id="123906" name="Rectangle 2"/>
          <p:cNvSpPr>
            <a:spLocks noGrp="1" noChangeArrowheads="1"/>
          </p:cNvSpPr>
          <p:nvPr>
            <p:ph type="title"/>
          </p:nvPr>
        </p:nvSpPr>
        <p:spPr>
          <a:xfrm>
            <a:off x="0" y="0"/>
            <a:ext cx="7575990" cy="1219200"/>
          </a:xfrm>
        </p:spPr>
        <p:txBody>
          <a:bodyPr vert="horz" wrap="square" lIns="91440" tIns="45720" rIns="91440" bIns="45720" rtlCol="0" anchor="t">
            <a:normAutofit/>
          </a:bodyPr>
          <a:lstStyle/>
          <a:p>
            <a:pPr algn="ctr"/>
            <a:r>
              <a:rPr lang="en-US" altLang="en-US" sz="72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Conclusion (Pt. 1) </a:t>
            </a:r>
          </a:p>
        </p:txBody>
      </p:sp>
      <p:sp>
        <p:nvSpPr>
          <p:cNvPr id="6" name="Footer Placeholder 4"/>
          <p:cNvSpPr>
            <a:spLocks noGrp="1"/>
          </p:cNvSpPr>
          <p:nvPr>
            <p:ph type="ftr" sz="quarter" idx="11"/>
          </p:nvPr>
        </p:nvSpPr>
        <p:spPr>
          <a:xfrm>
            <a:off x="0" y="6518763"/>
            <a:ext cx="32766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3">
            <a:extLst>
              <a:ext uri="{FF2B5EF4-FFF2-40B4-BE49-F238E27FC236}">
                <a16:creationId xmlns:a16="http://schemas.microsoft.com/office/drawing/2014/main" id="{0D30AB9C-9C5F-4980-AC99-D4A243624818}"/>
              </a:ext>
            </a:extLst>
          </p:cNvPr>
          <p:cNvSpPr txBox="1">
            <a:spLocks noChangeArrowheads="1"/>
          </p:cNvSpPr>
          <p:nvPr/>
        </p:nvSpPr>
        <p:spPr bwMode="auto">
          <a:xfrm>
            <a:off x="0" y="4114800"/>
            <a:ext cx="12192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cs typeface="Times New Roman" charset="0"/>
              </a:rPr>
              <a:t>God’s word does not conflict or contradict science, but coincides in harmony with it (Defines it!)</a:t>
            </a:r>
          </a:p>
        </p:txBody>
      </p:sp>
    </p:spTree>
    <p:extLst>
      <p:ext uri="{BB962C8B-B14F-4D97-AF65-F5344CB8AC3E}">
        <p14:creationId xmlns:p14="http://schemas.microsoft.com/office/powerpoint/2010/main" val="42253319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FD6B18-A000-4194-A9AA-75CE99E0B03E}"/>
              </a:ext>
            </a:extLst>
          </p:cNvPr>
          <p:cNvPicPr>
            <a:picLocks noChangeAspect="1"/>
          </p:cNvPicPr>
          <p:nvPr/>
        </p:nvPicPr>
        <p:blipFill rotWithShape="1">
          <a:blip r:embed="rId3">
            <a:extLst>
              <a:ext uri="{28A0092B-C50C-407E-A947-70E740481C1C}">
                <a14:useLocalDpi xmlns:a14="http://schemas.microsoft.com/office/drawing/2010/main" val="0"/>
              </a:ext>
            </a:extLst>
          </a:blip>
          <a:srcRect t="46699" b="15767"/>
          <a:stretch/>
        </p:blipFill>
        <p:spPr>
          <a:xfrm>
            <a:off x="20" y="10"/>
            <a:ext cx="12191980" cy="3443533"/>
          </a:xfrm>
          <a:prstGeom prst="rect">
            <a:avLst/>
          </a:prstGeom>
        </p:spPr>
      </p:pic>
      <p:sp>
        <p:nvSpPr>
          <p:cNvPr id="136194" name="Rectangle 2"/>
          <p:cNvSpPr>
            <a:spLocks noGrp="1" noChangeArrowheads="1"/>
          </p:cNvSpPr>
          <p:nvPr>
            <p:ph type="title"/>
          </p:nvPr>
        </p:nvSpPr>
        <p:spPr>
          <a:xfrm>
            <a:off x="0" y="13052"/>
            <a:ext cx="12191980" cy="1641490"/>
          </a:xfrm>
        </p:spPr>
        <p:txBody>
          <a:bodyPr vert="horz" wrap="none" lIns="91440" tIns="45720" rIns="91440" bIns="45720" rtlCol="0" anchor="t">
            <a:normAutofit/>
          </a:bodyPr>
          <a:lstStyle/>
          <a:p>
            <a:pPr algn="ctr"/>
            <a:r>
              <a:rPr lang="en-US" altLang="en-US" sz="9600" u="sng" spc="-300" dirty="0">
                <a:solidFill>
                  <a:schemeClr val="bg1"/>
                </a:solidFill>
                <a:effectLst>
                  <a:outerShdw blurRad="469900" dist="342900" dir="5400000" sy="-20000" rotWithShape="0">
                    <a:prstClr val="black">
                      <a:alpha val="66000"/>
                    </a:prstClr>
                  </a:outerShdw>
                </a:effectLst>
              </a:rPr>
              <a:t>Conclusion </a:t>
            </a:r>
          </a:p>
        </p:txBody>
      </p:sp>
      <p:sp>
        <p:nvSpPr>
          <p:cNvPr id="6" name="Footer Placeholder 4"/>
          <p:cNvSpPr>
            <a:spLocks noGrp="1"/>
          </p:cNvSpPr>
          <p:nvPr>
            <p:ph type="ftr" sz="quarter" idx="11"/>
          </p:nvPr>
        </p:nvSpPr>
        <p:spPr>
          <a:xfrm>
            <a:off x="20" y="6492865"/>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6">
            <a:extLst>
              <a:ext uri="{FF2B5EF4-FFF2-40B4-BE49-F238E27FC236}">
                <a16:creationId xmlns:a16="http://schemas.microsoft.com/office/drawing/2014/main" id="{E254EEB8-F53B-4FA8-971D-0849112C5CDC}"/>
              </a:ext>
            </a:extLst>
          </p:cNvPr>
          <p:cNvSpPr txBox="1">
            <a:spLocks noChangeArrowheads="1"/>
          </p:cNvSpPr>
          <p:nvPr/>
        </p:nvSpPr>
        <p:spPr bwMode="auto">
          <a:xfrm>
            <a:off x="0" y="4026834"/>
            <a:ext cx="12179898" cy="1938992"/>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4000" b="1" dirty="0">
                <a:solidFill>
                  <a:schemeClr val="tx1"/>
                </a:solidFill>
                <a:cs typeface="Times New Roman" pitchFamily="18" charset="0"/>
              </a:rPr>
              <a:t>Let us strengthen our faith and be the examples of the truth to the dark world around us!</a:t>
            </a:r>
            <a:endParaRPr lang="en-US" altLang="en-US" sz="4000" b="1" i="1" dirty="0">
              <a:solidFill>
                <a:schemeClr val="tx1"/>
              </a:solidFill>
              <a:cs typeface="Times New Roman" pitchFamily="18" charset="0"/>
            </a:endParaRPr>
          </a:p>
        </p:txBody>
      </p:sp>
    </p:spTree>
    <p:extLst>
      <p:ext uri="{BB962C8B-B14F-4D97-AF65-F5344CB8AC3E}">
        <p14:creationId xmlns:p14="http://schemas.microsoft.com/office/powerpoint/2010/main" val="5033131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204557"/>
            <a:ext cx="12192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12192000" cy="990600"/>
          </a:xfrm>
          <a:solidFill>
            <a:srgbClr val="FFFF00"/>
          </a:solidFill>
        </p:spPr>
        <p:txBody>
          <a:bodyPr/>
          <a:lstStyle/>
          <a:p>
            <a:pPr algn="ct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1524000" y="13716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ea typeface="Tahoma" pitchFamily="34" charset="0"/>
                <a:cs typeface="Tahoma" pitchFamily="34" charset="0"/>
              </a:rPr>
              <a:t>Hear The Gospel (Jn. 5:24; Rom. 10:17)</a:t>
            </a:r>
          </a:p>
          <a:p>
            <a:pPr marL="796925" indent="-571500">
              <a:spcBef>
                <a:spcPct val="20000"/>
              </a:spcBef>
              <a:defRPr/>
            </a:pPr>
            <a:r>
              <a:rPr lang="en-US" sz="3200" b="1" dirty="0">
                <a:ea typeface="Tahoma" pitchFamily="34" charset="0"/>
                <a:cs typeface="Tahoma" pitchFamily="34" charset="0"/>
              </a:rPr>
              <a:t>Believe In Christ (Jn. 3:16-18; Jn. 8:24)</a:t>
            </a:r>
          </a:p>
          <a:p>
            <a:pPr marL="796925" indent="-571500">
              <a:spcBef>
                <a:spcPct val="20000"/>
              </a:spcBef>
              <a:defRPr/>
            </a:pPr>
            <a:r>
              <a:rPr lang="en-US" sz="3200" b="1" dirty="0">
                <a:ea typeface="Tahoma" pitchFamily="34" charset="0"/>
                <a:cs typeface="Tahoma" pitchFamily="34" charset="0"/>
              </a:rPr>
              <a:t>Repent Of Sins (Lk. 13:35; Acts 2:38)</a:t>
            </a:r>
          </a:p>
          <a:p>
            <a:pPr marL="796925" indent="-571500">
              <a:spcBef>
                <a:spcPct val="20000"/>
              </a:spcBef>
              <a:defRPr/>
            </a:pPr>
            <a:r>
              <a:rPr lang="en-US" sz="3200" b="1" dirty="0">
                <a:ea typeface="Tahoma" pitchFamily="34" charset="0"/>
                <a:cs typeface="Tahoma" pitchFamily="34" charset="0"/>
              </a:rPr>
              <a:t>Confess Christ (Mt. 10:32; Rom. 10:10)</a:t>
            </a:r>
          </a:p>
          <a:p>
            <a:pPr marL="796925" indent="-571500">
              <a:spcBef>
                <a:spcPct val="20000"/>
              </a:spcBef>
              <a:defRPr/>
            </a:pPr>
            <a:r>
              <a:rPr lang="en-US" sz="3200" b="1" dirty="0">
                <a:ea typeface="Tahoma" pitchFamily="34" charset="0"/>
                <a:cs typeface="Tahoma" pitchFamily="34" charset="0"/>
              </a:rPr>
              <a:t>Be Baptized (Mk. 16:16; Acts 22:16)</a:t>
            </a:r>
          </a:p>
          <a:p>
            <a:pPr marL="796925" indent="-571500">
              <a:spcBef>
                <a:spcPct val="20000"/>
              </a:spcBef>
              <a:defRPr/>
            </a:pPr>
            <a:r>
              <a:rPr lang="en-US" sz="3200" b="1" dirty="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5165230"/>
            <a:ext cx="12192000" cy="1200329"/>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200" b="1" dirty="0">
                <a:latin typeface="Arial" pitchFamily="34" charset="0"/>
                <a:cs typeface="Arial" pitchFamily="34" charset="0"/>
              </a:rPr>
              <a:t>Repent (Acts 8:22), Confess (I Jn. 1:9), Pray (Acts 8:22)</a:t>
            </a:r>
          </a:p>
        </p:txBody>
      </p:sp>
      <p:sp>
        <p:nvSpPr>
          <p:cNvPr id="11270" name="Line 5"/>
          <p:cNvSpPr>
            <a:spLocks noChangeShapeType="1"/>
          </p:cNvSpPr>
          <p:nvPr/>
        </p:nvSpPr>
        <p:spPr bwMode="auto">
          <a:xfrm>
            <a:off x="2057400" y="838200"/>
            <a:ext cx="8153400" cy="0"/>
          </a:xfrm>
          <a:prstGeom prst="line">
            <a:avLst/>
          </a:prstGeom>
          <a:noFill/>
          <a:ln w="28575">
            <a:solidFill>
              <a:schemeClr val="tx1"/>
            </a:solidFill>
            <a:round/>
            <a:headEnd/>
            <a:tailEnd/>
          </a:ln>
        </p:spPr>
        <p:txBody>
          <a:bodyPr/>
          <a:lstStyle/>
          <a:p>
            <a:endParaRPr lang="en-US"/>
          </a:p>
        </p:txBody>
      </p:sp>
      <p:sp>
        <p:nvSpPr>
          <p:cNvPr id="2" name="Footer Placeholder 1">
            <a:extLst>
              <a:ext uri="{FF2B5EF4-FFF2-40B4-BE49-F238E27FC236}">
                <a16:creationId xmlns:a16="http://schemas.microsoft.com/office/drawing/2014/main" id="{FBC321CD-FAFA-44B6-A158-5E67F72574BD}"/>
              </a:ext>
            </a:extLst>
          </p:cNvPr>
          <p:cNvSpPr>
            <a:spLocks noGrp="1"/>
          </p:cNvSpPr>
          <p:nvPr>
            <p:ph type="ftr" sz="quarter" idx="11"/>
          </p:nvPr>
        </p:nvSpPr>
        <p:spPr/>
        <p:txBody>
          <a:bodyPr/>
          <a:lstStyle/>
          <a:p>
            <a:r>
              <a:rPr lang="en-US" altLang="en-US"/>
              <a:t>Harmony Of Scriptures &amp; Science Part 1</a:t>
            </a:r>
          </a:p>
        </p:txBody>
      </p:sp>
    </p:spTree>
    <p:extLst>
      <p:ext uri="{BB962C8B-B14F-4D97-AF65-F5344CB8AC3E}">
        <p14:creationId xmlns:p14="http://schemas.microsoft.com/office/powerpoint/2010/main" val="2816641203"/>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41045" b="15669"/>
          <a:stretch/>
        </p:blipFill>
        <p:spPr>
          <a:xfrm>
            <a:off x="20" y="10"/>
            <a:ext cx="12191980" cy="3443533"/>
          </a:xfrm>
          <a:prstGeom prst="rect">
            <a:avLst/>
          </a:prstGeom>
        </p:spPr>
      </p:pic>
      <p:sp>
        <p:nvSpPr>
          <p:cNvPr id="103426" name="Rectangle 2"/>
          <p:cNvSpPr>
            <a:spLocks noGrp="1" noChangeArrowheads="1"/>
          </p:cNvSpPr>
          <p:nvPr>
            <p:ph type="title"/>
          </p:nvPr>
        </p:nvSpPr>
        <p:spPr>
          <a:xfrm>
            <a:off x="4709" y="10"/>
            <a:ext cx="12191980" cy="1641490"/>
          </a:xfrm>
        </p:spPr>
        <p:txBody>
          <a:bodyPr vert="horz" wrap="none" lIns="91440" tIns="45720" rIns="91440" bIns="45720" rtlCol="0" anchor="t">
            <a:normAutofit/>
          </a:bodyPr>
          <a:lstStyle/>
          <a:p>
            <a:r>
              <a:rPr lang="en-US" altLang="en-US"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23303" y="6479361"/>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6" name="Text Box 5">
            <a:extLst>
              <a:ext uri="{FF2B5EF4-FFF2-40B4-BE49-F238E27FC236}">
                <a16:creationId xmlns:a16="http://schemas.microsoft.com/office/drawing/2014/main" id="{D10967A0-BE9C-4F92-B0B8-F8B5A02A67AF}"/>
              </a:ext>
            </a:extLst>
          </p:cNvPr>
          <p:cNvSpPr txBox="1">
            <a:spLocks noChangeArrowheads="1"/>
          </p:cNvSpPr>
          <p:nvPr/>
        </p:nvSpPr>
        <p:spPr bwMode="auto">
          <a:xfrm>
            <a:off x="-4669" y="4145844"/>
            <a:ext cx="12192000" cy="163121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latin typeface="Tahoma" panose="020B0604030504040204" pitchFamily="34" charset="0"/>
                <a:ea typeface="Tahoma" panose="020B0604030504040204" pitchFamily="34" charset="0"/>
                <a:cs typeface="Tahoma" panose="020B0604030504040204" pitchFamily="34" charset="0"/>
              </a:rPr>
              <a:t>Is. 40:8</a:t>
            </a:r>
          </a:p>
          <a:p>
            <a:pPr marL="566738" indent="-566738" algn="l">
              <a:buClr>
                <a:schemeClr val="accent2"/>
              </a:buClr>
              <a:buSzPct val="130000"/>
            </a:pPr>
            <a:r>
              <a:rPr lang="en-US" altLang="en-US" sz="3200" dirty="0">
                <a:solidFill>
                  <a:srgbClr val="002060"/>
                </a:solidFill>
                <a:latin typeface="Tahoma" panose="020B0604030504040204" pitchFamily="34" charset="0"/>
                <a:ea typeface="Tahoma" panose="020B0604030504040204" pitchFamily="34" charset="0"/>
                <a:cs typeface="Tahoma" panose="020B0604030504040204" pitchFamily="34" charset="0"/>
              </a:rPr>
              <a:t>8.  The grass withers, the flower fades, but the word of our God will stand forever.</a:t>
            </a:r>
          </a:p>
        </p:txBody>
      </p:sp>
    </p:spTree>
    <p:extLst>
      <p:ext uri="{BB962C8B-B14F-4D97-AF65-F5344CB8AC3E}">
        <p14:creationId xmlns:p14="http://schemas.microsoft.com/office/powerpoint/2010/main" val="22372571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B0E6EF-96B6-403E-BF73-AEA05BFF62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744" r="36140"/>
          <a:stretch/>
        </p:blipFill>
        <p:spPr>
          <a:xfrm>
            <a:off x="20" y="10"/>
            <a:ext cx="4343380" cy="6857990"/>
          </a:xfrm>
          <a:prstGeom prst="rect">
            <a:avLst/>
          </a:prstGeom>
        </p:spPr>
      </p:pic>
      <p:sp>
        <p:nvSpPr>
          <p:cNvPr id="103426" name="Rectangle 2"/>
          <p:cNvSpPr>
            <a:spLocks noGrp="1" noChangeArrowheads="1"/>
          </p:cNvSpPr>
          <p:nvPr>
            <p:ph type="title"/>
          </p:nvPr>
        </p:nvSpPr>
        <p:spPr>
          <a:xfrm>
            <a:off x="4343400" y="19434"/>
            <a:ext cx="7848580" cy="1325563"/>
          </a:xfrm>
        </p:spPr>
        <p:txBody>
          <a:bodyPr vert="horz" lIns="91440" tIns="45720" rIns="91440" bIns="45720" rtlCol="0" anchor="ctr">
            <a:normAutofit/>
          </a:bodyPr>
          <a:lstStyle/>
          <a:p>
            <a:pPr algn="r"/>
            <a:r>
              <a:rPr lang="en-US" altLang="en-US" u="sng" dirty="0">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8839199" y="6492875"/>
            <a:ext cx="3341205"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6" name="Text Box 5">
            <a:extLst>
              <a:ext uri="{FF2B5EF4-FFF2-40B4-BE49-F238E27FC236}">
                <a16:creationId xmlns:a16="http://schemas.microsoft.com/office/drawing/2014/main" id="{22A165B9-7A0B-415C-90C9-D768B4271F86}"/>
              </a:ext>
            </a:extLst>
          </p:cNvPr>
          <p:cNvSpPr txBox="1">
            <a:spLocks noChangeArrowheads="1"/>
          </p:cNvSpPr>
          <p:nvPr/>
        </p:nvSpPr>
        <p:spPr bwMode="auto">
          <a:xfrm>
            <a:off x="4343400" y="1981200"/>
            <a:ext cx="7848600" cy="360098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latin typeface="Tahoma" panose="020B0604030504040204" pitchFamily="34" charset="0"/>
                <a:ea typeface="Tahoma" panose="020B0604030504040204" pitchFamily="34" charset="0"/>
                <a:cs typeface="Tahoma" panose="020B0604030504040204" pitchFamily="34" charset="0"/>
              </a:rPr>
              <a:t>Rom. 1:20</a:t>
            </a:r>
          </a:p>
          <a:p>
            <a:pPr marL="914400" indent="-914400" algn="l">
              <a:buClr>
                <a:schemeClr val="accent2"/>
              </a:buClr>
              <a:buSzPct val="130000"/>
            </a:pPr>
            <a:r>
              <a:rPr lang="en-US" altLang="en-US" sz="3200" dirty="0">
                <a:solidFill>
                  <a:srgbClr val="002060"/>
                </a:solidFill>
                <a:latin typeface="Tahoma" panose="020B0604030504040204" pitchFamily="34" charset="0"/>
                <a:ea typeface="Tahoma" panose="020B0604030504040204" pitchFamily="34" charset="0"/>
                <a:cs typeface="Tahoma" panose="020B0604030504040204" pitchFamily="34" charset="0"/>
              </a:rPr>
              <a:t>20.  For since the creation of the world His invisible attributes, His eternal power and divine nature, have been clearly seen, being understood through what has been made, so that they are without excuse.</a:t>
            </a:r>
          </a:p>
        </p:txBody>
      </p:sp>
    </p:spTree>
    <p:extLst>
      <p:ext uri="{BB962C8B-B14F-4D97-AF65-F5344CB8AC3E}">
        <p14:creationId xmlns:p14="http://schemas.microsoft.com/office/powerpoint/2010/main" val="9831245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8431" r="2" b="8918"/>
          <a:stretch/>
        </p:blipFill>
        <p:spPr>
          <a:xfrm>
            <a:off x="-3" y="10"/>
            <a:ext cx="5486403" cy="2550767"/>
          </a:xfrm>
          <a:prstGeom prst="rect">
            <a:avLst/>
          </a:prstGeom>
          <a:effectLst>
            <a:softEdge rad="19050"/>
          </a:effectLst>
        </p:spPr>
      </p:pic>
      <p:pic>
        <p:nvPicPr>
          <p:cNvPr id="6" name="Picture 5">
            <a:extLst>
              <a:ext uri="{FF2B5EF4-FFF2-40B4-BE49-F238E27FC236}">
                <a16:creationId xmlns:a16="http://schemas.microsoft.com/office/drawing/2014/main" id="{D7667A1E-F08A-40CE-9164-85C2CCD39B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677" r="3" b="17421"/>
          <a:stretch/>
        </p:blipFill>
        <p:spPr>
          <a:xfrm>
            <a:off x="8763000" y="10"/>
            <a:ext cx="3429002" cy="2553335"/>
          </a:xfrm>
          <a:prstGeom prst="rect">
            <a:avLst/>
          </a:prstGeom>
          <a:effectLst>
            <a:softEdge rad="19050"/>
          </a:effectLst>
        </p:spPr>
      </p:pic>
      <p:sp>
        <p:nvSpPr>
          <p:cNvPr id="103426" name="Rectangle 2"/>
          <p:cNvSpPr>
            <a:spLocks noGrp="1" noChangeArrowheads="1"/>
          </p:cNvSpPr>
          <p:nvPr>
            <p:ph type="title"/>
          </p:nvPr>
        </p:nvSpPr>
        <p:spPr>
          <a:xfrm>
            <a:off x="5486400" y="10"/>
            <a:ext cx="3276600" cy="1641490"/>
          </a:xfrm>
        </p:spPr>
        <p:txBody>
          <a:bodyPr vert="horz" wrap="none" lIns="91440" tIns="45720" rIns="91440" bIns="45720" rtlCol="0" anchor="t">
            <a:normAutofit/>
          </a:bodyPr>
          <a:lstStyle/>
          <a:p>
            <a:pPr algn="ct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6330" y="6492875"/>
            <a:ext cx="326027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1" y="2466807"/>
            <a:ext cx="121756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 Box 4">
            <a:extLst>
              <a:ext uri="{FF2B5EF4-FFF2-40B4-BE49-F238E27FC236}">
                <a16:creationId xmlns:a16="http://schemas.microsoft.com/office/drawing/2014/main" id="{6FB11BE5-F77A-4C52-93DC-7E1E884EC5D0}"/>
              </a:ext>
            </a:extLst>
          </p:cNvPr>
          <p:cNvSpPr txBox="1">
            <a:spLocks noChangeArrowheads="1"/>
          </p:cNvSpPr>
          <p:nvPr/>
        </p:nvSpPr>
        <p:spPr bwMode="auto">
          <a:xfrm>
            <a:off x="16330" y="3507659"/>
            <a:ext cx="1217567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In 1966 Astronomer Carl Sagan announced that there were two important criteria for a planet to support life: The right kind of star, and a planet the right distance from that star.</a:t>
            </a:r>
          </a:p>
        </p:txBody>
      </p:sp>
      <p:sp>
        <p:nvSpPr>
          <p:cNvPr id="13" name="Text Box 4">
            <a:extLst>
              <a:ext uri="{FF2B5EF4-FFF2-40B4-BE49-F238E27FC236}">
                <a16:creationId xmlns:a16="http://schemas.microsoft.com/office/drawing/2014/main" id="{A341BE3D-63B9-4000-998D-86C50846CF10}"/>
              </a:ext>
            </a:extLst>
          </p:cNvPr>
          <p:cNvSpPr txBox="1">
            <a:spLocks noChangeArrowheads="1"/>
          </p:cNvSpPr>
          <p:nvPr/>
        </p:nvSpPr>
        <p:spPr bwMode="auto">
          <a:xfrm>
            <a:off x="16330" y="5193409"/>
            <a:ext cx="1217567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The government funded a research group called “Search for Extraterrestrial Intelligence” (SETI) in the 1960’s to find life.</a:t>
            </a:r>
          </a:p>
        </p:txBody>
      </p:sp>
    </p:spTree>
    <p:extLst>
      <p:ext uri="{BB962C8B-B14F-4D97-AF65-F5344CB8AC3E}">
        <p14:creationId xmlns:p14="http://schemas.microsoft.com/office/powerpoint/2010/main" val="33031763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3" y="10"/>
            <a:ext cx="5486403" cy="2550767"/>
          </a:xfrm>
          <a:prstGeom prst="rect">
            <a:avLst/>
          </a:prstGeom>
          <a:effectLst>
            <a:softEdge rad="19050"/>
          </a:effectLst>
        </p:spPr>
      </p:pic>
      <p:sp>
        <p:nvSpPr>
          <p:cNvPr id="103426" name="Rectangle 2"/>
          <p:cNvSpPr>
            <a:spLocks noGrp="1" noChangeArrowheads="1"/>
          </p:cNvSpPr>
          <p:nvPr>
            <p:ph type="title"/>
          </p:nvPr>
        </p:nvSpPr>
        <p:spPr>
          <a:xfrm>
            <a:off x="5486400" y="10"/>
            <a:ext cx="2952569" cy="1641490"/>
          </a:xfrm>
        </p:spPr>
        <p:txBody>
          <a:bodyPr vert="horz" wrap="none" lIns="91440" tIns="45720" rIns="91440" bIns="45720" rtlCol="0" anchor="t">
            <a:normAutofit/>
          </a:bodyPr>
          <a:lstStyle/>
          <a:p>
            <a:pPr algn="ct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6330" y="6492875"/>
            <a:ext cx="326027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1" y="2466807"/>
            <a:ext cx="121756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34FD5777-036B-46CF-8210-2FF5E1C80D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8969" y="-1"/>
            <a:ext cx="3736701" cy="2466807"/>
          </a:xfrm>
          <a:prstGeom prst="rect">
            <a:avLst/>
          </a:prstGeom>
        </p:spPr>
      </p:pic>
      <p:sp>
        <p:nvSpPr>
          <p:cNvPr id="2" name="TextBox 1">
            <a:extLst>
              <a:ext uri="{FF2B5EF4-FFF2-40B4-BE49-F238E27FC236}">
                <a16:creationId xmlns:a16="http://schemas.microsoft.com/office/drawing/2014/main" id="{492613EA-B109-4AEA-8468-D1749E6DDC8C}"/>
              </a:ext>
            </a:extLst>
          </p:cNvPr>
          <p:cNvSpPr txBox="1"/>
          <p:nvPr/>
        </p:nvSpPr>
        <p:spPr>
          <a:xfrm>
            <a:off x="8534400" y="1762431"/>
            <a:ext cx="1191352" cy="646331"/>
          </a:xfrm>
          <a:prstGeom prst="rect">
            <a:avLst/>
          </a:prstGeom>
          <a:noFill/>
        </p:spPr>
        <p:txBody>
          <a:bodyPr wrap="none" rtlCol="0">
            <a:spAutoFit/>
          </a:bodyPr>
          <a:lstStyle/>
          <a:p>
            <a:r>
              <a:rPr lang="en-US" sz="3600" dirty="0">
                <a:latin typeface="Tahoma" panose="020B0604030504040204" pitchFamily="34" charset="0"/>
                <a:ea typeface="Tahoma" panose="020B0604030504040204" pitchFamily="34" charset="0"/>
                <a:cs typeface="Tahoma" panose="020B0604030504040204" pitchFamily="34" charset="0"/>
              </a:rPr>
              <a:t>1995</a:t>
            </a:r>
          </a:p>
        </p:txBody>
      </p:sp>
      <p:sp>
        <p:nvSpPr>
          <p:cNvPr id="14" name="TextBox 13">
            <a:extLst>
              <a:ext uri="{FF2B5EF4-FFF2-40B4-BE49-F238E27FC236}">
                <a16:creationId xmlns:a16="http://schemas.microsoft.com/office/drawing/2014/main" id="{AB4B2939-A74F-4B76-9963-FDF847938C70}"/>
              </a:ext>
            </a:extLst>
          </p:cNvPr>
          <p:cNvSpPr txBox="1"/>
          <p:nvPr/>
        </p:nvSpPr>
        <p:spPr>
          <a:xfrm>
            <a:off x="10967080" y="8037"/>
            <a:ext cx="1191352" cy="646331"/>
          </a:xfrm>
          <a:prstGeom prst="rect">
            <a:avLst/>
          </a:prstGeom>
          <a:noFill/>
        </p:spPr>
        <p:txBody>
          <a:bodyPr wrap="none" rtlCol="0">
            <a:spAutoFit/>
          </a:bodyPr>
          <a:lstStyle/>
          <a:p>
            <a:r>
              <a:rPr lang="en-US" sz="3600" dirty="0">
                <a:latin typeface="Tahoma" panose="020B0604030504040204" pitchFamily="34" charset="0"/>
                <a:ea typeface="Tahoma" panose="020B0604030504040204" pitchFamily="34" charset="0"/>
                <a:cs typeface="Tahoma" panose="020B0604030504040204" pitchFamily="34" charset="0"/>
              </a:rPr>
              <a:t>2014</a:t>
            </a:r>
          </a:p>
        </p:txBody>
      </p:sp>
      <p:sp>
        <p:nvSpPr>
          <p:cNvPr id="15" name="Text Box 4">
            <a:extLst>
              <a:ext uri="{FF2B5EF4-FFF2-40B4-BE49-F238E27FC236}">
                <a16:creationId xmlns:a16="http://schemas.microsoft.com/office/drawing/2014/main" id="{C2669AC7-C6C8-412D-AC63-C744BA161CB2}"/>
              </a:ext>
            </a:extLst>
          </p:cNvPr>
          <p:cNvSpPr txBox="1">
            <a:spLocks noChangeArrowheads="1"/>
          </p:cNvSpPr>
          <p:nvPr/>
        </p:nvSpPr>
        <p:spPr bwMode="auto">
          <a:xfrm>
            <a:off x="-3" y="3537615"/>
            <a:ext cx="1217567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Over the years our knowledge of the universe increased – It became clear that there were far more factors necessary for life than Sagan supposed!</a:t>
            </a:r>
          </a:p>
          <a:p>
            <a:pPr marL="461963" indent="-461963" algn="l">
              <a:buClr>
                <a:schemeClr val="bg1">
                  <a:lumMod val="60000"/>
                  <a:lumOff val="40000"/>
                </a:schemeClr>
              </a:buClr>
              <a:buSzPct val="115000"/>
              <a:buFont typeface="Wingdings" pitchFamily="2" charset="2"/>
              <a:buChar char="Ø"/>
            </a:pPr>
            <a:endPar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Congress defunded SETI in 1993, but the search continues with private funds!</a:t>
            </a:r>
          </a:p>
        </p:txBody>
      </p:sp>
    </p:spTree>
    <p:extLst>
      <p:ext uri="{BB962C8B-B14F-4D97-AF65-F5344CB8AC3E}">
        <p14:creationId xmlns:p14="http://schemas.microsoft.com/office/powerpoint/2010/main" val="26124745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3" y="10"/>
            <a:ext cx="5486403" cy="2550767"/>
          </a:xfrm>
          <a:prstGeom prst="rect">
            <a:avLst/>
          </a:prstGeom>
          <a:effectLst>
            <a:softEdge rad="19050"/>
          </a:effectLst>
        </p:spPr>
      </p:pic>
      <p:sp>
        <p:nvSpPr>
          <p:cNvPr id="103426" name="Rectangle 2"/>
          <p:cNvSpPr>
            <a:spLocks noGrp="1" noChangeArrowheads="1"/>
          </p:cNvSpPr>
          <p:nvPr>
            <p:ph type="title"/>
          </p:nvPr>
        </p:nvSpPr>
        <p:spPr>
          <a:xfrm>
            <a:off x="5486400" y="10"/>
            <a:ext cx="3429001" cy="1641490"/>
          </a:xfrm>
        </p:spPr>
        <p:txBody>
          <a:bodyPr vert="horz" wrap="none" lIns="91440" tIns="45720" rIns="91440" bIns="45720" rtlCol="0" anchor="t">
            <a:normAutofit/>
          </a:bodyPr>
          <a:lstStyle/>
          <a:p>
            <a:pPr algn="ct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6330" y="6492875"/>
            <a:ext cx="326027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1" y="2466807"/>
            <a:ext cx="121756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26C24944-EF24-41E1-8864-1639F31D5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401" y="2459"/>
            <a:ext cx="3276600" cy="2536088"/>
          </a:xfrm>
          <a:prstGeom prst="rect">
            <a:avLst/>
          </a:prstGeom>
        </p:spPr>
      </p:pic>
      <p:sp>
        <p:nvSpPr>
          <p:cNvPr id="12" name="Text Box 4">
            <a:extLst>
              <a:ext uri="{FF2B5EF4-FFF2-40B4-BE49-F238E27FC236}">
                <a16:creationId xmlns:a16="http://schemas.microsoft.com/office/drawing/2014/main" id="{A3EB9570-4416-4FBF-A983-0DFE4B9FE5A1}"/>
              </a:ext>
            </a:extLst>
          </p:cNvPr>
          <p:cNvSpPr txBox="1">
            <a:spLocks noChangeArrowheads="1"/>
          </p:cNvSpPr>
          <p:nvPr/>
        </p:nvSpPr>
        <p:spPr bwMode="auto">
          <a:xfrm>
            <a:off x="0" y="3462474"/>
            <a:ext cx="1219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Sagan’s two parameters grew to 10 and then 20 and then 50. The number dropped to a few thousand planets and kept on plummeting</a:t>
            </a:r>
          </a:p>
        </p:txBody>
      </p:sp>
      <p:sp>
        <p:nvSpPr>
          <p:cNvPr id="13" name="Text Box 4">
            <a:extLst>
              <a:ext uri="{FF2B5EF4-FFF2-40B4-BE49-F238E27FC236}">
                <a16:creationId xmlns:a16="http://schemas.microsoft.com/office/drawing/2014/main" id="{30D2EB97-0439-45AD-B8B9-712A27962470}"/>
              </a:ext>
            </a:extLst>
          </p:cNvPr>
          <p:cNvSpPr txBox="1">
            <a:spLocks noChangeArrowheads="1"/>
          </p:cNvSpPr>
          <p:nvPr/>
        </p:nvSpPr>
        <p:spPr bwMode="auto">
          <a:xfrm>
            <a:off x="-18259" y="4925341"/>
            <a:ext cx="1219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As factors continued to be discovered, the number of possible planets hit zero, and kept going. </a:t>
            </a:r>
            <a:r>
              <a:rPr lang="en-US" altLang="en-US" sz="3200" i="1" u="sng" dirty="0">
                <a:solidFill>
                  <a:srgbClr val="FFFF00"/>
                </a:solidFill>
                <a:latin typeface="Tahoma" panose="020B0604030504040204" pitchFamily="34" charset="0"/>
                <a:ea typeface="Tahoma" panose="020B0604030504040204" pitchFamily="34" charset="0"/>
                <a:cs typeface="Tahoma" panose="020B0604030504040204" pitchFamily="34" charset="0"/>
              </a:rPr>
              <a:t>Probability said that even we shouldn’t be here!</a:t>
            </a:r>
          </a:p>
        </p:txBody>
      </p:sp>
    </p:spTree>
    <p:extLst>
      <p:ext uri="{BB962C8B-B14F-4D97-AF65-F5344CB8AC3E}">
        <p14:creationId xmlns:p14="http://schemas.microsoft.com/office/powerpoint/2010/main" val="813903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3" y="10"/>
            <a:ext cx="5486403" cy="2550767"/>
          </a:xfrm>
          <a:prstGeom prst="rect">
            <a:avLst/>
          </a:prstGeom>
          <a:effectLst>
            <a:softEdge rad="19050"/>
          </a:effectLst>
        </p:spPr>
      </p:pic>
      <p:sp>
        <p:nvSpPr>
          <p:cNvPr id="103426" name="Rectangle 2"/>
          <p:cNvSpPr>
            <a:spLocks noGrp="1" noChangeArrowheads="1"/>
          </p:cNvSpPr>
          <p:nvPr>
            <p:ph type="title"/>
          </p:nvPr>
        </p:nvSpPr>
        <p:spPr>
          <a:xfrm>
            <a:off x="5486400" y="10"/>
            <a:ext cx="3429001" cy="1641490"/>
          </a:xfrm>
        </p:spPr>
        <p:txBody>
          <a:bodyPr vert="horz" wrap="none" lIns="91440" tIns="45720" rIns="91440" bIns="45720" rtlCol="0" anchor="t">
            <a:normAutofit/>
          </a:bodyPr>
          <a:lstStyle/>
          <a:p>
            <a:pPr algn="ct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6330" y="6492875"/>
            <a:ext cx="326027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1</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1" y="2466807"/>
            <a:ext cx="121756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u="sng"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endPar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26C24944-EF24-41E1-8864-1639F31D5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401" y="2459"/>
            <a:ext cx="3276600" cy="2536088"/>
          </a:xfrm>
          <a:prstGeom prst="rect">
            <a:avLst/>
          </a:prstGeom>
        </p:spPr>
      </p:pic>
      <p:sp>
        <p:nvSpPr>
          <p:cNvPr id="9" name="Text Box 4">
            <a:extLst>
              <a:ext uri="{FF2B5EF4-FFF2-40B4-BE49-F238E27FC236}">
                <a16:creationId xmlns:a16="http://schemas.microsoft.com/office/drawing/2014/main" id="{B6EF5116-7DCA-4E99-B493-E49B78311CC1}"/>
              </a:ext>
            </a:extLst>
          </p:cNvPr>
          <p:cNvSpPr txBox="1">
            <a:spLocks noChangeArrowheads="1"/>
          </p:cNvSpPr>
          <p:nvPr/>
        </p:nvSpPr>
        <p:spPr bwMode="auto">
          <a:xfrm>
            <a:off x="-16330" y="3693953"/>
            <a:ext cx="12192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itchFamily="2" charset="2"/>
              <a:buChar char="Ø"/>
            </a:pPr>
            <a:r>
              <a:rPr lang="en-US" altLang="en-US" sz="4000" dirty="0">
                <a:solidFill>
                  <a:srgbClr val="FFFF00"/>
                </a:solidFill>
                <a:latin typeface="Tahoma" panose="020B0604030504040204" pitchFamily="34" charset="0"/>
                <a:ea typeface="Tahoma" panose="020B0604030504040204" pitchFamily="34" charset="0"/>
                <a:cs typeface="Tahoma" panose="020B0604030504040204" pitchFamily="34" charset="0"/>
              </a:rPr>
              <a:t>Today there are more than 200 known parameters necessary for a planet to support life—every single one of which must be perfectly met, or the whole thing falls apart!</a:t>
            </a:r>
          </a:p>
        </p:txBody>
      </p:sp>
    </p:spTree>
    <p:extLst>
      <p:ext uri="{BB962C8B-B14F-4D97-AF65-F5344CB8AC3E}">
        <p14:creationId xmlns:p14="http://schemas.microsoft.com/office/powerpoint/2010/main" val="39931500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Custom 1">
      <a:majorFont>
        <a:latin typeface="Arial"/>
        <a:ea typeface=""/>
        <a:cs typeface=""/>
      </a:majorFont>
      <a:minorFont>
        <a:latin typeface="Tahoma"/>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4252</TotalTime>
  <Words>3407</Words>
  <Application>Microsoft Office PowerPoint</Application>
  <PresentationFormat>Widescreen</PresentationFormat>
  <Paragraphs>347</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Ameretto</vt:lpstr>
      <vt:lpstr>Arial</vt:lpstr>
      <vt:lpstr>Calisto MT</vt:lpstr>
      <vt:lpstr>Tahoma</vt:lpstr>
      <vt:lpstr>Times New Roman</vt:lpstr>
      <vt:lpstr>Wingdings</vt:lpstr>
      <vt:lpstr>Depth</vt:lpstr>
      <vt:lpstr>Harmony Of Scriptures &amp; Science Part 1</vt:lpstr>
      <vt:lpstr>PART 1</vt:lpstr>
      <vt:lpstr>Intro (Part 1)</vt:lpstr>
      <vt:lpstr>Intro</vt:lpstr>
      <vt:lpstr>Intro</vt:lpstr>
      <vt:lpstr>Intro</vt:lpstr>
      <vt:lpstr>Intro</vt:lpstr>
      <vt:lpstr>Intro</vt:lpstr>
      <vt:lpstr>Intro</vt:lpstr>
      <vt:lpstr>Intro</vt:lpstr>
      <vt:lpstr>Intro</vt:lpstr>
      <vt:lpstr>Intro</vt:lpstr>
      <vt:lpstr>Intro</vt:lpstr>
      <vt:lpstr>5 Terms of the Universe</vt:lpstr>
      <vt:lpstr>5 Terms of the Universe</vt:lpstr>
      <vt:lpstr>1st Law of Thermodynamics</vt:lpstr>
      <vt:lpstr>1st Law of Thermodynamics</vt:lpstr>
      <vt:lpstr>Female “Seed of Life”</vt:lpstr>
      <vt:lpstr>Female “Seed of Life”</vt:lpstr>
      <vt:lpstr>Life in the Blood</vt:lpstr>
      <vt:lpstr>Life in the Blood</vt:lpstr>
      <vt:lpstr>Circumcision on 8th Day</vt:lpstr>
      <vt:lpstr>Circumcision on 8th Day</vt:lpstr>
      <vt:lpstr>Hand-washing in Running Water</vt:lpstr>
      <vt:lpstr>Hand-washing in Running Water</vt:lpstr>
      <vt:lpstr>Suspension of the Earth in Space</vt:lpstr>
      <vt:lpstr>Suspension of the Earth in Space</vt:lpstr>
      <vt:lpstr>Air Has Weight </vt:lpstr>
      <vt:lpstr>Air Has Weight </vt:lpstr>
      <vt:lpstr>Harmony of Scripture &amp; Science</vt:lpstr>
      <vt:lpstr>Harmony of Scripture &amp; Science</vt:lpstr>
      <vt:lpstr>Conclusion (Pt. 1) </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Harmony Of Scriptures &amp; Science Part 1</dc:title>
  <dc:subject>04/22/18</dc:subject>
  <dc:creator>DarkWolf</dc:creator>
  <cp:lastModifiedBy>Nathan Morrison</cp:lastModifiedBy>
  <cp:revision>64</cp:revision>
  <dcterms:created xsi:type="dcterms:W3CDTF">2005-06-04T23:49:02Z</dcterms:created>
  <dcterms:modified xsi:type="dcterms:W3CDTF">2018-04-13T15:56:56Z</dcterms:modified>
</cp:coreProperties>
</file>