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Lst>
  <p:notesMasterIdLst>
    <p:notesMasterId r:id="rId39"/>
  </p:notesMasterIdLst>
  <p:handoutMasterIdLst>
    <p:handoutMasterId r:id="rId40"/>
  </p:handoutMasterIdLst>
  <p:sldIdLst>
    <p:sldId id="256" r:id="rId10"/>
    <p:sldId id="519" r:id="rId11"/>
    <p:sldId id="520" r:id="rId12"/>
    <p:sldId id="521" r:id="rId13"/>
    <p:sldId id="529" r:id="rId14"/>
    <p:sldId id="525" r:id="rId15"/>
    <p:sldId id="523" r:id="rId16"/>
    <p:sldId id="531" r:id="rId17"/>
    <p:sldId id="496" r:id="rId18"/>
    <p:sldId id="533" r:id="rId19"/>
    <p:sldId id="503" r:id="rId20"/>
    <p:sldId id="536" r:id="rId21"/>
    <p:sldId id="505" r:id="rId22"/>
    <p:sldId id="540" r:id="rId23"/>
    <p:sldId id="542" r:id="rId24"/>
    <p:sldId id="507" r:id="rId25"/>
    <p:sldId id="544" r:id="rId26"/>
    <p:sldId id="558" r:id="rId27"/>
    <p:sldId id="546" r:id="rId28"/>
    <p:sldId id="548" r:id="rId29"/>
    <p:sldId id="509" r:id="rId30"/>
    <p:sldId id="550" r:id="rId31"/>
    <p:sldId id="513" r:id="rId32"/>
    <p:sldId id="553" r:id="rId33"/>
    <p:sldId id="554" r:id="rId34"/>
    <p:sldId id="335" r:id="rId35"/>
    <p:sldId id="515" r:id="rId36"/>
    <p:sldId id="556" r:id="rId37"/>
    <p:sldId id="490" r:id="rId38"/>
  </p:sldIdLst>
  <p:sldSz cx="9144000" cy="6858000" type="screen4x3"/>
  <p:notesSz cx="6858000" cy="9144000"/>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FFCCFF"/>
    <a:srgbClr val="00000C"/>
    <a:srgbClr val="FFFF00"/>
    <a:srgbClr val="66FFFF"/>
    <a:srgbClr val="CCFF33"/>
    <a:srgbClr val="FF0066"/>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09" autoAdjust="0"/>
  </p:normalViewPr>
  <p:slideViewPr>
    <p:cSldViewPr snapToObjects="1">
      <p:cViewPr varScale="1">
        <p:scale>
          <a:sx n="59" d="100"/>
          <a:sy n="59" d="100"/>
        </p:scale>
        <p:origin x="972" y="66"/>
      </p:cViewPr>
      <p:guideLst>
        <p:guide orient="horz" pos="2160"/>
        <p:guide pos="2880"/>
      </p:guideLst>
    </p:cSldViewPr>
  </p:slideViewPr>
  <p:outlineViewPr>
    <p:cViewPr>
      <p:scale>
        <a:sx n="33" d="100"/>
        <a:sy n="33" d="100"/>
      </p:scale>
      <p:origin x="0" y="-444"/>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A Specific Request</a:t>
            </a:r>
          </a:p>
        </p:txBody>
      </p:sp>
      <p:sp>
        <p:nvSpPr>
          <p:cNvPr id="276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Prepared by Nathan L Morrison / 05-14-06</a:t>
            </a:r>
          </a:p>
        </p:txBody>
      </p:sp>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fld id="{7BA1C665-5710-4130-9DD5-BF8B3269C2A7}" type="slidenum">
              <a:rPr lang="en-US" sz="1200" b="0" smtClean="0">
                <a:solidFill>
                  <a:schemeClr val="tx1"/>
                </a:solidFill>
                <a:latin typeface="Times New Roman" pitchFamily="18" charset="0"/>
              </a:rPr>
              <a:pPr eaLnBrk="1" hangingPunct="1"/>
              <a:t>1</a:t>
            </a:fld>
            <a:endParaRPr lang="en-US" sz="1200" b="0">
              <a:solidFill>
                <a:schemeClr val="tx1"/>
              </a:solidFill>
              <a:latin typeface="Times New Roman" pitchFamily="18"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All Scripture given is from the NASB, unless otherwise stated</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www.courthousechurchofcrist.com</a:t>
            </a:r>
          </a:p>
          <a:p>
            <a:pPr eaLnBrk="1" hangingPunct="1"/>
            <a:endParaRPr lang="en-US" dirty="0"/>
          </a:p>
          <a:p>
            <a:pPr eaLnBrk="1" hangingPunct="1"/>
            <a:r>
              <a:rPr lang="en-US" dirty="0"/>
              <a:t>Some points from a lesson by Richard</a:t>
            </a:r>
            <a:r>
              <a:rPr lang="en-US" baseline="0" dirty="0"/>
              <a:t> Thetford</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23</a:t>
            </a:fld>
            <a:endParaRPr lang="en-US" dirty="0"/>
          </a:p>
        </p:txBody>
      </p:sp>
    </p:spTree>
    <p:extLst>
      <p:ext uri="{BB962C8B-B14F-4D97-AF65-F5344CB8AC3E}">
        <p14:creationId xmlns:p14="http://schemas.microsoft.com/office/powerpoint/2010/main" val="989775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24</a:t>
            </a:fld>
            <a:endParaRPr lang="en-US" dirty="0"/>
          </a:p>
        </p:txBody>
      </p:sp>
    </p:spTree>
    <p:extLst>
      <p:ext uri="{BB962C8B-B14F-4D97-AF65-F5344CB8AC3E}">
        <p14:creationId xmlns:p14="http://schemas.microsoft.com/office/powerpoint/2010/main" val="716108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29</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http://www.wvbs.org/ </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3</a:t>
            </a:fld>
            <a:endParaRPr lang="en-US" dirty="0"/>
          </a:p>
        </p:txBody>
      </p:sp>
    </p:spTree>
    <p:extLst>
      <p:ext uri="{BB962C8B-B14F-4D97-AF65-F5344CB8AC3E}">
        <p14:creationId xmlns:p14="http://schemas.microsoft.com/office/powerpoint/2010/main" val="155430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Uproot Photograph - Uprooted Tree by Andrzej </a:t>
            </a:r>
            <a:r>
              <a:rPr lang="en-US" dirty="0" err="1"/>
              <a:t>Wojcicki</a:t>
            </a:r>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7</a:t>
            </a:fld>
            <a:endParaRPr lang="en-US" dirty="0"/>
          </a:p>
        </p:txBody>
      </p:sp>
    </p:spTree>
    <p:extLst>
      <p:ext uri="{BB962C8B-B14F-4D97-AF65-F5344CB8AC3E}">
        <p14:creationId xmlns:p14="http://schemas.microsoft.com/office/powerpoint/2010/main" val="1721759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16</a:t>
            </a:fld>
            <a:endParaRPr lang="en-US" dirty="0"/>
          </a:p>
        </p:txBody>
      </p:sp>
    </p:spTree>
    <p:extLst>
      <p:ext uri="{BB962C8B-B14F-4D97-AF65-F5344CB8AC3E}">
        <p14:creationId xmlns:p14="http://schemas.microsoft.com/office/powerpoint/2010/main" val="989775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17</a:t>
            </a:fld>
            <a:endParaRPr lang="en-US" dirty="0"/>
          </a:p>
        </p:txBody>
      </p:sp>
    </p:spTree>
    <p:extLst>
      <p:ext uri="{BB962C8B-B14F-4D97-AF65-F5344CB8AC3E}">
        <p14:creationId xmlns:p14="http://schemas.microsoft.com/office/powerpoint/2010/main" val="3173491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18</a:t>
            </a:fld>
            <a:endParaRPr lang="en-US" dirty="0"/>
          </a:p>
        </p:txBody>
      </p:sp>
    </p:spTree>
    <p:extLst>
      <p:ext uri="{BB962C8B-B14F-4D97-AF65-F5344CB8AC3E}">
        <p14:creationId xmlns:p14="http://schemas.microsoft.com/office/powerpoint/2010/main" val="374354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19</a:t>
            </a:fld>
            <a:endParaRPr lang="en-US" dirty="0"/>
          </a:p>
        </p:txBody>
      </p:sp>
    </p:spTree>
    <p:extLst>
      <p:ext uri="{BB962C8B-B14F-4D97-AF65-F5344CB8AC3E}">
        <p14:creationId xmlns:p14="http://schemas.microsoft.com/office/powerpoint/2010/main" val="1619842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21</a:t>
            </a:fld>
            <a:endParaRPr lang="en-US" dirty="0"/>
          </a:p>
        </p:txBody>
      </p:sp>
    </p:spTree>
    <p:extLst>
      <p:ext uri="{BB962C8B-B14F-4D97-AF65-F5344CB8AC3E}">
        <p14:creationId xmlns:p14="http://schemas.microsoft.com/office/powerpoint/2010/main" val="989775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22</a:t>
            </a:fld>
            <a:endParaRPr lang="en-US" dirty="0"/>
          </a:p>
        </p:txBody>
      </p:sp>
    </p:spTree>
    <p:extLst>
      <p:ext uri="{BB962C8B-B14F-4D97-AF65-F5344CB8AC3E}">
        <p14:creationId xmlns:p14="http://schemas.microsoft.com/office/powerpoint/2010/main" val="243256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Church Jesus Died To Save</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Church Jesus Died To Save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Church Jesus Died To Save</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Church Jesus Died To Save</a:t>
            </a: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Church Jesus Died To Save</a:t>
            </a: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Church Jesus Died To Save</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Church Jesus Died To Save</a:t>
            </a: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Church Jesus Died To Save</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Church Jesus Died To Save</a:t>
            </a: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Church Jesus Died To Save</a:t>
            </a: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304800"/>
            <a:ext cx="9144000" cy="914400"/>
          </a:xfrm>
        </p:spPr>
        <p:txBody>
          <a:bodyPr>
            <a:prstTxWarp prst="textTriangle">
              <a:avLst/>
            </a:prstTxWarp>
          </a:bodyPr>
          <a:lstStyle/>
          <a:p>
            <a:pPr eaLnBrk="1" hangingPunct="1"/>
            <a:r>
              <a:rPr lang="en-US" b="1" u="sng" dirty="0">
                <a:solidFill>
                  <a:srgbClr val="FFC000"/>
                </a:solidFill>
                <a:effectLst>
                  <a:glow rad="228600">
                    <a:schemeClr val="accent1">
                      <a:satMod val="175000"/>
                      <a:alpha val="40000"/>
                    </a:schemeClr>
                  </a:glow>
                </a:effectLst>
                <a:cs typeface="Times New Roman" pitchFamily="18" charset="0"/>
              </a:rPr>
              <a:t>The Church Jesus Died To Save</a:t>
            </a:r>
          </a:p>
        </p:txBody>
      </p:sp>
      <p:sp>
        <p:nvSpPr>
          <p:cNvPr id="10243" name="Rectangle 3"/>
          <p:cNvSpPr>
            <a:spLocks noGrp="1" noChangeArrowheads="1"/>
          </p:cNvSpPr>
          <p:nvPr>
            <p:ph type="subTitle" idx="1"/>
          </p:nvPr>
        </p:nvSpPr>
        <p:spPr>
          <a:xfrm>
            <a:off x="0" y="1600200"/>
            <a:ext cx="9144000" cy="1143000"/>
          </a:xfrm>
        </p:spPr>
        <p:txBody>
          <a:bodyPr/>
          <a:lstStyle/>
          <a:p>
            <a:pPr eaLnBrk="1" hangingPunct="1"/>
            <a:r>
              <a:rPr lang="en-US" sz="4000" b="1" dirty="0"/>
              <a:t>Text: Mt. 16:16-19; Is. 2:1-3</a:t>
            </a:r>
          </a:p>
        </p:txBody>
      </p:sp>
      <p:pic>
        <p:nvPicPr>
          <p:cNvPr id="3" name="Picture 2">
            <a:extLst>
              <a:ext uri="{FF2B5EF4-FFF2-40B4-BE49-F238E27FC236}">
                <a16:creationId xmlns:a16="http://schemas.microsoft.com/office/drawing/2014/main" id="{D0A999CC-FCEE-465B-9039-E0036E5BA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439066"/>
            <a:ext cx="4572000" cy="44189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93648"/>
            <a:ext cx="9144000" cy="609600"/>
          </a:xfrm>
        </p:spPr>
        <p:txBody>
          <a:bodyPr/>
          <a:lstStyle/>
          <a:p>
            <a:pPr eaLnBrk="1" hangingPunct="1"/>
            <a:r>
              <a:rPr lang="en-US" sz="3600" b="1" u="sng" dirty="0">
                <a:solidFill>
                  <a:srgbClr val="FFC000"/>
                </a:solidFill>
                <a:cs typeface="Times New Roman" pitchFamily="18" charset="0"/>
              </a:rPr>
              <a:t>The Church Jesus Died to Save</a:t>
            </a:r>
          </a:p>
        </p:txBody>
      </p:sp>
      <p:sp>
        <p:nvSpPr>
          <p:cNvPr id="14339" name="Footer Placeholder 4"/>
          <p:cNvSpPr>
            <a:spLocks noGrp="1"/>
          </p:cNvSpPr>
          <p:nvPr>
            <p:ph type="ftr" sz="quarter" idx="11"/>
          </p:nvPr>
        </p:nvSpPr>
        <p:spPr>
          <a:xfrm>
            <a:off x="2057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sp>
        <p:nvSpPr>
          <p:cNvPr id="11" name="Text Box 3"/>
          <p:cNvSpPr txBox="1">
            <a:spLocks noChangeArrowheads="1"/>
          </p:cNvSpPr>
          <p:nvPr/>
        </p:nvSpPr>
        <p:spPr bwMode="auto">
          <a:xfrm>
            <a:off x="-4916" y="1277752"/>
            <a:ext cx="9144000" cy="1938992"/>
          </a:xfrm>
          <a:prstGeom prst="rect">
            <a:avLst/>
          </a:prstGeom>
          <a:noFill/>
          <a:ln w="9525">
            <a:noFill/>
            <a:miter lim="800000"/>
            <a:headEnd/>
            <a:tailEnd/>
          </a:ln>
        </p:spPr>
        <p:txBody>
          <a:bodyPr>
            <a:spAutoFit/>
          </a:bodyPr>
          <a:lstStyle/>
          <a:p>
            <a:pPr marL="342900" indent="-342900" algn="l">
              <a:buFont typeface="Wingdings" panose="05000000000000000000" pitchFamily="2" charset="2"/>
              <a:buChar char="v"/>
              <a:defRPr/>
            </a:pPr>
            <a:r>
              <a:rPr lang="en-US" i="1" dirty="0">
                <a:solidFill>
                  <a:schemeClr val="tx1"/>
                </a:solidFill>
              </a:rPr>
              <a:t>Built by the Right Founder</a:t>
            </a:r>
          </a:p>
          <a:p>
            <a:pPr marL="342900" indent="-342900" algn="l">
              <a:buFont typeface="Wingdings" panose="05000000000000000000" pitchFamily="2" charset="2"/>
              <a:buChar char="v"/>
              <a:defRPr/>
            </a:pPr>
            <a:endParaRPr lang="en-US" i="1" dirty="0">
              <a:solidFill>
                <a:schemeClr val="tx1"/>
              </a:solidFill>
            </a:endParaRPr>
          </a:p>
          <a:p>
            <a:pPr marL="342900" indent="-342900" algn="l">
              <a:buFont typeface="Wingdings" panose="05000000000000000000" pitchFamily="2" charset="2"/>
              <a:buChar char="v"/>
              <a:defRPr/>
            </a:pPr>
            <a:r>
              <a:rPr lang="en-US" i="1" dirty="0">
                <a:solidFill>
                  <a:schemeClr val="tx1"/>
                </a:solidFill>
              </a:rPr>
              <a:t>Built in the Right Place</a:t>
            </a:r>
          </a:p>
          <a:p>
            <a:pPr marL="342900" indent="-342900" algn="l">
              <a:buFont typeface="Wingdings" panose="05000000000000000000" pitchFamily="2" charset="2"/>
              <a:buChar char="v"/>
              <a:defRPr/>
            </a:pPr>
            <a:endParaRPr lang="en-US" dirty="0">
              <a:solidFill>
                <a:schemeClr val="tx1"/>
              </a:solidFill>
            </a:endParaRPr>
          </a:p>
          <a:p>
            <a:pPr marL="342900" indent="-342900" algn="l">
              <a:buFont typeface="Wingdings" panose="05000000000000000000" pitchFamily="2" charset="2"/>
              <a:buChar char="v"/>
              <a:defRPr/>
            </a:pPr>
            <a:r>
              <a:rPr lang="en-US" dirty="0">
                <a:solidFill>
                  <a:schemeClr val="tx1"/>
                </a:solidFill>
              </a:rPr>
              <a:t>Built at the Right Time</a:t>
            </a:r>
          </a:p>
        </p:txBody>
      </p:sp>
      <p:sp>
        <p:nvSpPr>
          <p:cNvPr id="7" name="Text Box 4">
            <a:extLst>
              <a:ext uri="{FF2B5EF4-FFF2-40B4-BE49-F238E27FC236}">
                <a16:creationId xmlns:a16="http://schemas.microsoft.com/office/drawing/2014/main" id="{4315E1AD-E54B-40D8-9275-A5A58A0626D3}"/>
              </a:ext>
            </a:extLst>
          </p:cNvPr>
          <p:cNvSpPr txBox="1">
            <a:spLocks noChangeArrowheads="1"/>
          </p:cNvSpPr>
          <p:nvPr/>
        </p:nvSpPr>
        <p:spPr bwMode="auto">
          <a:xfrm>
            <a:off x="-4916" y="4267200"/>
            <a:ext cx="9139084" cy="1692771"/>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Daniel 2:44 </a:t>
            </a:r>
            <a:r>
              <a:rPr lang="en-US" i="1" dirty="0">
                <a:solidFill>
                  <a:srgbClr val="7030A0"/>
                </a:solidFill>
              </a:rPr>
              <a:t>(Gal. 4:4: “Fullness of time came”)</a:t>
            </a:r>
          </a:p>
          <a:p>
            <a:pPr marL="511175" indent="-511175" algn="l" eaLnBrk="1" hangingPunct="1"/>
            <a:r>
              <a:rPr lang="en-US" sz="2000" b="0" dirty="0">
                <a:solidFill>
                  <a:srgbClr val="002060"/>
                </a:solidFill>
              </a:rPr>
              <a:t>4.  "In the days of those kings the God of heaven will set up a kingdom which will never be destroyed, and that kingdom will not be left for another people; it will crush and put an end to all these kingdoms, but it will itself endure forever.</a:t>
            </a:r>
          </a:p>
        </p:txBody>
      </p:sp>
    </p:spTree>
    <p:extLst>
      <p:ext uri="{BB962C8B-B14F-4D97-AF65-F5344CB8AC3E}">
        <p14:creationId xmlns:p14="http://schemas.microsoft.com/office/powerpoint/2010/main" val="21751336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 calcmode="lin" valueType="num">
                                      <p:cBhvr>
                                        <p:cTn id="7"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4" end="4"/>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It Was Built At the Right Time</a:t>
            </a:r>
          </a:p>
        </p:txBody>
      </p:sp>
      <p:sp>
        <p:nvSpPr>
          <p:cNvPr id="14339" name="Footer Placeholder 4"/>
          <p:cNvSpPr>
            <a:spLocks noGrp="1"/>
          </p:cNvSpPr>
          <p:nvPr>
            <p:ph type="ftr" sz="quarter" idx="11"/>
          </p:nvPr>
        </p:nvSpPr>
        <p:spPr>
          <a:xfrm>
            <a:off x="2057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sp>
        <p:nvSpPr>
          <p:cNvPr id="10" name="Text Box 3"/>
          <p:cNvSpPr txBox="1">
            <a:spLocks noChangeArrowheads="1"/>
          </p:cNvSpPr>
          <p:nvPr/>
        </p:nvSpPr>
        <p:spPr bwMode="auto">
          <a:xfrm>
            <a:off x="0" y="877758"/>
            <a:ext cx="9144000" cy="1384995"/>
          </a:xfrm>
          <a:prstGeom prst="rect">
            <a:avLst/>
          </a:prstGeom>
          <a:noFill/>
          <a:ln w="9525">
            <a:noFill/>
            <a:miter lim="800000"/>
            <a:headEnd/>
            <a:tailEnd/>
          </a:ln>
        </p:spPr>
        <p:txBody>
          <a:bodyPr>
            <a:spAutoFit/>
          </a:bodyPr>
          <a:lstStyle/>
          <a:p>
            <a:pPr algn="l">
              <a:defRPr/>
            </a:pPr>
            <a:r>
              <a:rPr lang="en-US" dirty="0">
                <a:solidFill>
                  <a:schemeClr val="tx1"/>
                </a:solidFill>
              </a:rPr>
              <a:t>Acts 11:15: “…as upon us at the beginning”</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b="0" dirty="0"/>
              <a:t>This points back to the day of Pentecost </a:t>
            </a:r>
            <a:r>
              <a:rPr lang="en-US" sz="2000" b="0" i="1" dirty="0"/>
              <a:t>(</a:t>
            </a:r>
            <a:r>
              <a:rPr lang="en-US" sz="2000" b="0" i="1" dirty="0" err="1"/>
              <a:t>Pente</a:t>
            </a:r>
            <a:r>
              <a:rPr lang="en-US" sz="2000" b="0" i="1" dirty="0"/>
              <a:t> = 50; cost = day)</a:t>
            </a:r>
            <a:r>
              <a:rPr lang="en-US" sz="2000" b="0" dirty="0"/>
              <a:t> in Acts 2.</a:t>
            </a:r>
          </a:p>
          <a:p>
            <a:pPr marL="457200" indent="-457200" algn="l">
              <a:buClr>
                <a:schemeClr val="tx2"/>
              </a:buClr>
              <a:buSzPct val="115000"/>
              <a:buFont typeface="Wingdings" pitchFamily="2" charset="2"/>
              <a:buChar char="Ø"/>
              <a:defRPr/>
            </a:pPr>
            <a:r>
              <a:rPr lang="en-US" sz="2000" b="0" dirty="0"/>
              <a:t>The church was established 50 days after Christ rose from the dead.</a:t>
            </a:r>
          </a:p>
          <a:p>
            <a:pPr marL="457200" indent="-457200" algn="l">
              <a:buClr>
                <a:schemeClr val="tx2"/>
              </a:buClr>
              <a:buSzPct val="115000"/>
              <a:buFont typeface="Wingdings" pitchFamily="2" charset="2"/>
              <a:buChar char="Ø"/>
              <a:defRPr/>
            </a:pPr>
            <a:r>
              <a:rPr lang="en-US" sz="2000" b="0" dirty="0"/>
              <a:t>This was long before the denominations came into being!</a:t>
            </a:r>
          </a:p>
        </p:txBody>
      </p:sp>
      <p:sp>
        <p:nvSpPr>
          <p:cNvPr id="9" name="Text Box 3">
            <a:extLst>
              <a:ext uri="{FF2B5EF4-FFF2-40B4-BE49-F238E27FC236}">
                <a16:creationId xmlns:a16="http://schemas.microsoft.com/office/drawing/2014/main" id="{22204EAA-512E-4769-92ED-AB4D960A6FD0}"/>
              </a:ext>
            </a:extLst>
          </p:cNvPr>
          <p:cNvSpPr txBox="1">
            <a:spLocks noChangeArrowheads="1"/>
          </p:cNvSpPr>
          <p:nvPr/>
        </p:nvSpPr>
        <p:spPr bwMode="auto">
          <a:xfrm>
            <a:off x="2458" y="2770707"/>
            <a:ext cx="9141542" cy="1569660"/>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defRPr/>
            </a:pPr>
            <a:r>
              <a:rPr lang="en-US" dirty="0">
                <a:solidFill>
                  <a:srgbClr val="FF0000"/>
                </a:solidFill>
                <a:latin typeface="Tahoma" pitchFamily="34" charset="0"/>
                <a:ea typeface="Tahoma" pitchFamily="34" charset="0"/>
                <a:cs typeface="Tahoma" pitchFamily="34" charset="0"/>
              </a:rPr>
              <a:t>Any church not built in Jerusalem on the day of Pentecost in the 1</a:t>
            </a:r>
            <a:r>
              <a:rPr lang="en-US" baseline="30000" dirty="0">
                <a:solidFill>
                  <a:srgbClr val="FF0000"/>
                </a:solidFill>
                <a:latin typeface="Tahoma" pitchFamily="34" charset="0"/>
                <a:ea typeface="Tahoma" pitchFamily="34" charset="0"/>
                <a:cs typeface="Tahoma" pitchFamily="34" charset="0"/>
              </a:rPr>
              <a:t>st</a:t>
            </a:r>
            <a:r>
              <a:rPr lang="en-US" dirty="0">
                <a:solidFill>
                  <a:srgbClr val="FF0000"/>
                </a:solidFill>
                <a:latin typeface="Tahoma" pitchFamily="34" charset="0"/>
                <a:ea typeface="Tahoma" pitchFamily="34" charset="0"/>
                <a:cs typeface="Tahoma" pitchFamily="34" charset="0"/>
              </a:rPr>
              <a:t> c. is not the church Jesus built! </a:t>
            </a:r>
          </a:p>
          <a:p>
            <a:pPr marL="457200" indent="-457200">
              <a:defRPr/>
            </a:pPr>
            <a:r>
              <a:rPr lang="en-US" i="1" dirty="0">
                <a:solidFill>
                  <a:srgbClr val="FF0000"/>
                </a:solidFill>
                <a:latin typeface="Tahoma" pitchFamily="34" charset="0"/>
                <a:ea typeface="Tahoma" pitchFamily="34" charset="0"/>
                <a:cs typeface="Tahoma" pitchFamily="34" charset="0"/>
              </a:rPr>
              <a:t>(The days of the Romans are long gone – Gal. 4:4: When the “fullness of time came”)</a:t>
            </a:r>
          </a:p>
        </p:txBody>
      </p:sp>
      <p:sp>
        <p:nvSpPr>
          <p:cNvPr id="12" name="Text Box 8">
            <a:extLst>
              <a:ext uri="{FF2B5EF4-FFF2-40B4-BE49-F238E27FC236}">
                <a16:creationId xmlns:a16="http://schemas.microsoft.com/office/drawing/2014/main" id="{DB8A4335-6608-4EA5-A412-D3F9AD6EA61A}"/>
              </a:ext>
            </a:extLst>
          </p:cNvPr>
          <p:cNvSpPr txBox="1">
            <a:spLocks noChangeArrowheads="1"/>
          </p:cNvSpPr>
          <p:nvPr/>
        </p:nvSpPr>
        <p:spPr bwMode="auto">
          <a:xfrm>
            <a:off x="0" y="4848322"/>
            <a:ext cx="9144000" cy="1384995"/>
          </a:xfrm>
          <a:prstGeom prst="rect">
            <a:avLst/>
          </a:prstGeom>
          <a:ln/>
          <a:extLst/>
        </p:spPr>
        <p:style>
          <a:lnRef idx="0">
            <a:schemeClr val="accent6"/>
          </a:lnRef>
          <a:fillRef idx="3">
            <a:schemeClr val="accent6"/>
          </a:fillRef>
          <a:effectRef idx="3">
            <a:schemeClr val="accent6"/>
          </a:effectRef>
          <a:fontRef idx="minor">
            <a:schemeClr val="lt1"/>
          </a:fontRef>
        </p:style>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rgbClr val="0000FF"/>
                </a:solidFill>
              </a:rPr>
              <a:t>The church Jesus built was in the 1</a:t>
            </a:r>
            <a:r>
              <a:rPr lang="en-US" sz="2800" baseline="30000" dirty="0">
                <a:solidFill>
                  <a:srgbClr val="0000FF"/>
                </a:solidFill>
              </a:rPr>
              <a:t>st</a:t>
            </a:r>
            <a:r>
              <a:rPr lang="en-US" sz="2800" dirty="0">
                <a:solidFill>
                  <a:srgbClr val="0000FF"/>
                </a:solidFill>
              </a:rPr>
              <a:t> century </a:t>
            </a:r>
            <a:r>
              <a:rPr lang="en-US" sz="2800" i="1" dirty="0">
                <a:solidFill>
                  <a:srgbClr val="0000FF"/>
                </a:solidFill>
              </a:rPr>
              <a:t>(“days of those kings” – the Romans) </a:t>
            </a:r>
            <a:r>
              <a:rPr lang="en-US" sz="2800" dirty="0">
                <a:solidFill>
                  <a:srgbClr val="0000FF"/>
                </a:solidFill>
              </a:rPr>
              <a:t>as God foretold through the prophets!</a:t>
            </a:r>
            <a:endParaRPr lang="en-US" sz="2800" b="0" dirty="0">
              <a:solidFill>
                <a:srgbClr val="0000FF"/>
              </a:solidFill>
            </a:endParaRPr>
          </a:p>
        </p:txBody>
      </p:sp>
    </p:spTree>
    <p:extLst>
      <p:ext uri="{BB962C8B-B14F-4D97-AF65-F5344CB8AC3E}">
        <p14:creationId xmlns:p14="http://schemas.microsoft.com/office/powerpoint/2010/main" val="1805777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93648"/>
            <a:ext cx="9144000" cy="609600"/>
          </a:xfrm>
        </p:spPr>
        <p:txBody>
          <a:bodyPr/>
          <a:lstStyle/>
          <a:p>
            <a:pPr eaLnBrk="1" hangingPunct="1"/>
            <a:r>
              <a:rPr lang="en-US" sz="3600" b="1" u="sng" dirty="0">
                <a:solidFill>
                  <a:srgbClr val="FFC000"/>
                </a:solidFill>
                <a:cs typeface="Times New Roman" pitchFamily="18" charset="0"/>
              </a:rPr>
              <a:t>The Church Jesus Died to Save</a:t>
            </a:r>
          </a:p>
        </p:txBody>
      </p:sp>
      <p:sp>
        <p:nvSpPr>
          <p:cNvPr id="14339" name="Footer Placeholder 4"/>
          <p:cNvSpPr>
            <a:spLocks noGrp="1"/>
          </p:cNvSpPr>
          <p:nvPr>
            <p:ph type="ftr" sz="quarter" idx="11"/>
          </p:nvPr>
        </p:nvSpPr>
        <p:spPr>
          <a:xfrm>
            <a:off x="2057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sp>
        <p:nvSpPr>
          <p:cNvPr id="11" name="Text Box 3"/>
          <p:cNvSpPr txBox="1">
            <a:spLocks noChangeArrowheads="1"/>
          </p:cNvSpPr>
          <p:nvPr/>
        </p:nvSpPr>
        <p:spPr bwMode="auto">
          <a:xfrm>
            <a:off x="-4916" y="1277752"/>
            <a:ext cx="9144000" cy="2677656"/>
          </a:xfrm>
          <a:prstGeom prst="rect">
            <a:avLst/>
          </a:prstGeom>
          <a:noFill/>
          <a:ln w="9525">
            <a:noFill/>
            <a:miter lim="800000"/>
            <a:headEnd/>
            <a:tailEnd/>
          </a:ln>
        </p:spPr>
        <p:txBody>
          <a:bodyPr>
            <a:spAutoFit/>
          </a:bodyPr>
          <a:lstStyle/>
          <a:p>
            <a:pPr marL="342900" indent="-342900" algn="l">
              <a:buFont typeface="Wingdings" panose="05000000000000000000" pitchFamily="2" charset="2"/>
              <a:buChar char="v"/>
              <a:defRPr/>
            </a:pPr>
            <a:r>
              <a:rPr lang="en-US" i="1" dirty="0">
                <a:solidFill>
                  <a:schemeClr val="tx1"/>
                </a:solidFill>
              </a:rPr>
              <a:t>Built by the Right Founder</a:t>
            </a:r>
          </a:p>
          <a:p>
            <a:pPr marL="342900" indent="-342900" algn="l">
              <a:buFont typeface="Wingdings" panose="05000000000000000000" pitchFamily="2" charset="2"/>
              <a:buChar char="v"/>
              <a:defRPr/>
            </a:pPr>
            <a:endParaRPr lang="en-US" i="1" dirty="0">
              <a:solidFill>
                <a:schemeClr val="tx1"/>
              </a:solidFill>
            </a:endParaRPr>
          </a:p>
          <a:p>
            <a:pPr marL="342900" indent="-342900" algn="l">
              <a:buFont typeface="Wingdings" panose="05000000000000000000" pitchFamily="2" charset="2"/>
              <a:buChar char="v"/>
              <a:defRPr/>
            </a:pPr>
            <a:r>
              <a:rPr lang="en-US" i="1" dirty="0">
                <a:solidFill>
                  <a:schemeClr val="tx1"/>
                </a:solidFill>
              </a:rPr>
              <a:t>Built in the Right Place</a:t>
            </a:r>
          </a:p>
          <a:p>
            <a:pPr marL="342900" indent="-342900" algn="l">
              <a:buFont typeface="Wingdings" panose="05000000000000000000" pitchFamily="2" charset="2"/>
              <a:buChar char="v"/>
              <a:defRPr/>
            </a:pPr>
            <a:endParaRPr lang="en-US" dirty="0">
              <a:solidFill>
                <a:schemeClr val="tx1"/>
              </a:solidFill>
            </a:endParaRPr>
          </a:p>
          <a:p>
            <a:pPr marL="342900" indent="-342900" algn="l">
              <a:buFont typeface="Wingdings" panose="05000000000000000000" pitchFamily="2" charset="2"/>
              <a:buChar char="v"/>
              <a:defRPr/>
            </a:pPr>
            <a:r>
              <a:rPr lang="en-US" i="1" dirty="0">
                <a:solidFill>
                  <a:schemeClr val="tx1"/>
                </a:solidFill>
              </a:rPr>
              <a:t>Built at the Right Time</a:t>
            </a:r>
          </a:p>
          <a:p>
            <a:pPr marL="342900" indent="-342900" algn="l">
              <a:buFont typeface="Wingdings" panose="05000000000000000000" pitchFamily="2" charset="2"/>
              <a:buChar char="v"/>
              <a:defRPr/>
            </a:pPr>
            <a:endParaRPr lang="en-US" dirty="0">
              <a:solidFill>
                <a:schemeClr val="tx1"/>
              </a:solidFill>
            </a:endParaRPr>
          </a:p>
          <a:p>
            <a:pPr marL="342900" indent="-342900" algn="l">
              <a:buFont typeface="Wingdings" panose="05000000000000000000" pitchFamily="2" charset="2"/>
              <a:buChar char="v"/>
              <a:defRPr/>
            </a:pPr>
            <a:r>
              <a:rPr lang="en-US" dirty="0">
                <a:solidFill>
                  <a:schemeClr val="tx1"/>
                </a:solidFill>
              </a:rPr>
              <a:t>Built on the Right Foundation &amp; Doctrine</a:t>
            </a:r>
          </a:p>
        </p:txBody>
      </p:sp>
      <p:sp>
        <p:nvSpPr>
          <p:cNvPr id="7" name="Text Box 4">
            <a:extLst>
              <a:ext uri="{FF2B5EF4-FFF2-40B4-BE49-F238E27FC236}">
                <a16:creationId xmlns:a16="http://schemas.microsoft.com/office/drawing/2014/main" id="{4315E1AD-E54B-40D8-9275-A5A58A0626D3}"/>
              </a:ext>
            </a:extLst>
          </p:cNvPr>
          <p:cNvSpPr txBox="1">
            <a:spLocks noChangeArrowheads="1"/>
          </p:cNvSpPr>
          <p:nvPr/>
        </p:nvSpPr>
        <p:spPr bwMode="auto">
          <a:xfrm>
            <a:off x="-4916" y="4371721"/>
            <a:ext cx="9139084" cy="1384995"/>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Isaiah 28:16</a:t>
            </a:r>
            <a:endParaRPr lang="en-US" i="1" dirty="0">
              <a:solidFill>
                <a:srgbClr val="7030A0"/>
              </a:solidFill>
            </a:endParaRPr>
          </a:p>
          <a:p>
            <a:pPr marL="511175" indent="-511175" algn="l" eaLnBrk="1" hangingPunct="1"/>
            <a:r>
              <a:rPr lang="en-US" sz="2000" b="0" dirty="0">
                <a:solidFill>
                  <a:srgbClr val="002060"/>
                </a:solidFill>
              </a:rPr>
              <a:t>16.  Therefore thus says the Lord GOD, "Behold, I am laying in Zion a stone, a tested stone, A costly cornerstone for the foundation, firmly placed. He who believes in it will not be disturbed.</a:t>
            </a:r>
          </a:p>
        </p:txBody>
      </p:sp>
    </p:spTree>
    <p:extLst>
      <p:ext uri="{BB962C8B-B14F-4D97-AF65-F5344CB8AC3E}">
        <p14:creationId xmlns:p14="http://schemas.microsoft.com/office/powerpoint/2010/main" val="2319218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anim calcmode="lin" valueType="num">
                                      <p:cBhvr>
                                        <p:cTn id="7" dur="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6" end="6"/>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It Was Built On the Right Foundation</a:t>
            </a:r>
          </a:p>
        </p:txBody>
      </p:sp>
      <p:sp>
        <p:nvSpPr>
          <p:cNvPr id="14339" name="Footer Placeholder 4"/>
          <p:cNvSpPr>
            <a:spLocks noGrp="1"/>
          </p:cNvSpPr>
          <p:nvPr>
            <p:ph type="ftr" sz="quarter" idx="11"/>
          </p:nvPr>
        </p:nvSpPr>
        <p:spPr>
          <a:xfrm>
            <a:off x="2057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The Church Jesus Died To Save</a:t>
            </a:r>
          </a:p>
        </p:txBody>
      </p:sp>
      <p:sp>
        <p:nvSpPr>
          <p:cNvPr id="10" name="Text Box 3"/>
          <p:cNvSpPr txBox="1">
            <a:spLocks noChangeArrowheads="1"/>
          </p:cNvSpPr>
          <p:nvPr/>
        </p:nvSpPr>
        <p:spPr bwMode="auto">
          <a:xfrm>
            <a:off x="0" y="876000"/>
            <a:ext cx="9144000" cy="1692771"/>
          </a:xfrm>
          <a:prstGeom prst="rect">
            <a:avLst/>
          </a:prstGeom>
          <a:noFill/>
          <a:ln w="9525">
            <a:noFill/>
            <a:miter lim="800000"/>
            <a:headEnd/>
            <a:tailEnd/>
          </a:ln>
        </p:spPr>
        <p:txBody>
          <a:bodyPr>
            <a:spAutoFit/>
          </a:bodyPr>
          <a:lstStyle/>
          <a:p>
            <a:pPr algn="l">
              <a:defRPr/>
            </a:pPr>
            <a:r>
              <a:rPr lang="en-US" dirty="0">
                <a:solidFill>
                  <a:schemeClr val="tx1"/>
                </a:solidFill>
              </a:rPr>
              <a:t>Scriptures teach Christ is the foundation!</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I Cor. 3:10-11: </a:t>
            </a:r>
            <a:r>
              <a:rPr lang="en-US" sz="2000" b="0" dirty="0"/>
              <a:t>The foundation is Christ, and no other foundation can be laid!</a:t>
            </a:r>
          </a:p>
          <a:p>
            <a:pPr marL="457200" indent="-457200" algn="l">
              <a:buClr>
                <a:schemeClr val="tx2"/>
              </a:buClr>
              <a:buSzPct val="115000"/>
              <a:buFont typeface="Wingdings" pitchFamily="2" charset="2"/>
              <a:buChar char="Ø"/>
              <a:defRPr/>
            </a:pPr>
            <a:r>
              <a:rPr lang="en-US" sz="2000" dirty="0"/>
              <a:t>I Pet. 2:4-6: </a:t>
            </a:r>
            <a:r>
              <a:rPr lang="en-US" sz="2000" b="0" dirty="0"/>
              <a:t>A living foundation upon which living stones are being built! </a:t>
            </a:r>
            <a:r>
              <a:rPr lang="en-US" sz="2000" b="0" i="1" dirty="0"/>
              <a:t>(Quotes from Is. 28:16)</a:t>
            </a:r>
          </a:p>
        </p:txBody>
      </p:sp>
      <p:sp>
        <p:nvSpPr>
          <p:cNvPr id="9" name="Text Box 3">
            <a:extLst>
              <a:ext uri="{FF2B5EF4-FFF2-40B4-BE49-F238E27FC236}">
                <a16:creationId xmlns:a16="http://schemas.microsoft.com/office/drawing/2014/main" id="{5C91823D-7E15-4137-88BA-57D7F1443FCB}"/>
              </a:ext>
            </a:extLst>
          </p:cNvPr>
          <p:cNvSpPr txBox="1">
            <a:spLocks noChangeArrowheads="1"/>
          </p:cNvSpPr>
          <p:nvPr/>
        </p:nvSpPr>
        <p:spPr bwMode="auto">
          <a:xfrm>
            <a:off x="0" y="2871964"/>
            <a:ext cx="9144000" cy="2985433"/>
          </a:xfrm>
          <a:prstGeom prst="rect">
            <a:avLst/>
          </a:prstGeom>
          <a:noFill/>
          <a:ln w="9525">
            <a:noFill/>
            <a:miter lim="800000"/>
            <a:headEnd/>
            <a:tailEnd/>
          </a:ln>
        </p:spPr>
        <p:txBody>
          <a:bodyPr>
            <a:spAutoFit/>
          </a:bodyPr>
          <a:lstStyle/>
          <a:p>
            <a:pPr algn="l">
              <a:defRPr/>
            </a:pPr>
            <a:r>
              <a:rPr lang="en-US" dirty="0">
                <a:solidFill>
                  <a:schemeClr val="tx1"/>
                </a:solidFill>
              </a:rPr>
              <a:t>From the time of its establishment the church of Christ teaches the correct doctrine!</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Acts 2:42: </a:t>
            </a:r>
            <a:r>
              <a:rPr lang="en-US" sz="2000" b="0" dirty="0"/>
              <a:t>They continued “steadfastly in the apostles’ doctrine.”</a:t>
            </a:r>
          </a:p>
          <a:p>
            <a:pPr marL="457200" indent="-457200" algn="l">
              <a:buClr>
                <a:schemeClr val="tx2"/>
              </a:buClr>
              <a:buSzPct val="115000"/>
              <a:buFont typeface="Wingdings" pitchFamily="2" charset="2"/>
              <a:buChar char="Ø"/>
              <a:defRPr/>
            </a:pPr>
            <a:r>
              <a:rPr lang="en-US" sz="2000" dirty="0"/>
              <a:t>II Tim. 3:16-17: </a:t>
            </a:r>
            <a:r>
              <a:rPr lang="en-US" sz="2000" b="0" dirty="0"/>
              <a:t>The Scriptures are “profitable for doctrine.” </a:t>
            </a:r>
          </a:p>
          <a:p>
            <a:pPr marL="457200" indent="-457200" algn="l">
              <a:buClr>
                <a:schemeClr val="tx2"/>
              </a:buClr>
              <a:buSzPct val="115000"/>
              <a:buFont typeface="Wingdings" pitchFamily="2" charset="2"/>
              <a:buChar char="Ø"/>
              <a:defRPr/>
            </a:pPr>
            <a:r>
              <a:rPr lang="en-US" sz="2000" dirty="0"/>
              <a:t>Jn. 8:31; II Jn. 9: </a:t>
            </a:r>
            <a:r>
              <a:rPr lang="en-US" sz="2000" b="0" dirty="0"/>
              <a:t>Must continue (abide) in the words (doctrine, teaching) of Jesus Christ! </a:t>
            </a:r>
            <a:r>
              <a:rPr lang="en-US" sz="2000" b="0" i="1" dirty="0"/>
              <a:t>(I Tim. 4:6, 16; Titus 2:1: Hold fast to “sound doctrine” and “Continue in them” [NKJ] to save both teacher &amp; hearer!)</a:t>
            </a:r>
          </a:p>
          <a:p>
            <a:pPr marL="457200" indent="-457200" algn="l">
              <a:buClr>
                <a:schemeClr val="tx2"/>
              </a:buClr>
              <a:buSzPct val="115000"/>
              <a:buFont typeface="Wingdings" pitchFamily="2" charset="2"/>
              <a:buChar char="Ø"/>
              <a:defRPr/>
            </a:pPr>
            <a:r>
              <a:rPr lang="en-US" sz="2000" dirty="0"/>
              <a:t>II Pet. 1:3: </a:t>
            </a:r>
            <a:r>
              <a:rPr lang="en-US" sz="2000" b="0" dirty="0"/>
              <a:t>God’s word, through the knowledge of Jesus, provides “everything pertaining to life and godliness.”</a:t>
            </a:r>
            <a:endParaRPr lang="en-US" sz="2000" b="0" i="1" dirty="0"/>
          </a:p>
        </p:txBody>
      </p:sp>
    </p:spTree>
    <p:extLst>
      <p:ext uri="{BB962C8B-B14F-4D97-AF65-F5344CB8AC3E}">
        <p14:creationId xmlns:p14="http://schemas.microsoft.com/office/powerpoint/2010/main" val="35095569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wipe(left)">
                                      <p:cBhvr>
                                        <p:cTn id="24" dur="500"/>
                                        <p:tgtEl>
                                          <p:spTgt spid="9">
                                            <p:txEl>
                                              <p:pRg st="1" end="1"/>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wipe(left)">
                                      <p:cBhvr>
                                        <p:cTn id="28" dur="500"/>
                                        <p:tgtEl>
                                          <p:spTgt spid="9">
                                            <p:txEl>
                                              <p:pRg st="2" end="2"/>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wipe(left)">
                                      <p:cBhvr>
                                        <p:cTn id="32" dur="500"/>
                                        <p:tgtEl>
                                          <p:spTgt spid="9">
                                            <p:txEl>
                                              <p:pRg st="3" end="3"/>
                                            </p:txEl>
                                          </p:spTgt>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wipe(left)">
                                      <p:cBhvr>
                                        <p:cTn id="3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60388"/>
          </a:xfrm>
        </p:spPr>
        <p:txBody>
          <a:bodyPr/>
          <a:lstStyle/>
          <a:p>
            <a:pPr eaLnBrk="1" hangingPunct="1"/>
            <a:r>
              <a:rPr lang="en-US" sz="3600" b="1" u="sng" dirty="0">
                <a:solidFill>
                  <a:srgbClr val="FFC000"/>
                </a:solidFill>
                <a:cs typeface="Times New Roman" pitchFamily="18" charset="0"/>
              </a:rPr>
              <a:t>It Was Built On the Right Foundation</a:t>
            </a:r>
            <a:endParaRPr lang="en-US" sz="3600" b="1" u="sng" dirty="0">
              <a:solidFill>
                <a:srgbClr val="FFC000"/>
              </a:solidFill>
            </a:endParaRP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The Church Jesus Died To Save</a:t>
            </a:r>
          </a:p>
        </p:txBody>
      </p:sp>
      <p:sp>
        <p:nvSpPr>
          <p:cNvPr id="2" name="AutoShape 2" descr="http://ts1.mm.bing.net/th?id=H.4795753054734404&amp;pid=1.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ts1.mm.bing.net/th?id=H.4795753054734404&amp;pid=1.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8" y="3592972"/>
            <a:ext cx="1906442" cy="2888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Z:\Users\Morrisoncave\Documents\Religion Media\AugsburgConfession_15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510" y="3617550"/>
            <a:ext cx="1828800" cy="286397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4003" y="3630516"/>
            <a:ext cx="2081894" cy="2857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351" y="3660962"/>
            <a:ext cx="1844840" cy="2871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6585" y="3656725"/>
            <a:ext cx="1832611" cy="2857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541" y="3683847"/>
            <a:ext cx="2076378" cy="2863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5430" y="3683847"/>
            <a:ext cx="2026259" cy="2863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3">
            <a:extLst>
              <a:ext uri="{FF2B5EF4-FFF2-40B4-BE49-F238E27FC236}">
                <a16:creationId xmlns:a16="http://schemas.microsoft.com/office/drawing/2014/main" id="{8578E575-3A40-4167-B141-30CBD9EF6529}"/>
              </a:ext>
            </a:extLst>
          </p:cNvPr>
          <p:cNvSpPr txBox="1">
            <a:spLocks noChangeArrowheads="1"/>
          </p:cNvSpPr>
          <p:nvPr/>
        </p:nvSpPr>
        <p:spPr bwMode="auto">
          <a:xfrm>
            <a:off x="7375" y="1143000"/>
            <a:ext cx="9141542" cy="1446550"/>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defRPr/>
            </a:pPr>
            <a:r>
              <a:rPr lang="en-US" sz="4400" dirty="0">
                <a:solidFill>
                  <a:srgbClr val="FF0000"/>
                </a:solidFill>
                <a:latin typeface="Tahoma" pitchFamily="34" charset="0"/>
                <a:ea typeface="Tahoma" pitchFamily="34" charset="0"/>
                <a:cs typeface="Tahoma" pitchFamily="34" charset="0"/>
              </a:rPr>
              <a:t>No other man-made creeds or manuals needed!</a:t>
            </a:r>
          </a:p>
        </p:txBody>
      </p:sp>
      <p:sp>
        <p:nvSpPr>
          <p:cNvPr id="16" name="Text Box 8">
            <a:extLst>
              <a:ext uri="{FF2B5EF4-FFF2-40B4-BE49-F238E27FC236}">
                <a16:creationId xmlns:a16="http://schemas.microsoft.com/office/drawing/2014/main" id="{CAF6FC54-2E8C-41E6-B9B1-D67D1543AA8A}"/>
              </a:ext>
            </a:extLst>
          </p:cNvPr>
          <p:cNvSpPr txBox="1">
            <a:spLocks noChangeArrowheads="1"/>
          </p:cNvSpPr>
          <p:nvPr/>
        </p:nvSpPr>
        <p:spPr bwMode="auto">
          <a:xfrm>
            <a:off x="7375" y="4192381"/>
            <a:ext cx="9144000" cy="1815882"/>
          </a:xfrm>
          <a:prstGeom prst="rect">
            <a:avLst/>
          </a:prstGeom>
          <a:ln/>
          <a:extLst/>
        </p:spPr>
        <p:style>
          <a:lnRef idx="0">
            <a:schemeClr val="accent6"/>
          </a:lnRef>
          <a:fillRef idx="3">
            <a:schemeClr val="accent6"/>
          </a:fillRef>
          <a:effectRef idx="3">
            <a:schemeClr val="accent6"/>
          </a:effectRef>
          <a:fontRef idx="minor">
            <a:schemeClr val="lt1"/>
          </a:fontRef>
        </p:style>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rgbClr val="0000FF"/>
                </a:solidFill>
              </a:rPr>
              <a:t>The church built by Jesus was founded by and </a:t>
            </a:r>
          </a:p>
          <a:p>
            <a:pPr eaLnBrk="1" hangingPunct="1"/>
            <a:r>
              <a:rPr lang="en-US" sz="2800" dirty="0">
                <a:solidFill>
                  <a:srgbClr val="0000FF"/>
                </a:solidFill>
              </a:rPr>
              <a:t>on Jesus (no other foundation can be laid) &amp;</a:t>
            </a:r>
          </a:p>
          <a:p>
            <a:pPr eaLnBrk="1" hangingPunct="1"/>
            <a:r>
              <a:rPr lang="en-US" sz="2800" dirty="0">
                <a:solidFill>
                  <a:srgbClr val="0000FF"/>
                </a:solidFill>
              </a:rPr>
              <a:t> the church that belongs to Jesus teaches </a:t>
            </a:r>
          </a:p>
          <a:p>
            <a:pPr eaLnBrk="1" hangingPunct="1"/>
            <a:r>
              <a:rPr lang="en-US" sz="2800" dirty="0">
                <a:solidFill>
                  <a:srgbClr val="0000FF"/>
                </a:solidFill>
              </a:rPr>
              <a:t>no other doctrine than that of Christ </a:t>
            </a:r>
            <a:r>
              <a:rPr lang="en-US" sz="2800" i="1" dirty="0">
                <a:solidFill>
                  <a:srgbClr val="0000FF"/>
                </a:solidFill>
              </a:rPr>
              <a:t>(II Jn. 9)!</a:t>
            </a:r>
            <a:endParaRPr lang="en-US" sz="2800" b="0" i="1" dirty="0">
              <a:solidFill>
                <a:srgbClr val="0000FF"/>
              </a:solidFill>
            </a:endParaRPr>
          </a:p>
        </p:txBody>
      </p:sp>
    </p:spTree>
    <p:extLst>
      <p:ext uri="{BB962C8B-B14F-4D97-AF65-F5344CB8AC3E}">
        <p14:creationId xmlns:p14="http://schemas.microsoft.com/office/powerpoint/2010/main" val="15020139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54"/>
                                        </p:tgtEl>
                                        <p:attrNameLst>
                                          <p:attrName>style.visibility</p:attrName>
                                        </p:attrNameLst>
                                      </p:cBhvr>
                                      <p:to>
                                        <p:strVal val="visible"/>
                                      </p:to>
                                    </p:set>
                                    <p:anim calcmode="lin" valueType="num">
                                      <p:cBhvr additive="base">
                                        <p:cTn id="11" dur="500" fill="hold"/>
                                        <p:tgtEl>
                                          <p:spTgt spid="2054"/>
                                        </p:tgtEl>
                                        <p:attrNameLst>
                                          <p:attrName>ppt_x</p:attrName>
                                        </p:attrNameLst>
                                      </p:cBhvr>
                                      <p:tavLst>
                                        <p:tav tm="0">
                                          <p:val>
                                            <p:strVal val="1+#ppt_w/2"/>
                                          </p:val>
                                        </p:tav>
                                        <p:tav tm="100000">
                                          <p:val>
                                            <p:strVal val="#ppt_x"/>
                                          </p:val>
                                        </p:tav>
                                      </p:tavLst>
                                    </p:anim>
                                    <p:anim calcmode="lin" valueType="num">
                                      <p:cBhvr additive="base">
                                        <p:cTn id="12" dur="500" fill="hold"/>
                                        <p:tgtEl>
                                          <p:spTgt spid="205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055"/>
                                        </p:tgtEl>
                                        <p:attrNameLst>
                                          <p:attrName>style.visibility</p:attrName>
                                        </p:attrNameLst>
                                      </p:cBhvr>
                                      <p:to>
                                        <p:strVal val="visible"/>
                                      </p:to>
                                    </p:set>
                                    <p:anim calcmode="lin" valueType="num">
                                      <p:cBhvr additive="base">
                                        <p:cTn id="16" dur="500" fill="hold"/>
                                        <p:tgtEl>
                                          <p:spTgt spid="2055"/>
                                        </p:tgtEl>
                                        <p:attrNameLst>
                                          <p:attrName>ppt_x</p:attrName>
                                        </p:attrNameLst>
                                      </p:cBhvr>
                                      <p:tavLst>
                                        <p:tav tm="0">
                                          <p:val>
                                            <p:strVal val="1+#ppt_w/2"/>
                                          </p:val>
                                        </p:tav>
                                        <p:tav tm="100000">
                                          <p:val>
                                            <p:strVal val="#ppt_x"/>
                                          </p:val>
                                        </p:tav>
                                      </p:tavLst>
                                    </p:anim>
                                    <p:anim calcmode="lin" valueType="num">
                                      <p:cBhvr additive="base">
                                        <p:cTn id="17" dur="500" fill="hold"/>
                                        <p:tgtEl>
                                          <p:spTgt spid="205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1+#ppt_w/2"/>
                                          </p:val>
                                        </p:tav>
                                        <p:tav tm="100000">
                                          <p:val>
                                            <p:strVal val="#ppt_x"/>
                                          </p:val>
                                        </p:tav>
                                      </p:tavLst>
                                    </p:anim>
                                    <p:anim calcmode="lin" valueType="num">
                                      <p:cBhvr additive="base">
                                        <p:cTn id="22" dur="500" fill="hold"/>
                                        <p:tgtEl>
                                          <p:spTgt spid="205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2057"/>
                                        </p:tgtEl>
                                        <p:attrNameLst>
                                          <p:attrName>style.visibility</p:attrName>
                                        </p:attrNameLst>
                                      </p:cBhvr>
                                      <p:to>
                                        <p:strVal val="visible"/>
                                      </p:to>
                                    </p:set>
                                    <p:anim calcmode="lin" valueType="num">
                                      <p:cBhvr additive="base">
                                        <p:cTn id="26" dur="500" fill="hold"/>
                                        <p:tgtEl>
                                          <p:spTgt spid="2057"/>
                                        </p:tgtEl>
                                        <p:attrNameLst>
                                          <p:attrName>ppt_x</p:attrName>
                                        </p:attrNameLst>
                                      </p:cBhvr>
                                      <p:tavLst>
                                        <p:tav tm="0">
                                          <p:val>
                                            <p:strVal val="1+#ppt_w/2"/>
                                          </p:val>
                                        </p:tav>
                                        <p:tav tm="100000">
                                          <p:val>
                                            <p:strVal val="#ppt_x"/>
                                          </p:val>
                                        </p:tav>
                                      </p:tavLst>
                                    </p:anim>
                                    <p:anim calcmode="lin" valueType="num">
                                      <p:cBhvr additive="base">
                                        <p:cTn id="27" dur="500" fill="hold"/>
                                        <p:tgtEl>
                                          <p:spTgt spid="205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2059"/>
                                        </p:tgtEl>
                                        <p:attrNameLst>
                                          <p:attrName>style.visibility</p:attrName>
                                        </p:attrNameLst>
                                      </p:cBhvr>
                                      <p:to>
                                        <p:strVal val="visible"/>
                                      </p:to>
                                    </p:set>
                                    <p:anim calcmode="lin" valueType="num">
                                      <p:cBhvr additive="base">
                                        <p:cTn id="31" dur="500" fill="hold"/>
                                        <p:tgtEl>
                                          <p:spTgt spid="2059"/>
                                        </p:tgtEl>
                                        <p:attrNameLst>
                                          <p:attrName>ppt_x</p:attrName>
                                        </p:attrNameLst>
                                      </p:cBhvr>
                                      <p:tavLst>
                                        <p:tav tm="0">
                                          <p:val>
                                            <p:strVal val="1+#ppt_w/2"/>
                                          </p:val>
                                        </p:tav>
                                        <p:tav tm="100000">
                                          <p:val>
                                            <p:strVal val="#ppt_x"/>
                                          </p:val>
                                        </p:tav>
                                      </p:tavLst>
                                    </p:anim>
                                    <p:anim calcmode="lin" valueType="num">
                                      <p:cBhvr additive="base">
                                        <p:cTn id="32" dur="500" fill="hold"/>
                                        <p:tgtEl>
                                          <p:spTgt spid="205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2058"/>
                                        </p:tgtEl>
                                        <p:attrNameLst>
                                          <p:attrName>style.visibility</p:attrName>
                                        </p:attrNameLst>
                                      </p:cBhvr>
                                      <p:to>
                                        <p:strVal val="visible"/>
                                      </p:to>
                                    </p:set>
                                    <p:anim calcmode="lin" valueType="num">
                                      <p:cBhvr additive="base">
                                        <p:cTn id="36" dur="500" fill="hold"/>
                                        <p:tgtEl>
                                          <p:spTgt spid="2058"/>
                                        </p:tgtEl>
                                        <p:attrNameLst>
                                          <p:attrName>ppt_x</p:attrName>
                                        </p:attrNameLst>
                                      </p:cBhvr>
                                      <p:tavLst>
                                        <p:tav tm="0">
                                          <p:val>
                                            <p:strVal val="1+#ppt_w/2"/>
                                          </p:val>
                                        </p:tav>
                                        <p:tav tm="100000">
                                          <p:val>
                                            <p:strVal val="#ppt_x"/>
                                          </p:val>
                                        </p:tav>
                                      </p:tavLst>
                                    </p:anim>
                                    <p:anim calcmode="lin" valueType="num">
                                      <p:cBhvr additive="base">
                                        <p:cTn id="37" dur="500" fill="hold"/>
                                        <p:tgtEl>
                                          <p:spTgt spid="2058"/>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60"/>
                                        </p:tgtEl>
                                        <p:attrNameLst>
                                          <p:attrName>style.visibility</p:attrName>
                                        </p:attrNameLst>
                                      </p:cBhvr>
                                      <p:to>
                                        <p:strVal val="visible"/>
                                      </p:to>
                                    </p:set>
                                    <p:anim calcmode="lin" valueType="num">
                                      <p:cBhvr additive="base">
                                        <p:cTn id="41" dur="500" fill="hold"/>
                                        <p:tgtEl>
                                          <p:spTgt spid="2060"/>
                                        </p:tgtEl>
                                        <p:attrNameLst>
                                          <p:attrName>ppt_x</p:attrName>
                                        </p:attrNameLst>
                                      </p:cBhvr>
                                      <p:tavLst>
                                        <p:tav tm="0">
                                          <p:val>
                                            <p:strVal val="1+#ppt_w/2"/>
                                          </p:val>
                                        </p:tav>
                                        <p:tav tm="100000">
                                          <p:val>
                                            <p:strVal val="#ppt_x"/>
                                          </p:val>
                                        </p:tav>
                                      </p:tavLst>
                                    </p:anim>
                                    <p:anim calcmode="lin" valueType="num">
                                      <p:cBhvr additive="base">
                                        <p:cTn id="42" dur="500" fill="hold"/>
                                        <p:tgtEl>
                                          <p:spTgt spid="206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93648"/>
            <a:ext cx="9144000" cy="609600"/>
          </a:xfrm>
        </p:spPr>
        <p:txBody>
          <a:bodyPr/>
          <a:lstStyle/>
          <a:p>
            <a:pPr eaLnBrk="1" hangingPunct="1"/>
            <a:r>
              <a:rPr lang="en-US" sz="3600" b="1" u="sng" dirty="0">
                <a:solidFill>
                  <a:srgbClr val="FFC000"/>
                </a:solidFill>
                <a:cs typeface="Times New Roman" pitchFamily="18" charset="0"/>
              </a:rPr>
              <a:t>The Church Jesus Died to Save</a:t>
            </a:r>
          </a:p>
        </p:txBody>
      </p:sp>
      <p:sp>
        <p:nvSpPr>
          <p:cNvPr id="14339" name="Footer Placeholder 4"/>
          <p:cNvSpPr>
            <a:spLocks noGrp="1"/>
          </p:cNvSpPr>
          <p:nvPr>
            <p:ph type="ftr" sz="quarter" idx="11"/>
          </p:nvPr>
        </p:nvSpPr>
        <p:spPr>
          <a:xfrm>
            <a:off x="2057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sp>
        <p:nvSpPr>
          <p:cNvPr id="11" name="Text Box 3"/>
          <p:cNvSpPr txBox="1">
            <a:spLocks noChangeArrowheads="1"/>
          </p:cNvSpPr>
          <p:nvPr/>
        </p:nvSpPr>
        <p:spPr bwMode="auto">
          <a:xfrm>
            <a:off x="-4916" y="1277752"/>
            <a:ext cx="9144000" cy="3416320"/>
          </a:xfrm>
          <a:prstGeom prst="rect">
            <a:avLst/>
          </a:prstGeom>
          <a:noFill/>
          <a:ln w="9525">
            <a:noFill/>
            <a:miter lim="800000"/>
            <a:headEnd/>
            <a:tailEnd/>
          </a:ln>
        </p:spPr>
        <p:txBody>
          <a:bodyPr>
            <a:spAutoFit/>
          </a:bodyPr>
          <a:lstStyle/>
          <a:p>
            <a:pPr marL="342900" indent="-342900" algn="l">
              <a:buFont typeface="Wingdings" panose="05000000000000000000" pitchFamily="2" charset="2"/>
              <a:buChar char="v"/>
              <a:defRPr/>
            </a:pPr>
            <a:r>
              <a:rPr lang="en-US" i="1" dirty="0">
                <a:solidFill>
                  <a:schemeClr val="tx1"/>
                </a:solidFill>
              </a:rPr>
              <a:t>Built by the Right Founder</a:t>
            </a:r>
          </a:p>
          <a:p>
            <a:pPr marL="342900" indent="-342900" algn="l">
              <a:buFont typeface="Wingdings" panose="05000000000000000000" pitchFamily="2" charset="2"/>
              <a:buChar char="v"/>
              <a:defRPr/>
            </a:pPr>
            <a:endParaRPr lang="en-US" i="1" dirty="0">
              <a:solidFill>
                <a:schemeClr val="tx1"/>
              </a:solidFill>
            </a:endParaRPr>
          </a:p>
          <a:p>
            <a:pPr marL="342900" indent="-342900" algn="l">
              <a:buFont typeface="Wingdings" panose="05000000000000000000" pitchFamily="2" charset="2"/>
              <a:buChar char="v"/>
              <a:defRPr/>
            </a:pPr>
            <a:r>
              <a:rPr lang="en-US" i="1" dirty="0">
                <a:solidFill>
                  <a:schemeClr val="tx1"/>
                </a:solidFill>
              </a:rPr>
              <a:t>Built in the Right Place</a:t>
            </a:r>
          </a:p>
          <a:p>
            <a:pPr marL="342900" indent="-342900" algn="l">
              <a:buFont typeface="Wingdings" panose="05000000000000000000" pitchFamily="2" charset="2"/>
              <a:buChar char="v"/>
              <a:defRPr/>
            </a:pPr>
            <a:endParaRPr lang="en-US" dirty="0">
              <a:solidFill>
                <a:schemeClr val="tx1"/>
              </a:solidFill>
            </a:endParaRPr>
          </a:p>
          <a:p>
            <a:pPr marL="342900" indent="-342900" algn="l">
              <a:buFont typeface="Wingdings" panose="05000000000000000000" pitchFamily="2" charset="2"/>
              <a:buChar char="v"/>
              <a:defRPr/>
            </a:pPr>
            <a:r>
              <a:rPr lang="en-US" i="1" dirty="0">
                <a:solidFill>
                  <a:schemeClr val="tx1"/>
                </a:solidFill>
              </a:rPr>
              <a:t>Built at the Right Time</a:t>
            </a:r>
          </a:p>
          <a:p>
            <a:pPr marL="342900" indent="-342900" algn="l">
              <a:buFont typeface="Wingdings" panose="05000000000000000000" pitchFamily="2" charset="2"/>
              <a:buChar char="v"/>
              <a:defRPr/>
            </a:pPr>
            <a:endParaRPr lang="en-US" dirty="0">
              <a:solidFill>
                <a:schemeClr val="tx1"/>
              </a:solidFill>
            </a:endParaRPr>
          </a:p>
          <a:p>
            <a:pPr marL="342900" indent="-342900" algn="l">
              <a:buFont typeface="Wingdings" panose="05000000000000000000" pitchFamily="2" charset="2"/>
              <a:buChar char="v"/>
              <a:defRPr/>
            </a:pPr>
            <a:r>
              <a:rPr lang="en-US" i="1" dirty="0">
                <a:solidFill>
                  <a:schemeClr val="tx1"/>
                </a:solidFill>
              </a:rPr>
              <a:t>Built on the Right Foundation &amp; Doctrine</a:t>
            </a:r>
          </a:p>
          <a:p>
            <a:pPr marL="342900" indent="-342900" algn="l">
              <a:buFont typeface="Wingdings" panose="05000000000000000000" pitchFamily="2" charset="2"/>
              <a:buChar char="v"/>
              <a:defRPr/>
            </a:pPr>
            <a:endParaRPr lang="en-US" dirty="0">
              <a:solidFill>
                <a:schemeClr val="tx1"/>
              </a:solidFill>
            </a:endParaRPr>
          </a:p>
          <a:p>
            <a:pPr marL="342900" indent="-342900" algn="l">
              <a:buFont typeface="Wingdings" panose="05000000000000000000" pitchFamily="2" charset="2"/>
              <a:buChar char="v"/>
              <a:defRPr/>
            </a:pPr>
            <a:r>
              <a:rPr lang="en-US" dirty="0">
                <a:solidFill>
                  <a:schemeClr val="tx1"/>
                </a:solidFill>
              </a:rPr>
              <a:t>Wears the Right Name</a:t>
            </a:r>
          </a:p>
        </p:txBody>
      </p:sp>
      <p:sp>
        <p:nvSpPr>
          <p:cNvPr id="7" name="Text Box 4">
            <a:extLst>
              <a:ext uri="{FF2B5EF4-FFF2-40B4-BE49-F238E27FC236}">
                <a16:creationId xmlns:a16="http://schemas.microsoft.com/office/drawing/2014/main" id="{4315E1AD-E54B-40D8-9275-A5A58A0626D3}"/>
              </a:ext>
            </a:extLst>
          </p:cNvPr>
          <p:cNvSpPr txBox="1">
            <a:spLocks noChangeArrowheads="1"/>
          </p:cNvSpPr>
          <p:nvPr/>
        </p:nvSpPr>
        <p:spPr bwMode="auto">
          <a:xfrm>
            <a:off x="-4916" y="5410200"/>
            <a:ext cx="9139084" cy="769441"/>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Romans 16:16</a:t>
            </a:r>
            <a:endParaRPr lang="en-US" i="1" dirty="0">
              <a:solidFill>
                <a:srgbClr val="7030A0"/>
              </a:solidFill>
            </a:endParaRPr>
          </a:p>
          <a:p>
            <a:pPr marL="511175" indent="-511175" algn="l" eaLnBrk="1" hangingPunct="1"/>
            <a:r>
              <a:rPr lang="en-US" sz="2000" b="0" dirty="0">
                <a:solidFill>
                  <a:srgbClr val="002060"/>
                </a:solidFill>
              </a:rPr>
              <a:t>16.  Greet one another with a holy kiss. All the churches of Christ greet you.</a:t>
            </a:r>
          </a:p>
        </p:txBody>
      </p:sp>
    </p:spTree>
    <p:extLst>
      <p:ext uri="{BB962C8B-B14F-4D97-AF65-F5344CB8AC3E}">
        <p14:creationId xmlns:p14="http://schemas.microsoft.com/office/powerpoint/2010/main" val="1896238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xEl>
                                              <p:pRg st="8" end="8"/>
                                            </p:txEl>
                                          </p:spTgt>
                                        </p:tgtEl>
                                        <p:attrNameLst>
                                          <p:attrName>style.visibility</p:attrName>
                                        </p:attrNameLst>
                                      </p:cBhvr>
                                      <p:to>
                                        <p:strVal val="visible"/>
                                      </p:to>
                                    </p:set>
                                    <p:anim calcmode="lin" valueType="num">
                                      <p:cBhvr>
                                        <p:cTn id="7" dur="5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8" end="8"/>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It Wears the Right Name</a:t>
            </a:r>
          </a:p>
        </p:txBody>
      </p:sp>
      <p:sp>
        <p:nvSpPr>
          <p:cNvPr id="14339" name="Footer Placeholder 4"/>
          <p:cNvSpPr>
            <a:spLocks noGrp="1"/>
          </p:cNvSpPr>
          <p:nvPr>
            <p:ph type="ftr" sz="quarter" idx="11"/>
          </p:nvPr>
        </p:nvSpPr>
        <p:spPr>
          <a:xfrm>
            <a:off x="2057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sp>
        <p:nvSpPr>
          <p:cNvPr id="8" name="Text Box 4"/>
          <p:cNvSpPr txBox="1">
            <a:spLocks noChangeArrowheads="1"/>
          </p:cNvSpPr>
          <p:nvPr/>
        </p:nvSpPr>
        <p:spPr bwMode="auto">
          <a:xfrm>
            <a:off x="-9832" y="762000"/>
            <a:ext cx="9139084" cy="1077218"/>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Mt. 16:18</a:t>
            </a:r>
          </a:p>
          <a:p>
            <a:pPr algn="l" eaLnBrk="1" hangingPunct="1"/>
            <a:r>
              <a:rPr lang="en-US" sz="2000" b="0" dirty="0">
                <a:solidFill>
                  <a:srgbClr val="002060"/>
                </a:solidFill>
              </a:rPr>
              <a:t>18.  "I also say to you that you are Peter, and upon this rock I will build </a:t>
            </a:r>
            <a:r>
              <a:rPr lang="en-US" sz="2000"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rPr>
              <a:t>My church</a:t>
            </a:r>
            <a:r>
              <a:rPr lang="en-US" sz="2000" b="0" dirty="0">
                <a:solidFill>
                  <a:srgbClr val="002060"/>
                </a:solidFill>
              </a:rPr>
              <a:t>; and the gates of Hades will not overpower it.</a:t>
            </a:r>
          </a:p>
        </p:txBody>
      </p:sp>
      <p:sp>
        <p:nvSpPr>
          <p:cNvPr id="10" name="Text Box 3"/>
          <p:cNvSpPr txBox="1">
            <a:spLocks noChangeArrowheads="1"/>
          </p:cNvSpPr>
          <p:nvPr/>
        </p:nvSpPr>
        <p:spPr bwMode="auto">
          <a:xfrm>
            <a:off x="-14748" y="2141204"/>
            <a:ext cx="9144000" cy="830997"/>
          </a:xfrm>
          <a:prstGeom prst="rect">
            <a:avLst/>
          </a:prstGeom>
          <a:noFill/>
          <a:ln w="9525">
            <a:noFill/>
            <a:miter lim="800000"/>
            <a:headEnd/>
            <a:tailEnd/>
          </a:ln>
        </p:spPr>
        <p:txBody>
          <a:bodyPr>
            <a:spAutoFit/>
          </a:bodyPr>
          <a:lstStyle/>
          <a:p>
            <a:pPr>
              <a:defRPr/>
            </a:pPr>
            <a:r>
              <a:rPr lang="en-US" dirty="0">
                <a:solidFill>
                  <a:schemeClr val="tx1"/>
                </a:solidFill>
              </a:rPr>
              <a:t>“MY” is a personal pronoun that denotes possession – </a:t>
            </a:r>
          </a:p>
          <a:p>
            <a:pPr>
              <a:defRPr/>
            </a:pPr>
            <a:r>
              <a:rPr lang="en-US" dirty="0">
                <a:solidFill>
                  <a:schemeClr val="tx1"/>
                </a:solidFill>
              </a:rPr>
              <a:t>the church belongs to Christ!</a:t>
            </a:r>
            <a:endParaRPr lang="en-US" i="1" dirty="0">
              <a:solidFill>
                <a:schemeClr val="tx1"/>
              </a:solidFill>
            </a:endParaRPr>
          </a:p>
        </p:txBody>
      </p:sp>
      <p:sp>
        <p:nvSpPr>
          <p:cNvPr id="9" name="Text Box 3"/>
          <p:cNvSpPr txBox="1">
            <a:spLocks noChangeArrowheads="1"/>
          </p:cNvSpPr>
          <p:nvPr/>
        </p:nvSpPr>
        <p:spPr bwMode="auto">
          <a:xfrm>
            <a:off x="-14748" y="3295025"/>
            <a:ext cx="9144000" cy="1692771"/>
          </a:xfrm>
          <a:prstGeom prst="rect">
            <a:avLst/>
          </a:prstGeom>
          <a:noFill/>
          <a:ln w="9525">
            <a:noFill/>
            <a:miter lim="800000"/>
            <a:headEnd/>
            <a:tailEnd/>
          </a:ln>
        </p:spPr>
        <p:txBody>
          <a:bodyPr>
            <a:spAutoFit/>
          </a:bodyPr>
          <a:lstStyle/>
          <a:p>
            <a:pPr algn="l">
              <a:defRPr/>
            </a:pPr>
            <a:r>
              <a:rPr lang="en-US" dirty="0">
                <a:solidFill>
                  <a:schemeClr val="tx1"/>
                </a:solidFill>
              </a:rPr>
              <a:t>Names given for the church: </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Church(</a:t>
            </a:r>
            <a:r>
              <a:rPr lang="en-US" sz="2000" dirty="0" err="1"/>
              <a:t>es</a:t>
            </a:r>
            <a:r>
              <a:rPr lang="en-US" sz="2000" dirty="0"/>
              <a:t>) of Christ (Rom. 16:16)</a:t>
            </a:r>
          </a:p>
          <a:p>
            <a:pPr marL="457200" indent="-457200" algn="l">
              <a:buClr>
                <a:schemeClr val="tx2"/>
              </a:buClr>
              <a:buSzPct val="115000"/>
              <a:buFont typeface="Wingdings" pitchFamily="2" charset="2"/>
              <a:buChar char="Ø"/>
              <a:defRPr/>
            </a:pPr>
            <a:r>
              <a:rPr lang="en-US" sz="2000" dirty="0"/>
              <a:t>Church of God (Acts 20:28)</a:t>
            </a:r>
          </a:p>
          <a:p>
            <a:pPr marL="457200" indent="-457200" algn="l">
              <a:buClr>
                <a:schemeClr val="tx2"/>
              </a:buClr>
              <a:buSzPct val="115000"/>
              <a:buFont typeface="Wingdings" pitchFamily="2" charset="2"/>
              <a:buChar char="Ø"/>
              <a:defRPr/>
            </a:pPr>
            <a:r>
              <a:rPr lang="en-US" sz="2000" dirty="0"/>
              <a:t>Church of the Living God (I Tim. 3:15)</a:t>
            </a:r>
          </a:p>
          <a:p>
            <a:pPr marL="457200" indent="-457200" algn="l">
              <a:buClr>
                <a:schemeClr val="tx2"/>
              </a:buClr>
              <a:buSzPct val="115000"/>
              <a:buFont typeface="Wingdings" pitchFamily="2" charset="2"/>
              <a:buChar char="Ø"/>
              <a:defRPr/>
            </a:pPr>
            <a:r>
              <a:rPr lang="en-US" sz="2000" dirty="0"/>
              <a:t>Church of the firstborn (Heb. 12:23)</a:t>
            </a:r>
          </a:p>
        </p:txBody>
      </p:sp>
      <p:sp>
        <p:nvSpPr>
          <p:cNvPr id="14" name="Text Box 3">
            <a:extLst>
              <a:ext uri="{FF2B5EF4-FFF2-40B4-BE49-F238E27FC236}">
                <a16:creationId xmlns:a16="http://schemas.microsoft.com/office/drawing/2014/main" id="{084DBE6A-1161-401D-9722-BB861838BD6C}"/>
              </a:ext>
            </a:extLst>
          </p:cNvPr>
          <p:cNvSpPr txBox="1">
            <a:spLocks noChangeArrowheads="1"/>
          </p:cNvSpPr>
          <p:nvPr/>
        </p:nvSpPr>
        <p:spPr bwMode="auto">
          <a:xfrm>
            <a:off x="5519438" y="3274187"/>
            <a:ext cx="3581400" cy="1938992"/>
          </a:xfrm>
          <a:prstGeom prst="rect">
            <a:avLst/>
          </a:prstGeom>
          <a:noFill/>
          <a:ln w="9525">
            <a:noFill/>
            <a:miter lim="800000"/>
            <a:headEnd/>
            <a:tailEnd/>
          </a:ln>
        </p:spPr>
        <p:txBody>
          <a:bodyPr wrap="square">
            <a:spAutoFit/>
          </a:bodyPr>
          <a:lstStyle/>
          <a:p>
            <a:pPr>
              <a:defRPr/>
            </a:pPr>
            <a:r>
              <a:rPr lang="en-US" dirty="0">
                <a:solidFill>
                  <a:schemeClr val="tx1"/>
                </a:solidFill>
              </a:rPr>
              <a:t>“Christians are the “branches” to Christ’s “Vine” </a:t>
            </a:r>
          </a:p>
          <a:p>
            <a:pPr>
              <a:defRPr/>
            </a:pPr>
            <a:r>
              <a:rPr lang="en-US" dirty="0">
                <a:solidFill>
                  <a:schemeClr val="tx1"/>
                </a:solidFill>
              </a:rPr>
              <a:t>(Jn. 15:1-8) – Eph. 4:4: One body!</a:t>
            </a:r>
            <a:endParaRPr lang="en-US" i="1" dirty="0">
              <a:solidFill>
                <a:schemeClr val="tx1"/>
              </a:solidFill>
            </a:endParaRPr>
          </a:p>
        </p:txBody>
      </p:sp>
      <p:sp>
        <p:nvSpPr>
          <p:cNvPr id="15" name="Text Box 3">
            <a:extLst>
              <a:ext uri="{FF2B5EF4-FFF2-40B4-BE49-F238E27FC236}">
                <a16:creationId xmlns:a16="http://schemas.microsoft.com/office/drawing/2014/main" id="{31E8237F-6074-4925-898E-42D32D028FFE}"/>
              </a:ext>
            </a:extLst>
          </p:cNvPr>
          <p:cNvSpPr txBox="1">
            <a:spLocks noChangeArrowheads="1"/>
          </p:cNvSpPr>
          <p:nvPr/>
        </p:nvSpPr>
        <p:spPr bwMode="auto">
          <a:xfrm>
            <a:off x="-2459" y="5655689"/>
            <a:ext cx="9141542" cy="830997"/>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defRPr/>
            </a:pPr>
            <a:r>
              <a:rPr lang="en-US" dirty="0">
                <a:solidFill>
                  <a:srgbClr val="FF0000"/>
                </a:solidFill>
                <a:latin typeface="Tahoma" pitchFamily="34" charset="0"/>
                <a:ea typeface="Tahoma" pitchFamily="34" charset="0"/>
                <a:cs typeface="Tahoma" pitchFamily="34" charset="0"/>
              </a:rPr>
              <a:t>Any church called by a different name is not the church</a:t>
            </a:r>
          </a:p>
          <a:p>
            <a:pPr marL="457200" indent="-457200">
              <a:defRPr/>
            </a:pPr>
            <a:r>
              <a:rPr lang="en-US" dirty="0">
                <a:solidFill>
                  <a:srgbClr val="FF0000"/>
                </a:solidFill>
                <a:latin typeface="Tahoma" pitchFamily="34" charset="0"/>
                <a:ea typeface="Tahoma" pitchFamily="34" charset="0"/>
                <a:cs typeface="Tahoma" pitchFamily="34" charset="0"/>
              </a:rPr>
              <a:t>that belongs to Jesus! </a:t>
            </a:r>
          </a:p>
        </p:txBody>
      </p:sp>
    </p:spTree>
    <p:extLst>
      <p:ext uri="{BB962C8B-B14F-4D97-AF65-F5344CB8AC3E}">
        <p14:creationId xmlns:p14="http://schemas.microsoft.com/office/powerpoint/2010/main" val="22654120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wipe(left)">
                                      <p:cBhvr>
                                        <p:cTn id="18" dur="500"/>
                                        <p:tgtEl>
                                          <p:spTgt spid="9">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wipe(left)">
                                      <p:cBhvr>
                                        <p:cTn id="26" dur="500"/>
                                        <p:tgtEl>
                                          <p:spTgt spid="9">
                                            <p:txEl>
                                              <p:pRg st="3" end="3"/>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wipe(left)">
                                      <p:cBhvr>
                                        <p:cTn id="30" dur="5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375" y="304800"/>
            <a:ext cx="9144000" cy="609600"/>
          </a:xfrm>
        </p:spPr>
        <p:txBody>
          <a:bodyPr/>
          <a:lstStyle/>
          <a:p>
            <a:pPr eaLnBrk="1" hangingPunct="1"/>
            <a:r>
              <a:rPr lang="en-US" sz="3600" b="1" u="sng" dirty="0">
                <a:solidFill>
                  <a:srgbClr val="FFC000"/>
                </a:solidFill>
                <a:cs typeface="Times New Roman" pitchFamily="18" charset="0"/>
              </a:rPr>
              <a:t>It Wears the Right Name</a:t>
            </a:r>
          </a:p>
        </p:txBody>
      </p:sp>
      <p:sp>
        <p:nvSpPr>
          <p:cNvPr id="14339" name="Footer Placeholder 4"/>
          <p:cNvSpPr>
            <a:spLocks noGrp="1"/>
          </p:cNvSpPr>
          <p:nvPr>
            <p:ph type="ftr" sz="quarter" idx="11"/>
          </p:nvPr>
        </p:nvSpPr>
        <p:spPr>
          <a:xfrm>
            <a:off x="2386466" y="6456797"/>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graphicFrame>
        <p:nvGraphicFramePr>
          <p:cNvPr id="2" name="Table 1">
            <a:extLst>
              <a:ext uri="{FF2B5EF4-FFF2-40B4-BE49-F238E27FC236}">
                <a16:creationId xmlns:a16="http://schemas.microsoft.com/office/drawing/2014/main" id="{22F7FF35-4049-40AE-992D-6BE7560B82D0}"/>
              </a:ext>
            </a:extLst>
          </p:cNvPr>
          <p:cNvGraphicFramePr>
            <a:graphicFrameLocks noGrp="1"/>
          </p:cNvGraphicFramePr>
          <p:nvPr>
            <p:extLst>
              <p:ext uri="{D42A27DB-BD31-4B8C-83A1-F6EECF244321}">
                <p14:modId xmlns:p14="http://schemas.microsoft.com/office/powerpoint/2010/main" val="4112377774"/>
              </p:ext>
            </p:extLst>
          </p:nvPr>
        </p:nvGraphicFramePr>
        <p:xfrm>
          <a:off x="-11375" y="332798"/>
          <a:ext cx="9155375" cy="5913120"/>
        </p:xfrm>
        <a:graphic>
          <a:graphicData uri="http://schemas.openxmlformats.org/drawingml/2006/table">
            <a:tbl>
              <a:tblPr firstRow="1" firstCol="1" bandRow="1">
                <a:tableStyleId>{91EBBBCC-DAD2-459C-BE2E-F6DE35CF9A28}</a:tableStyleId>
              </a:tblPr>
              <a:tblGrid>
                <a:gridCol w="1445455">
                  <a:extLst>
                    <a:ext uri="{9D8B030D-6E8A-4147-A177-3AD203B41FA5}">
                      <a16:colId xmlns:a16="http://schemas.microsoft.com/office/drawing/2014/main" val="797521563"/>
                    </a:ext>
                  </a:extLst>
                </a:gridCol>
                <a:gridCol w="1385440">
                  <a:extLst>
                    <a:ext uri="{9D8B030D-6E8A-4147-A177-3AD203B41FA5}">
                      <a16:colId xmlns:a16="http://schemas.microsoft.com/office/drawing/2014/main" val="3107114082"/>
                    </a:ext>
                  </a:extLst>
                </a:gridCol>
                <a:gridCol w="1438986">
                  <a:extLst>
                    <a:ext uri="{9D8B030D-6E8A-4147-A177-3AD203B41FA5}">
                      <a16:colId xmlns:a16="http://schemas.microsoft.com/office/drawing/2014/main" val="3750329063"/>
                    </a:ext>
                  </a:extLst>
                </a:gridCol>
                <a:gridCol w="2824426">
                  <a:extLst>
                    <a:ext uri="{9D8B030D-6E8A-4147-A177-3AD203B41FA5}">
                      <a16:colId xmlns:a16="http://schemas.microsoft.com/office/drawing/2014/main" val="1709616041"/>
                    </a:ext>
                  </a:extLst>
                </a:gridCol>
                <a:gridCol w="2061068">
                  <a:extLst>
                    <a:ext uri="{9D8B030D-6E8A-4147-A177-3AD203B41FA5}">
                      <a16:colId xmlns:a16="http://schemas.microsoft.com/office/drawing/2014/main" val="1478148377"/>
                    </a:ext>
                  </a:extLst>
                </a:gridCol>
              </a:tblGrid>
              <a:tr h="304800">
                <a:tc>
                  <a:txBody>
                    <a:bodyPr/>
                    <a:lstStyle/>
                    <a:p>
                      <a:pPr marL="0" marR="0" algn="ctr">
                        <a:spcBef>
                          <a:spcPts val="0"/>
                        </a:spcBef>
                        <a:spcAft>
                          <a:spcPts val="0"/>
                        </a:spcAft>
                      </a:pPr>
                      <a:r>
                        <a:rPr lang="en-US" sz="2400" u="sng" dirty="0">
                          <a:solidFill>
                            <a:srgbClr val="0000FF"/>
                          </a:solidFill>
                          <a:effectLst/>
                        </a:rPr>
                        <a:t>Founder</a:t>
                      </a:r>
                      <a:endParaRPr lang="en-US" sz="2400" u="sng" dirty="0">
                        <a:solidFill>
                          <a:srgbClr val="0000FF"/>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2400" u="sng" dirty="0">
                          <a:solidFill>
                            <a:srgbClr val="0000FF"/>
                          </a:solidFill>
                          <a:effectLst/>
                        </a:rPr>
                        <a:t>Place</a:t>
                      </a:r>
                      <a:endParaRPr lang="en-US" sz="2400" u="sng" dirty="0">
                        <a:solidFill>
                          <a:srgbClr val="0000FF"/>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2400" u="sng" dirty="0">
                          <a:solidFill>
                            <a:srgbClr val="0000FF"/>
                          </a:solidFill>
                          <a:effectLst/>
                        </a:rPr>
                        <a:t>Time</a:t>
                      </a:r>
                      <a:endParaRPr lang="en-US" sz="2400" u="sng" dirty="0">
                        <a:solidFill>
                          <a:srgbClr val="0000FF"/>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2400" u="sng" dirty="0">
                          <a:solidFill>
                            <a:srgbClr val="0000FF"/>
                          </a:solidFill>
                          <a:effectLst/>
                        </a:rPr>
                        <a:t>Foundation</a:t>
                      </a:r>
                      <a:endParaRPr lang="en-US" sz="2400" u="sng" dirty="0">
                        <a:solidFill>
                          <a:srgbClr val="0000FF"/>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2400" u="sng" dirty="0">
                          <a:solidFill>
                            <a:srgbClr val="0000FF"/>
                          </a:solidFill>
                          <a:effectLst/>
                        </a:rPr>
                        <a:t>Name</a:t>
                      </a:r>
                      <a:endParaRPr lang="en-US" sz="2400" u="sng" dirty="0">
                        <a:solidFill>
                          <a:srgbClr val="0000FF"/>
                        </a:solidFill>
                        <a:effectLst/>
                        <a:latin typeface="Times New Roman" panose="02020603050405020304" pitchFamily="18" charset="0"/>
                        <a:ea typeface="Times New Roman" panose="02020603050405020304" pitchFamily="18" charset="0"/>
                      </a:endParaRPr>
                    </a:p>
                  </a:txBody>
                  <a:tcPr marL="58864" marR="58864" marT="0" marB="0"/>
                </a:tc>
                <a:extLst>
                  <a:ext uri="{0D108BD9-81ED-4DB2-BD59-A6C34878D82A}">
                    <a16:rowId xmlns:a16="http://schemas.microsoft.com/office/drawing/2014/main" val="3835717037"/>
                  </a:ext>
                </a:extLst>
              </a:tr>
              <a:tr h="313940">
                <a:tc>
                  <a:txBody>
                    <a:bodyPr/>
                    <a:lstStyle/>
                    <a:p>
                      <a:pPr marL="0" marR="0" algn="ctr">
                        <a:spcBef>
                          <a:spcPts val="0"/>
                        </a:spcBef>
                        <a:spcAft>
                          <a:spcPts val="0"/>
                        </a:spcAft>
                      </a:pPr>
                      <a:r>
                        <a:rPr lang="en-US" sz="2000" b="1" i="1" dirty="0">
                          <a:solidFill>
                            <a:srgbClr val="006600"/>
                          </a:solidFill>
                          <a:effectLst/>
                        </a:rPr>
                        <a:t>Christ</a:t>
                      </a:r>
                      <a:endParaRPr lang="en-US" sz="2000" b="1" i="1" dirty="0">
                        <a:solidFill>
                          <a:srgbClr val="006600"/>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2000" b="1" i="1" dirty="0">
                          <a:solidFill>
                            <a:srgbClr val="006600"/>
                          </a:solidFill>
                          <a:effectLst/>
                        </a:rPr>
                        <a:t>Jerusalem</a:t>
                      </a:r>
                      <a:endParaRPr lang="en-US" sz="2000" b="1" i="1" dirty="0">
                        <a:solidFill>
                          <a:srgbClr val="006600"/>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2000" b="1" i="1" dirty="0">
                          <a:solidFill>
                            <a:srgbClr val="006600"/>
                          </a:solidFill>
                          <a:effectLst/>
                        </a:rPr>
                        <a:t>Pentecost – 1</a:t>
                      </a:r>
                      <a:r>
                        <a:rPr lang="en-US" sz="2000" b="1" i="1" baseline="30000" dirty="0">
                          <a:solidFill>
                            <a:srgbClr val="006600"/>
                          </a:solidFill>
                          <a:effectLst/>
                        </a:rPr>
                        <a:t>st</a:t>
                      </a:r>
                      <a:r>
                        <a:rPr lang="en-US" sz="2000" b="1" i="1" dirty="0">
                          <a:solidFill>
                            <a:srgbClr val="006600"/>
                          </a:solidFill>
                          <a:effectLst/>
                        </a:rPr>
                        <a:t> c. AD</a:t>
                      </a:r>
                      <a:endParaRPr lang="en-US" sz="2000" b="1" i="1" dirty="0">
                        <a:solidFill>
                          <a:srgbClr val="006600"/>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2000" b="1" i="1" dirty="0">
                          <a:solidFill>
                            <a:srgbClr val="006600"/>
                          </a:solidFill>
                          <a:effectLst/>
                        </a:rPr>
                        <a:t>Christ</a:t>
                      </a:r>
                      <a:endParaRPr lang="en-US" sz="2000" b="1" i="1" dirty="0">
                        <a:solidFill>
                          <a:srgbClr val="006600"/>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2000" b="1" i="1" dirty="0">
                          <a:solidFill>
                            <a:srgbClr val="006600"/>
                          </a:solidFill>
                          <a:effectLst/>
                        </a:rPr>
                        <a:t>church of Christ</a:t>
                      </a:r>
                      <a:endParaRPr lang="en-US" sz="2000" b="1" i="1" dirty="0">
                        <a:solidFill>
                          <a:srgbClr val="006600"/>
                        </a:solidFill>
                        <a:effectLst/>
                        <a:latin typeface="Times New Roman" panose="02020603050405020304" pitchFamily="18" charset="0"/>
                        <a:ea typeface="Times New Roman" panose="02020603050405020304" pitchFamily="18" charset="0"/>
                      </a:endParaRPr>
                    </a:p>
                  </a:txBody>
                  <a:tcPr marL="58864" marR="58864" marT="0" marB="0"/>
                </a:tc>
                <a:extLst>
                  <a:ext uri="{0D108BD9-81ED-4DB2-BD59-A6C34878D82A}">
                    <a16:rowId xmlns:a16="http://schemas.microsoft.com/office/drawing/2014/main" val="2641846275"/>
                  </a:ext>
                </a:extLst>
              </a:tr>
              <a:tr h="287778">
                <a:tc>
                  <a:txBody>
                    <a:bodyPr/>
                    <a:lstStyle/>
                    <a:p>
                      <a:pPr marL="0" marR="0" algn="ctr">
                        <a:spcBef>
                          <a:spcPts val="0"/>
                        </a:spcBef>
                        <a:spcAft>
                          <a:spcPts val="0"/>
                        </a:spcAft>
                      </a:pPr>
                      <a:r>
                        <a:rPr lang="en-US" sz="1800" dirty="0">
                          <a:solidFill>
                            <a:schemeClr val="bg1">
                              <a:lumMod val="50000"/>
                            </a:schemeClr>
                          </a:solidFill>
                          <a:effectLst/>
                        </a:rPr>
                        <a:t>Pope Boniface III</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Rome</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606 AD</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Catholic Catechism &amp; Apostle’s, Nicene &amp; Athanasian Creeds</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Catholic Church</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extLst>
                  <a:ext uri="{0D108BD9-81ED-4DB2-BD59-A6C34878D82A}">
                    <a16:rowId xmlns:a16="http://schemas.microsoft.com/office/drawing/2014/main" val="3972916580"/>
                  </a:ext>
                </a:extLst>
              </a:tr>
              <a:tr h="143889">
                <a:tc>
                  <a:txBody>
                    <a:bodyPr/>
                    <a:lstStyle/>
                    <a:p>
                      <a:pPr marL="0" marR="0" algn="ctr">
                        <a:spcBef>
                          <a:spcPts val="0"/>
                        </a:spcBef>
                        <a:spcAft>
                          <a:spcPts val="0"/>
                        </a:spcAft>
                      </a:pPr>
                      <a:r>
                        <a:rPr lang="en-US" sz="1800">
                          <a:solidFill>
                            <a:schemeClr val="bg1">
                              <a:lumMod val="50000"/>
                            </a:schemeClr>
                          </a:solidFill>
                          <a:effectLst/>
                        </a:rPr>
                        <a:t>Muhammad</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Medina</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610 AD</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Koran (Others)</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Islam</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extLst>
                  <a:ext uri="{0D108BD9-81ED-4DB2-BD59-A6C34878D82A}">
                    <a16:rowId xmlns:a16="http://schemas.microsoft.com/office/drawing/2014/main" val="2580432921"/>
                  </a:ext>
                </a:extLst>
              </a:tr>
              <a:tr h="143889">
                <a:tc>
                  <a:txBody>
                    <a:bodyPr/>
                    <a:lstStyle/>
                    <a:p>
                      <a:pPr marL="0" marR="0" algn="ctr">
                        <a:spcBef>
                          <a:spcPts val="0"/>
                        </a:spcBef>
                        <a:spcAft>
                          <a:spcPts val="0"/>
                        </a:spcAft>
                      </a:pPr>
                      <a:r>
                        <a:rPr lang="en-US" sz="1800">
                          <a:solidFill>
                            <a:schemeClr val="bg1">
                              <a:lumMod val="50000"/>
                            </a:schemeClr>
                          </a:solidFill>
                          <a:effectLst/>
                        </a:rPr>
                        <a:t>Martin Luther</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Germany</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1517/1526</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Augsburg Confessions (1530)</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Lutherans</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extLst>
                  <a:ext uri="{0D108BD9-81ED-4DB2-BD59-A6C34878D82A}">
                    <a16:rowId xmlns:a16="http://schemas.microsoft.com/office/drawing/2014/main" val="2141148801"/>
                  </a:ext>
                </a:extLst>
              </a:tr>
              <a:tr h="431667">
                <a:tc>
                  <a:txBody>
                    <a:bodyPr/>
                    <a:lstStyle/>
                    <a:p>
                      <a:pPr marL="0" marR="0" algn="ctr">
                        <a:spcBef>
                          <a:spcPts val="0"/>
                        </a:spcBef>
                        <a:spcAft>
                          <a:spcPts val="0"/>
                        </a:spcAft>
                      </a:pPr>
                      <a:r>
                        <a:rPr lang="en-US" sz="1800">
                          <a:solidFill>
                            <a:schemeClr val="bg1">
                              <a:lumMod val="50000"/>
                            </a:schemeClr>
                          </a:solidFill>
                          <a:effectLst/>
                        </a:rPr>
                        <a:t>King Henry VIII</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England</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1534</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Book of Common Prayer, Catholic Creeds &amp; Thirty-Nine Articles of Religion </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Church of England</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extLst>
                  <a:ext uri="{0D108BD9-81ED-4DB2-BD59-A6C34878D82A}">
                    <a16:rowId xmlns:a16="http://schemas.microsoft.com/office/drawing/2014/main" val="3216066390"/>
                  </a:ext>
                </a:extLst>
              </a:tr>
              <a:tr h="287778">
                <a:tc>
                  <a:txBody>
                    <a:bodyPr/>
                    <a:lstStyle/>
                    <a:p>
                      <a:pPr marL="0" marR="0" algn="ctr">
                        <a:spcBef>
                          <a:spcPts val="0"/>
                        </a:spcBef>
                        <a:spcAft>
                          <a:spcPts val="0"/>
                        </a:spcAft>
                      </a:pPr>
                      <a:r>
                        <a:rPr lang="en-US" sz="1800">
                          <a:solidFill>
                            <a:schemeClr val="bg1">
                              <a:lumMod val="50000"/>
                            </a:schemeClr>
                          </a:solidFill>
                          <a:effectLst/>
                        </a:rPr>
                        <a:t>John Knox</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Geneva &amp; Scotland</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1560</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Book of Common Prayer &amp; Calvinism</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Presbyterians</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extLst>
                  <a:ext uri="{0D108BD9-81ED-4DB2-BD59-A6C34878D82A}">
                    <a16:rowId xmlns:a16="http://schemas.microsoft.com/office/drawing/2014/main" val="932493439"/>
                  </a:ext>
                </a:extLst>
              </a:tr>
              <a:tr h="143889">
                <a:tc>
                  <a:txBody>
                    <a:bodyPr/>
                    <a:lstStyle/>
                    <a:p>
                      <a:pPr marL="0" marR="0" algn="ctr">
                        <a:spcBef>
                          <a:spcPts val="0"/>
                        </a:spcBef>
                        <a:spcAft>
                          <a:spcPts val="0"/>
                        </a:spcAft>
                      </a:pPr>
                      <a:r>
                        <a:rPr lang="en-US" sz="1800">
                          <a:solidFill>
                            <a:schemeClr val="bg1">
                              <a:lumMod val="50000"/>
                            </a:schemeClr>
                          </a:solidFill>
                          <a:effectLst/>
                        </a:rPr>
                        <a:t>John Smyth</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Holland</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1609</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Baptist’s Manual</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Baptists</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extLst>
                  <a:ext uri="{0D108BD9-81ED-4DB2-BD59-A6C34878D82A}">
                    <a16:rowId xmlns:a16="http://schemas.microsoft.com/office/drawing/2014/main" val="1541858531"/>
                  </a:ext>
                </a:extLst>
              </a:tr>
              <a:tr h="143889">
                <a:tc>
                  <a:txBody>
                    <a:bodyPr/>
                    <a:lstStyle/>
                    <a:p>
                      <a:pPr marL="0" marR="0" algn="ctr">
                        <a:spcBef>
                          <a:spcPts val="0"/>
                        </a:spcBef>
                        <a:spcAft>
                          <a:spcPts val="0"/>
                        </a:spcAft>
                      </a:pPr>
                      <a:r>
                        <a:rPr lang="en-US" sz="1800">
                          <a:solidFill>
                            <a:schemeClr val="bg1">
                              <a:lumMod val="50000"/>
                            </a:schemeClr>
                          </a:solidFill>
                          <a:effectLst/>
                        </a:rPr>
                        <a:t>John Wesley</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England</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1739</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The Book of Discipline</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Methodists</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extLst>
                  <a:ext uri="{0D108BD9-81ED-4DB2-BD59-A6C34878D82A}">
                    <a16:rowId xmlns:a16="http://schemas.microsoft.com/office/drawing/2014/main" val="73110953"/>
                  </a:ext>
                </a:extLst>
              </a:tr>
              <a:tr h="575556">
                <a:tc>
                  <a:txBody>
                    <a:bodyPr/>
                    <a:lstStyle/>
                    <a:p>
                      <a:pPr marL="0" marR="0" algn="ctr">
                        <a:spcBef>
                          <a:spcPts val="0"/>
                        </a:spcBef>
                        <a:spcAft>
                          <a:spcPts val="0"/>
                        </a:spcAft>
                      </a:pPr>
                      <a:r>
                        <a:rPr lang="en-US" sz="1800">
                          <a:solidFill>
                            <a:schemeClr val="bg1">
                              <a:lumMod val="50000"/>
                            </a:schemeClr>
                          </a:solidFill>
                          <a:effectLst/>
                        </a:rPr>
                        <a:t>King Henry VIII/Samuel Seabury</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U.S.A.</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1783</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Book of Common Prayer, Catholic Creeds &amp; Thirty-Nine Articles of Religion (Tailored to USA)</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Episcopal</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extLst>
                  <a:ext uri="{0D108BD9-81ED-4DB2-BD59-A6C34878D82A}">
                    <a16:rowId xmlns:a16="http://schemas.microsoft.com/office/drawing/2014/main" val="290308346"/>
                  </a:ext>
                </a:extLst>
              </a:tr>
            </a:tbl>
          </a:graphicData>
        </a:graphic>
      </p:graphicFrame>
    </p:spTree>
    <p:extLst>
      <p:ext uri="{BB962C8B-B14F-4D97-AF65-F5344CB8AC3E}">
        <p14:creationId xmlns:p14="http://schemas.microsoft.com/office/powerpoint/2010/main" val="35534031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81940"/>
            <a:ext cx="9144000" cy="609600"/>
          </a:xfrm>
        </p:spPr>
        <p:txBody>
          <a:bodyPr/>
          <a:lstStyle/>
          <a:p>
            <a:pPr eaLnBrk="1" hangingPunct="1"/>
            <a:r>
              <a:rPr lang="en-US" sz="3600" b="1" u="sng" dirty="0">
                <a:solidFill>
                  <a:srgbClr val="FFC000"/>
                </a:solidFill>
                <a:cs typeface="Times New Roman" pitchFamily="18" charset="0"/>
              </a:rPr>
              <a:t>It Wears the Right Name</a:t>
            </a:r>
          </a:p>
        </p:txBody>
      </p:sp>
      <p:sp>
        <p:nvSpPr>
          <p:cNvPr id="14339" name="Footer Placeholder 4"/>
          <p:cNvSpPr>
            <a:spLocks noGrp="1"/>
          </p:cNvSpPr>
          <p:nvPr>
            <p:ph type="ftr" sz="quarter" idx="11"/>
          </p:nvPr>
        </p:nvSpPr>
        <p:spPr>
          <a:xfrm>
            <a:off x="24003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graphicFrame>
        <p:nvGraphicFramePr>
          <p:cNvPr id="2" name="Table 1">
            <a:extLst>
              <a:ext uri="{FF2B5EF4-FFF2-40B4-BE49-F238E27FC236}">
                <a16:creationId xmlns:a16="http://schemas.microsoft.com/office/drawing/2014/main" id="{22F7FF35-4049-40AE-992D-6BE7560B82D0}"/>
              </a:ext>
            </a:extLst>
          </p:cNvPr>
          <p:cNvGraphicFramePr>
            <a:graphicFrameLocks noGrp="1"/>
          </p:cNvGraphicFramePr>
          <p:nvPr>
            <p:extLst>
              <p:ext uri="{D42A27DB-BD31-4B8C-83A1-F6EECF244321}">
                <p14:modId xmlns:p14="http://schemas.microsoft.com/office/powerpoint/2010/main" val="1797904907"/>
              </p:ext>
            </p:extLst>
          </p:nvPr>
        </p:nvGraphicFramePr>
        <p:xfrm>
          <a:off x="4917" y="304800"/>
          <a:ext cx="9139083" cy="6187440"/>
        </p:xfrm>
        <a:graphic>
          <a:graphicData uri="http://schemas.openxmlformats.org/drawingml/2006/table">
            <a:tbl>
              <a:tblPr firstRow="1" firstCol="1" bandRow="1">
                <a:tableStyleId>{91EBBBCC-DAD2-459C-BE2E-F6DE35CF9A28}</a:tableStyleId>
              </a:tblPr>
              <a:tblGrid>
                <a:gridCol w="1530458">
                  <a:extLst>
                    <a:ext uri="{9D8B030D-6E8A-4147-A177-3AD203B41FA5}">
                      <a16:colId xmlns:a16="http://schemas.microsoft.com/office/drawing/2014/main" val="797521563"/>
                    </a:ext>
                  </a:extLst>
                </a:gridCol>
                <a:gridCol w="1447800">
                  <a:extLst>
                    <a:ext uri="{9D8B030D-6E8A-4147-A177-3AD203B41FA5}">
                      <a16:colId xmlns:a16="http://schemas.microsoft.com/office/drawing/2014/main" val="3107114082"/>
                    </a:ext>
                  </a:extLst>
                </a:gridCol>
                <a:gridCol w="1447800">
                  <a:extLst>
                    <a:ext uri="{9D8B030D-6E8A-4147-A177-3AD203B41FA5}">
                      <a16:colId xmlns:a16="http://schemas.microsoft.com/office/drawing/2014/main" val="3750329063"/>
                    </a:ext>
                  </a:extLst>
                </a:gridCol>
                <a:gridCol w="2514600">
                  <a:extLst>
                    <a:ext uri="{9D8B030D-6E8A-4147-A177-3AD203B41FA5}">
                      <a16:colId xmlns:a16="http://schemas.microsoft.com/office/drawing/2014/main" val="1709616041"/>
                    </a:ext>
                  </a:extLst>
                </a:gridCol>
                <a:gridCol w="2198425">
                  <a:extLst>
                    <a:ext uri="{9D8B030D-6E8A-4147-A177-3AD203B41FA5}">
                      <a16:colId xmlns:a16="http://schemas.microsoft.com/office/drawing/2014/main" val="1478148377"/>
                    </a:ext>
                  </a:extLst>
                </a:gridCol>
              </a:tblGrid>
              <a:tr h="304800">
                <a:tc>
                  <a:txBody>
                    <a:bodyPr/>
                    <a:lstStyle/>
                    <a:p>
                      <a:pPr marL="0" marR="0" algn="ctr">
                        <a:spcBef>
                          <a:spcPts val="0"/>
                        </a:spcBef>
                        <a:spcAft>
                          <a:spcPts val="0"/>
                        </a:spcAft>
                      </a:pPr>
                      <a:r>
                        <a:rPr lang="en-US" sz="2400" u="sng" dirty="0">
                          <a:solidFill>
                            <a:srgbClr val="0000FF"/>
                          </a:solidFill>
                          <a:effectLst/>
                        </a:rPr>
                        <a:t>Founder</a:t>
                      </a:r>
                      <a:endParaRPr lang="en-US" sz="2400" u="sng" dirty="0">
                        <a:solidFill>
                          <a:srgbClr val="0000FF"/>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2400" u="sng" dirty="0">
                          <a:solidFill>
                            <a:srgbClr val="0000FF"/>
                          </a:solidFill>
                          <a:effectLst/>
                        </a:rPr>
                        <a:t>Place</a:t>
                      </a:r>
                      <a:endParaRPr lang="en-US" sz="2400" u="sng" dirty="0">
                        <a:solidFill>
                          <a:srgbClr val="0000FF"/>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2400" u="sng" dirty="0">
                          <a:solidFill>
                            <a:srgbClr val="0000FF"/>
                          </a:solidFill>
                          <a:effectLst/>
                        </a:rPr>
                        <a:t>Time</a:t>
                      </a:r>
                      <a:endParaRPr lang="en-US" sz="2400" u="sng" dirty="0">
                        <a:solidFill>
                          <a:srgbClr val="0000FF"/>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2400" u="sng" dirty="0">
                          <a:solidFill>
                            <a:srgbClr val="0000FF"/>
                          </a:solidFill>
                          <a:effectLst/>
                        </a:rPr>
                        <a:t>Foundation</a:t>
                      </a:r>
                      <a:endParaRPr lang="en-US" sz="2400" u="sng" dirty="0">
                        <a:solidFill>
                          <a:srgbClr val="0000FF"/>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2400" u="sng" dirty="0">
                          <a:solidFill>
                            <a:srgbClr val="0000FF"/>
                          </a:solidFill>
                          <a:effectLst/>
                        </a:rPr>
                        <a:t>Name</a:t>
                      </a:r>
                      <a:endParaRPr lang="en-US" sz="2400" u="sng" dirty="0">
                        <a:solidFill>
                          <a:srgbClr val="0000FF"/>
                        </a:solidFill>
                        <a:effectLst/>
                        <a:latin typeface="Times New Roman" panose="02020603050405020304" pitchFamily="18" charset="0"/>
                        <a:ea typeface="Times New Roman" panose="02020603050405020304" pitchFamily="18" charset="0"/>
                      </a:endParaRPr>
                    </a:p>
                  </a:txBody>
                  <a:tcPr marL="58864" marR="58864" marT="0" marB="0"/>
                </a:tc>
                <a:extLst>
                  <a:ext uri="{0D108BD9-81ED-4DB2-BD59-A6C34878D82A}">
                    <a16:rowId xmlns:a16="http://schemas.microsoft.com/office/drawing/2014/main" val="3835717037"/>
                  </a:ext>
                </a:extLst>
              </a:tr>
              <a:tr h="313940">
                <a:tc>
                  <a:txBody>
                    <a:bodyPr/>
                    <a:lstStyle/>
                    <a:p>
                      <a:pPr marL="0" marR="0" algn="ctr">
                        <a:spcBef>
                          <a:spcPts val="0"/>
                        </a:spcBef>
                        <a:spcAft>
                          <a:spcPts val="0"/>
                        </a:spcAft>
                      </a:pPr>
                      <a:r>
                        <a:rPr lang="en-US" sz="2000" b="1" i="1" dirty="0">
                          <a:solidFill>
                            <a:srgbClr val="006600"/>
                          </a:solidFill>
                          <a:effectLst/>
                        </a:rPr>
                        <a:t>Christ</a:t>
                      </a:r>
                      <a:endParaRPr lang="en-US" sz="2000" b="1" i="1" dirty="0">
                        <a:solidFill>
                          <a:srgbClr val="006600"/>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2000" b="1" i="1" dirty="0">
                          <a:solidFill>
                            <a:srgbClr val="006600"/>
                          </a:solidFill>
                          <a:effectLst/>
                        </a:rPr>
                        <a:t>Jerusalem</a:t>
                      </a:r>
                      <a:endParaRPr lang="en-US" sz="2000" b="1" i="1" dirty="0">
                        <a:solidFill>
                          <a:srgbClr val="006600"/>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2000" b="1" i="1" dirty="0">
                          <a:solidFill>
                            <a:srgbClr val="006600"/>
                          </a:solidFill>
                          <a:effectLst/>
                        </a:rPr>
                        <a:t>Pentecost – 1</a:t>
                      </a:r>
                      <a:r>
                        <a:rPr lang="en-US" sz="2000" b="1" i="1" baseline="30000" dirty="0">
                          <a:solidFill>
                            <a:srgbClr val="006600"/>
                          </a:solidFill>
                          <a:effectLst/>
                        </a:rPr>
                        <a:t>st</a:t>
                      </a:r>
                      <a:r>
                        <a:rPr lang="en-US" sz="2000" b="1" i="1" dirty="0">
                          <a:solidFill>
                            <a:srgbClr val="006600"/>
                          </a:solidFill>
                          <a:effectLst/>
                        </a:rPr>
                        <a:t> c. AD</a:t>
                      </a:r>
                      <a:endParaRPr lang="en-US" sz="2000" b="1" i="1" dirty="0">
                        <a:solidFill>
                          <a:srgbClr val="006600"/>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2000" b="1" i="1" dirty="0">
                          <a:solidFill>
                            <a:srgbClr val="006600"/>
                          </a:solidFill>
                          <a:effectLst/>
                        </a:rPr>
                        <a:t>Christ</a:t>
                      </a:r>
                      <a:endParaRPr lang="en-US" sz="2000" b="1" i="1" dirty="0">
                        <a:solidFill>
                          <a:srgbClr val="006600"/>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2000" b="1" i="1" dirty="0">
                          <a:solidFill>
                            <a:srgbClr val="006600"/>
                          </a:solidFill>
                          <a:effectLst/>
                        </a:rPr>
                        <a:t>church of Christ</a:t>
                      </a:r>
                      <a:endParaRPr lang="en-US" sz="2000" b="1" i="1" dirty="0">
                        <a:solidFill>
                          <a:srgbClr val="006600"/>
                        </a:solidFill>
                        <a:effectLst/>
                        <a:latin typeface="Times New Roman" panose="02020603050405020304" pitchFamily="18" charset="0"/>
                        <a:ea typeface="Times New Roman" panose="02020603050405020304" pitchFamily="18" charset="0"/>
                      </a:endParaRPr>
                    </a:p>
                  </a:txBody>
                  <a:tcPr marL="58864" marR="58864" marT="0" marB="0"/>
                </a:tc>
                <a:extLst>
                  <a:ext uri="{0D108BD9-81ED-4DB2-BD59-A6C34878D82A}">
                    <a16:rowId xmlns:a16="http://schemas.microsoft.com/office/drawing/2014/main" val="2641846275"/>
                  </a:ext>
                </a:extLst>
              </a:tr>
              <a:tr h="143889">
                <a:tc>
                  <a:txBody>
                    <a:bodyPr/>
                    <a:lstStyle/>
                    <a:p>
                      <a:pPr marL="0" marR="0" algn="ctr">
                        <a:spcBef>
                          <a:spcPts val="0"/>
                        </a:spcBef>
                        <a:spcAft>
                          <a:spcPts val="0"/>
                        </a:spcAft>
                      </a:pPr>
                      <a:r>
                        <a:rPr lang="en-US" sz="1800" dirty="0">
                          <a:solidFill>
                            <a:schemeClr val="bg1">
                              <a:lumMod val="50000"/>
                            </a:schemeClr>
                          </a:solidFill>
                          <a:effectLst/>
                        </a:rPr>
                        <a:t>Joseph Smith</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U.S.A.</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1830</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Book of Mormon (Others)</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Mormons</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extLst>
                  <a:ext uri="{0D108BD9-81ED-4DB2-BD59-A6C34878D82A}">
                    <a16:rowId xmlns:a16="http://schemas.microsoft.com/office/drawing/2014/main" val="591570529"/>
                  </a:ext>
                </a:extLst>
              </a:tr>
              <a:tr h="143889">
                <a:tc>
                  <a:txBody>
                    <a:bodyPr/>
                    <a:lstStyle/>
                    <a:p>
                      <a:pPr marL="0" marR="0" algn="ctr">
                        <a:spcBef>
                          <a:spcPts val="0"/>
                        </a:spcBef>
                        <a:spcAft>
                          <a:spcPts val="0"/>
                        </a:spcAft>
                      </a:pPr>
                      <a:r>
                        <a:rPr lang="en-US" sz="1800" dirty="0">
                          <a:solidFill>
                            <a:schemeClr val="bg1">
                              <a:lumMod val="50000"/>
                            </a:schemeClr>
                          </a:solidFill>
                          <a:effectLst/>
                        </a:rPr>
                        <a:t>Ellen G. White</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U.S.A.</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1844-1863</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The Great Controversy (Others)</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Seventh Day Adventists</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extLst>
                  <a:ext uri="{0D108BD9-81ED-4DB2-BD59-A6C34878D82A}">
                    <a16:rowId xmlns:a16="http://schemas.microsoft.com/office/drawing/2014/main" val="1385734803"/>
                  </a:ext>
                </a:extLst>
              </a:tr>
              <a:tr h="287778">
                <a:tc>
                  <a:txBody>
                    <a:bodyPr/>
                    <a:lstStyle/>
                    <a:p>
                      <a:pPr marL="0" marR="0" algn="ctr">
                        <a:spcBef>
                          <a:spcPts val="0"/>
                        </a:spcBef>
                        <a:spcAft>
                          <a:spcPts val="0"/>
                        </a:spcAft>
                      </a:pPr>
                      <a:r>
                        <a:rPr lang="en-US" sz="1800">
                          <a:solidFill>
                            <a:schemeClr val="bg1">
                              <a:lumMod val="50000"/>
                            </a:schemeClr>
                          </a:solidFill>
                          <a:effectLst/>
                        </a:rPr>
                        <a:t>Charles Taze Russell</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U.S.A.</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1870</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The Watchtower Society</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Jehovah’s Witnesses</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extLst>
                  <a:ext uri="{0D108BD9-81ED-4DB2-BD59-A6C34878D82A}">
                    <a16:rowId xmlns:a16="http://schemas.microsoft.com/office/drawing/2014/main" val="1994439213"/>
                  </a:ext>
                </a:extLst>
              </a:tr>
              <a:tr h="287778">
                <a:tc>
                  <a:txBody>
                    <a:bodyPr/>
                    <a:lstStyle/>
                    <a:p>
                      <a:pPr marL="0" marR="0" algn="ctr">
                        <a:spcBef>
                          <a:spcPts val="0"/>
                        </a:spcBef>
                        <a:spcAft>
                          <a:spcPts val="0"/>
                        </a:spcAft>
                      </a:pPr>
                      <a:r>
                        <a:rPr lang="en-US" sz="1800">
                          <a:solidFill>
                            <a:schemeClr val="bg1">
                              <a:lumMod val="50000"/>
                            </a:schemeClr>
                          </a:solidFill>
                          <a:effectLst/>
                        </a:rPr>
                        <a:t>Mary Baker Eddy</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U.S.A.</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1875</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Science and Health (1875)</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Christian Scientists</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extLst>
                  <a:ext uri="{0D108BD9-81ED-4DB2-BD59-A6C34878D82A}">
                    <a16:rowId xmlns:a16="http://schemas.microsoft.com/office/drawing/2014/main" val="169990789"/>
                  </a:ext>
                </a:extLst>
              </a:tr>
              <a:tr h="575556">
                <a:tc>
                  <a:txBody>
                    <a:bodyPr/>
                    <a:lstStyle/>
                    <a:p>
                      <a:pPr marL="0" marR="0" algn="ctr">
                        <a:spcBef>
                          <a:spcPts val="0"/>
                        </a:spcBef>
                        <a:spcAft>
                          <a:spcPts val="0"/>
                        </a:spcAft>
                      </a:pPr>
                      <a:r>
                        <a:rPr lang="en-US" sz="1800" dirty="0">
                          <a:solidFill>
                            <a:schemeClr val="bg1">
                              <a:lumMod val="50000"/>
                            </a:schemeClr>
                          </a:solidFill>
                          <a:effectLst/>
                        </a:rPr>
                        <a:t>Charles Parham</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U.S.A.</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1901</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Assemblies of God Statement of Fundamental Truths (Direct operation of Holy Spirit)</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Pentecostals (Many Variations: Assemblies of God (Church of God)</a:t>
                      </a:r>
                    </a:p>
                    <a:p>
                      <a:pPr marL="0" marR="0" algn="ctr">
                        <a:spcBef>
                          <a:spcPts val="0"/>
                        </a:spcBef>
                        <a:spcAft>
                          <a:spcPts val="0"/>
                        </a:spcAft>
                      </a:pPr>
                      <a:r>
                        <a:rPr lang="en-US" sz="1800" dirty="0">
                          <a:solidFill>
                            <a:schemeClr val="bg1">
                              <a:lumMod val="50000"/>
                            </a:schemeClr>
                          </a:solidFill>
                          <a:effectLst/>
                        </a:rPr>
                        <a:t>Church of the Nazarene</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extLst>
                  <a:ext uri="{0D108BD9-81ED-4DB2-BD59-A6C34878D82A}">
                    <a16:rowId xmlns:a16="http://schemas.microsoft.com/office/drawing/2014/main" val="3864503368"/>
                  </a:ext>
                </a:extLst>
              </a:tr>
              <a:tr h="287778">
                <a:tc>
                  <a:txBody>
                    <a:bodyPr/>
                    <a:lstStyle/>
                    <a:p>
                      <a:pPr marL="0" marR="0" algn="ctr">
                        <a:spcBef>
                          <a:spcPts val="0"/>
                        </a:spcBef>
                        <a:spcAft>
                          <a:spcPts val="0"/>
                        </a:spcAft>
                      </a:pPr>
                      <a:r>
                        <a:rPr lang="en-US" sz="1800">
                          <a:solidFill>
                            <a:schemeClr val="bg1">
                              <a:lumMod val="50000"/>
                            </a:schemeClr>
                          </a:solidFill>
                          <a:effectLst/>
                        </a:rPr>
                        <a:t>L. Ron Hubbard</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U.S.A.</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1953</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Dianetics</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Church of Scientology (Scientology)</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extLst>
                  <a:ext uri="{0D108BD9-81ED-4DB2-BD59-A6C34878D82A}">
                    <a16:rowId xmlns:a16="http://schemas.microsoft.com/office/drawing/2014/main" val="2874261995"/>
                  </a:ext>
                </a:extLst>
              </a:tr>
              <a:tr h="143889">
                <a:tc>
                  <a:txBody>
                    <a:bodyPr/>
                    <a:lstStyle/>
                    <a:p>
                      <a:pPr marL="0" marR="0" algn="ctr">
                        <a:spcBef>
                          <a:spcPts val="0"/>
                        </a:spcBef>
                        <a:spcAft>
                          <a:spcPts val="0"/>
                        </a:spcAft>
                      </a:pPr>
                      <a:r>
                        <a:rPr lang="en-US" sz="1800">
                          <a:solidFill>
                            <a:schemeClr val="bg1">
                              <a:lumMod val="50000"/>
                            </a:schemeClr>
                          </a:solidFill>
                          <a:effectLst/>
                        </a:rPr>
                        <a:t>Chuck Smith</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U.S.A.</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1965</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a:solidFill>
                            <a:schemeClr val="bg1">
                              <a:lumMod val="50000"/>
                            </a:schemeClr>
                          </a:solidFill>
                          <a:effectLst/>
                        </a:rPr>
                        <a:t>Broke from Pentecostals</a:t>
                      </a:r>
                      <a:endParaRPr lang="en-US" sz="180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tc>
                  <a:txBody>
                    <a:bodyPr/>
                    <a:lstStyle/>
                    <a:p>
                      <a:pPr marL="0" marR="0" algn="ctr">
                        <a:spcBef>
                          <a:spcPts val="0"/>
                        </a:spcBef>
                        <a:spcAft>
                          <a:spcPts val="0"/>
                        </a:spcAft>
                      </a:pPr>
                      <a:r>
                        <a:rPr lang="en-US" sz="1800" dirty="0">
                          <a:solidFill>
                            <a:schemeClr val="bg1">
                              <a:lumMod val="50000"/>
                            </a:schemeClr>
                          </a:solidFill>
                          <a:effectLst/>
                        </a:rPr>
                        <a:t>Calvary Chapel</a:t>
                      </a:r>
                      <a:endParaRPr lang="en-US" sz="1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8864" marR="58864" marT="0" marB="0"/>
                </a:tc>
                <a:extLst>
                  <a:ext uri="{0D108BD9-81ED-4DB2-BD59-A6C34878D82A}">
                    <a16:rowId xmlns:a16="http://schemas.microsoft.com/office/drawing/2014/main" val="1571904913"/>
                  </a:ext>
                </a:extLst>
              </a:tr>
            </a:tbl>
          </a:graphicData>
        </a:graphic>
      </p:graphicFrame>
    </p:spTree>
    <p:extLst>
      <p:ext uri="{BB962C8B-B14F-4D97-AF65-F5344CB8AC3E}">
        <p14:creationId xmlns:p14="http://schemas.microsoft.com/office/powerpoint/2010/main" val="11024479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It Wears the Right Name</a:t>
            </a:r>
          </a:p>
        </p:txBody>
      </p:sp>
      <p:sp>
        <p:nvSpPr>
          <p:cNvPr id="14339" name="Footer Placeholder 4"/>
          <p:cNvSpPr>
            <a:spLocks noGrp="1"/>
          </p:cNvSpPr>
          <p:nvPr>
            <p:ph type="ftr" sz="quarter" idx="11"/>
          </p:nvPr>
        </p:nvSpPr>
        <p:spPr>
          <a:xfrm>
            <a:off x="2057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sp>
        <p:nvSpPr>
          <p:cNvPr id="6" name="Text Box 3">
            <a:extLst>
              <a:ext uri="{FF2B5EF4-FFF2-40B4-BE49-F238E27FC236}">
                <a16:creationId xmlns:a16="http://schemas.microsoft.com/office/drawing/2014/main" id="{C2DDF44E-F0E7-4E50-BA16-E1F29052AE9A}"/>
              </a:ext>
            </a:extLst>
          </p:cNvPr>
          <p:cNvSpPr txBox="1">
            <a:spLocks noChangeArrowheads="1"/>
          </p:cNvSpPr>
          <p:nvPr/>
        </p:nvSpPr>
        <p:spPr bwMode="auto">
          <a:xfrm>
            <a:off x="-2458" y="800194"/>
            <a:ext cx="9144000" cy="1138773"/>
          </a:xfrm>
          <a:prstGeom prst="rect">
            <a:avLst/>
          </a:prstGeom>
          <a:noFill/>
          <a:ln w="9525">
            <a:noFill/>
            <a:miter lim="800000"/>
            <a:headEnd/>
            <a:tailEnd/>
          </a:ln>
        </p:spPr>
        <p:txBody>
          <a:bodyPr>
            <a:spAutoFit/>
          </a:bodyPr>
          <a:lstStyle/>
          <a:p>
            <a:pPr algn="l">
              <a:defRPr/>
            </a:pPr>
            <a:r>
              <a:rPr lang="en-US" dirty="0">
                <a:solidFill>
                  <a:schemeClr val="tx1"/>
                </a:solidFill>
              </a:rPr>
              <a:t>These churches were built by men 600-1900 years after Christ built His church: </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The members who call themselves after men are their “branches!”</a:t>
            </a:r>
          </a:p>
        </p:txBody>
      </p:sp>
      <p:sp>
        <p:nvSpPr>
          <p:cNvPr id="7" name="Text Box 3">
            <a:extLst>
              <a:ext uri="{FF2B5EF4-FFF2-40B4-BE49-F238E27FC236}">
                <a16:creationId xmlns:a16="http://schemas.microsoft.com/office/drawing/2014/main" id="{2767E767-9F02-4100-ACFB-E6D9F5F68DE5}"/>
              </a:ext>
            </a:extLst>
          </p:cNvPr>
          <p:cNvSpPr txBox="1">
            <a:spLocks noChangeArrowheads="1"/>
          </p:cNvSpPr>
          <p:nvPr/>
        </p:nvSpPr>
        <p:spPr bwMode="auto">
          <a:xfrm>
            <a:off x="-2458" y="2286000"/>
            <a:ext cx="9141542" cy="2308324"/>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defRPr/>
            </a:pPr>
            <a:r>
              <a:rPr lang="en-US" sz="3600" dirty="0">
                <a:solidFill>
                  <a:srgbClr val="FF0000"/>
                </a:solidFill>
                <a:latin typeface="Tahoma" pitchFamily="34" charset="0"/>
                <a:ea typeface="Tahoma" pitchFamily="34" charset="0"/>
                <a:cs typeface="Tahoma" pitchFamily="34" charset="0"/>
              </a:rPr>
              <a:t>The church of Christ is too old to be a</a:t>
            </a:r>
          </a:p>
          <a:p>
            <a:pPr marL="457200" indent="-457200">
              <a:defRPr/>
            </a:pPr>
            <a:r>
              <a:rPr lang="en-US" sz="3600" dirty="0">
                <a:solidFill>
                  <a:srgbClr val="FF0000"/>
                </a:solidFill>
                <a:latin typeface="Tahoma" pitchFamily="34" charset="0"/>
                <a:ea typeface="Tahoma" pitchFamily="34" charset="0"/>
                <a:cs typeface="Tahoma" pitchFamily="34" charset="0"/>
              </a:rPr>
              <a:t>denomination, and the oldest</a:t>
            </a:r>
          </a:p>
          <a:p>
            <a:pPr marL="457200" indent="-457200">
              <a:defRPr/>
            </a:pPr>
            <a:r>
              <a:rPr lang="en-US" sz="3600" dirty="0">
                <a:solidFill>
                  <a:srgbClr val="FF0000"/>
                </a:solidFill>
                <a:latin typeface="Tahoma" pitchFamily="34" charset="0"/>
                <a:ea typeface="Tahoma" pitchFamily="34" charset="0"/>
                <a:cs typeface="Tahoma" pitchFamily="34" charset="0"/>
              </a:rPr>
              <a:t>denomination is too young to be the</a:t>
            </a:r>
          </a:p>
          <a:p>
            <a:pPr marL="457200" indent="-457200">
              <a:defRPr/>
            </a:pPr>
            <a:r>
              <a:rPr lang="en-US" sz="3600" dirty="0">
                <a:solidFill>
                  <a:srgbClr val="FF0000"/>
                </a:solidFill>
                <a:latin typeface="Tahoma" pitchFamily="34" charset="0"/>
                <a:ea typeface="Tahoma" pitchFamily="34" charset="0"/>
                <a:cs typeface="Tahoma" pitchFamily="34" charset="0"/>
              </a:rPr>
              <a:t>church Jesus built!</a:t>
            </a:r>
          </a:p>
        </p:txBody>
      </p:sp>
      <p:sp>
        <p:nvSpPr>
          <p:cNvPr id="8" name="Text Box 8">
            <a:extLst>
              <a:ext uri="{FF2B5EF4-FFF2-40B4-BE49-F238E27FC236}">
                <a16:creationId xmlns:a16="http://schemas.microsoft.com/office/drawing/2014/main" id="{47046C20-4570-4E32-958F-2BB5AE8F1BDE}"/>
              </a:ext>
            </a:extLst>
          </p:cNvPr>
          <p:cNvSpPr txBox="1">
            <a:spLocks noChangeArrowheads="1"/>
          </p:cNvSpPr>
          <p:nvPr/>
        </p:nvSpPr>
        <p:spPr bwMode="auto">
          <a:xfrm>
            <a:off x="-2458" y="5128034"/>
            <a:ext cx="9144000" cy="954107"/>
          </a:xfrm>
          <a:prstGeom prst="rect">
            <a:avLst/>
          </a:prstGeom>
          <a:ln/>
          <a:extLst/>
        </p:spPr>
        <p:style>
          <a:lnRef idx="0">
            <a:schemeClr val="accent6"/>
          </a:lnRef>
          <a:fillRef idx="3">
            <a:schemeClr val="accent6"/>
          </a:fillRef>
          <a:effectRef idx="3">
            <a:schemeClr val="accent6"/>
          </a:effectRef>
          <a:fontRef idx="minor">
            <a:schemeClr val="lt1"/>
          </a:fontRef>
        </p:style>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rgbClr val="0000FF"/>
                </a:solidFill>
              </a:rPr>
              <a:t>The church built by Jesus wears no other name</a:t>
            </a:r>
          </a:p>
          <a:p>
            <a:pPr eaLnBrk="1" hangingPunct="1"/>
            <a:r>
              <a:rPr lang="en-US" sz="2800" dirty="0">
                <a:solidFill>
                  <a:srgbClr val="0000FF"/>
                </a:solidFill>
              </a:rPr>
              <a:t>than what is given in Scripture!</a:t>
            </a:r>
            <a:endParaRPr lang="en-US" sz="2800" b="0" dirty="0">
              <a:solidFill>
                <a:srgbClr val="0000FF"/>
              </a:solidFill>
            </a:endParaRPr>
          </a:p>
        </p:txBody>
      </p:sp>
    </p:spTree>
    <p:extLst>
      <p:ext uri="{BB962C8B-B14F-4D97-AF65-F5344CB8AC3E}">
        <p14:creationId xmlns:p14="http://schemas.microsoft.com/office/powerpoint/2010/main" val="4740595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2590800" y="6553200"/>
            <a:ext cx="4038600" cy="304800"/>
          </a:xfrm>
        </p:spPr>
        <p:txBody>
          <a:bodyPr/>
          <a:lstStyle/>
          <a:p>
            <a:pPr>
              <a:defRPr/>
            </a:pPr>
            <a:r>
              <a:rPr lang="en-US" b="0"/>
              <a:t>The Church Jesus Died To Save</a:t>
            </a:r>
            <a:endParaRPr lang="en-US" b="0" dirty="0"/>
          </a:p>
        </p:txBody>
      </p:sp>
      <p:sp>
        <p:nvSpPr>
          <p:cNvPr id="130050" name="Rectangle 2"/>
          <p:cNvSpPr>
            <a:spLocks noGrp="1" noChangeArrowheads="1"/>
          </p:cNvSpPr>
          <p:nvPr>
            <p:ph type="title"/>
          </p:nvPr>
        </p:nvSpPr>
        <p:spPr>
          <a:xfrm>
            <a:off x="0" y="0"/>
            <a:ext cx="9144000" cy="609600"/>
          </a:xfrm>
        </p:spPr>
        <p:txBody>
          <a:bodyPr/>
          <a:lstStyle/>
          <a:p>
            <a:pPr eaLnBrk="1" hangingPunct="1">
              <a:defRPr/>
            </a:pPr>
            <a:r>
              <a:rPr lang="en-US" sz="3600" b="1" u="sng" dirty="0">
                <a:solidFill>
                  <a:srgbClr val="FFFF00"/>
                </a:solidFill>
                <a:cs typeface="Times New Roman" pitchFamily="18" charset="0"/>
              </a:rPr>
              <a:t>Intro</a:t>
            </a:r>
            <a:r>
              <a:rPr lang="en-US" sz="3600" b="1" u="sng" dirty="0">
                <a:solidFill>
                  <a:schemeClr val="tx1"/>
                </a:solidFill>
                <a:cs typeface="Times New Roman" pitchFamily="18" charset="0"/>
              </a:rPr>
              <a:t> </a:t>
            </a:r>
          </a:p>
        </p:txBody>
      </p:sp>
      <p:sp>
        <p:nvSpPr>
          <p:cNvPr id="130061" name="Text Box 13"/>
          <p:cNvSpPr txBox="1">
            <a:spLocks noChangeArrowheads="1"/>
          </p:cNvSpPr>
          <p:nvPr/>
        </p:nvSpPr>
        <p:spPr bwMode="auto">
          <a:xfrm>
            <a:off x="-24539" y="925378"/>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eaLnBrk="1" hangingPunct="1"/>
            <a:r>
              <a:rPr lang="en-US" altLang="en-US" dirty="0">
                <a:solidFill>
                  <a:schemeClr val="tx1"/>
                </a:solidFill>
              </a:rPr>
              <a:t>There are many misconceptions about the church which Jesus established</a:t>
            </a:r>
            <a:endParaRPr lang="en-US" altLang="en-US" sz="2800" dirty="0">
              <a:solidFill>
                <a:schemeClr val="tx1"/>
              </a:solidFill>
            </a:endParaRPr>
          </a:p>
        </p:txBody>
      </p:sp>
      <p:sp>
        <p:nvSpPr>
          <p:cNvPr id="130063" name="Text Box 15"/>
          <p:cNvSpPr txBox="1">
            <a:spLocks noChangeArrowheads="1"/>
          </p:cNvSpPr>
          <p:nvPr/>
        </p:nvSpPr>
        <p:spPr bwMode="auto">
          <a:xfrm>
            <a:off x="0" y="521393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eaLnBrk="1" hangingPunct="1"/>
            <a:r>
              <a:rPr lang="en-US" altLang="en-US" dirty="0">
                <a:solidFill>
                  <a:schemeClr val="tx1"/>
                </a:solidFill>
              </a:rPr>
              <a:t>The misconceptions are from confusion over the religious</a:t>
            </a:r>
          </a:p>
          <a:p>
            <a:pPr eaLnBrk="1" hangingPunct="1"/>
            <a:r>
              <a:rPr lang="en-US" altLang="en-US" dirty="0">
                <a:solidFill>
                  <a:schemeClr val="tx1"/>
                </a:solidFill>
              </a:rPr>
              <a:t>world’s many churches all claiming to have been </a:t>
            </a:r>
          </a:p>
          <a:p>
            <a:pPr eaLnBrk="1" hangingPunct="1"/>
            <a:r>
              <a:rPr lang="en-US" altLang="en-US" dirty="0">
                <a:solidFill>
                  <a:schemeClr val="tx1"/>
                </a:solidFill>
              </a:rPr>
              <a:t>the one Jesus founded!</a:t>
            </a:r>
            <a:endParaRPr lang="en-US" altLang="en-US" sz="2800" dirty="0">
              <a:solidFill>
                <a:schemeClr val="tx1"/>
              </a:solidFill>
            </a:endParaRPr>
          </a:p>
        </p:txBody>
      </p:sp>
      <p:pic>
        <p:nvPicPr>
          <p:cNvPr id="3" name="Picture 2">
            <a:extLst>
              <a:ext uri="{FF2B5EF4-FFF2-40B4-BE49-F238E27FC236}">
                <a16:creationId xmlns:a16="http://schemas.microsoft.com/office/drawing/2014/main" id="{3DE1AC93-BABA-4781-8A93-71B7EF170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994" y="1842585"/>
            <a:ext cx="5838934" cy="3284401"/>
          </a:xfrm>
          <a:prstGeom prst="rect">
            <a:avLst/>
          </a:prstGeom>
        </p:spPr>
      </p:pic>
    </p:spTree>
    <p:extLst>
      <p:ext uri="{BB962C8B-B14F-4D97-AF65-F5344CB8AC3E}">
        <p14:creationId xmlns:p14="http://schemas.microsoft.com/office/powerpoint/2010/main" val="8243475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63"/>
                                        </p:tgtEl>
                                        <p:attrNameLst>
                                          <p:attrName>style.visibility</p:attrName>
                                        </p:attrNameLst>
                                      </p:cBhvr>
                                      <p:to>
                                        <p:strVal val="visible"/>
                                      </p:to>
                                    </p:se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P spid="1300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93648"/>
            <a:ext cx="9144000" cy="609600"/>
          </a:xfrm>
        </p:spPr>
        <p:txBody>
          <a:bodyPr/>
          <a:lstStyle/>
          <a:p>
            <a:pPr eaLnBrk="1" hangingPunct="1"/>
            <a:r>
              <a:rPr lang="en-US" sz="3600" b="1" u="sng" dirty="0">
                <a:solidFill>
                  <a:srgbClr val="FFC000"/>
                </a:solidFill>
                <a:cs typeface="Times New Roman" pitchFamily="18" charset="0"/>
              </a:rPr>
              <a:t>The Church Jesus Died to Save</a:t>
            </a:r>
          </a:p>
        </p:txBody>
      </p:sp>
      <p:sp>
        <p:nvSpPr>
          <p:cNvPr id="14339" name="Footer Placeholder 4"/>
          <p:cNvSpPr>
            <a:spLocks noGrp="1"/>
          </p:cNvSpPr>
          <p:nvPr>
            <p:ph type="ftr" sz="quarter" idx="11"/>
          </p:nvPr>
        </p:nvSpPr>
        <p:spPr>
          <a:xfrm>
            <a:off x="2057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sp>
        <p:nvSpPr>
          <p:cNvPr id="11" name="Text Box 3"/>
          <p:cNvSpPr txBox="1">
            <a:spLocks noChangeArrowheads="1"/>
          </p:cNvSpPr>
          <p:nvPr/>
        </p:nvSpPr>
        <p:spPr bwMode="auto">
          <a:xfrm>
            <a:off x="-4916" y="1277752"/>
            <a:ext cx="9144000" cy="461665"/>
          </a:xfrm>
          <a:prstGeom prst="rect">
            <a:avLst/>
          </a:prstGeom>
          <a:noFill/>
          <a:ln w="9525">
            <a:noFill/>
            <a:miter lim="800000"/>
            <a:headEnd/>
            <a:tailEnd/>
          </a:ln>
        </p:spPr>
        <p:txBody>
          <a:bodyPr>
            <a:spAutoFit/>
          </a:bodyPr>
          <a:lstStyle/>
          <a:p>
            <a:pPr marL="342900" indent="-342900" algn="l">
              <a:buFont typeface="Wingdings" panose="05000000000000000000" pitchFamily="2" charset="2"/>
              <a:buChar char="v"/>
              <a:defRPr/>
            </a:pPr>
            <a:r>
              <a:rPr lang="en-US" dirty="0">
                <a:solidFill>
                  <a:schemeClr val="tx1"/>
                </a:solidFill>
              </a:rPr>
              <a:t>Has the Right Head</a:t>
            </a:r>
          </a:p>
        </p:txBody>
      </p:sp>
      <p:sp>
        <p:nvSpPr>
          <p:cNvPr id="7" name="Text Box 4">
            <a:extLst>
              <a:ext uri="{FF2B5EF4-FFF2-40B4-BE49-F238E27FC236}">
                <a16:creationId xmlns:a16="http://schemas.microsoft.com/office/drawing/2014/main" id="{4315E1AD-E54B-40D8-9275-A5A58A0626D3}"/>
              </a:ext>
            </a:extLst>
          </p:cNvPr>
          <p:cNvSpPr txBox="1">
            <a:spLocks noChangeArrowheads="1"/>
          </p:cNvSpPr>
          <p:nvPr/>
        </p:nvSpPr>
        <p:spPr bwMode="auto">
          <a:xfrm>
            <a:off x="-4916" y="2373722"/>
            <a:ext cx="5601058" cy="1384995"/>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Ephesians 5:23</a:t>
            </a:r>
            <a:endParaRPr lang="en-US" i="1" dirty="0">
              <a:solidFill>
                <a:srgbClr val="7030A0"/>
              </a:solidFill>
            </a:endParaRPr>
          </a:p>
          <a:p>
            <a:pPr marL="511175" indent="-511175" algn="l" eaLnBrk="1" hangingPunct="1"/>
            <a:r>
              <a:rPr lang="en-US" sz="2000" b="0" dirty="0">
                <a:solidFill>
                  <a:srgbClr val="002060"/>
                </a:solidFill>
              </a:rPr>
              <a:t>23.  For the husband is the head of the wife, as Christ also is the head of the church, He Himself being the Savior of the body.</a:t>
            </a:r>
          </a:p>
        </p:txBody>
      </p:sp>
      <p:sp>
        <p:nvSpPr>
          <p:cNvPr id="6" name="Text Box 4">
            <a:extLst>
              <a:ext uri="{FF2B5EF4-FFF2-40B4-BE49-F238E27FC236}">
                <a16:creationId xmlns:a16="http://schemas.microsoft.com/office/drawing/2014/main" id="{43B0EFD1-437D-4DA3-9218-BE311CA7C0D5}"/>
              </a:ext>
            </a:extLst>
          </p:cNvPr>
          <p:cNvSpPr txBox="1">
            <a:spLocks noChangeArrowheads="1"/>
          </p:cNvSpPr>
          <p:nvPr/>
        </p:nvSpPr>
        <p:spPr bwMode="auto">
          <a:xfrm>
            <a:off x="16771" y="4724400"/>
            <a:ext cx="5601058" cy="1692771"/>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Colossians 1:18</a:t>
            </a:r>
            <a:endParaRPr lang="en-US" i="1" dirty="0">
              <a:solidFill>
                <a:srgbClr val="7030A0"/>
              </a:solidFill>
            </a:endParaRPr>
          </a:p>
          <a:p>
            <a:pPr marL="511175" indent="-511175" algn="l" eaLnBrk="1" hangingPunct="1"/>
            <a:r>
              <a:rPr lang="en-US" sz="2000" b="0" dirty="0">
                <a:solidFill>
                  <a:srgbClr val="002060"/>
                </a:solidFill>
              </a:rPr>
              <a:t>18.  He is also head of the body, the church; and He is the beginning, the firstborn from the dead, so that He Himself will come to have first place in everything.</a:t>
            </a:r>
          </a:p>
        </p:txBody>
      </p:sp>
      <p:pic>
        <p:nvPicPr>
          <p:cNvPr id="8" name="Picture 7">
            <a:extLst>
              <a:ext uri="{FF2B5EF4-FFF2-40B4-BE49-F238E27FC236}">
                <a16:creationId xmlns:a16="http://schemas.microsoft.com/office/drawing/2014/main" id="{2A9BA7F9-EA08-4B5F-A66F-A9C751FC3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9932" y="2128132"/>
            <a:ext cx="3426651" cy="4729868"/>
          </a:xfrm>
          <a:prstGeom prst="rect">
            <a:avLst/>
          </a:prstGeom>
        </p:spPr>
      </p:pic>
    </p:spTree>
    <p:extLst>
      <p:ext uri="{BB962C8B-B14F-4D97-AF65-F5344CB8AC3E}">
        <p14:creationId xmlns:p14="http://schemas.microsoft.com/office/powerpoint/2010/main" val="4367338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C6D860A-C67D-4211-B97A-04E5EB921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127716">
            <a:off x="6976730" y="1889861"/>
            <a:ext cx="1524000" cy="3048000"/>
          </a:xfrm>
          <a:prstGeom prst="rect">
            <a:avLst/>
          </a:prstGeom>
        </p:spPr>
      </p:pic>
      <p:pic>
        <p:nvPicPr>
          <p:cNvPr id="20" name="Picture 19">
            <a:extLst>
              <a:ext uri="{FF2B5EF4-FFF2-40B4-BE49-F238E27FC236}">
                <a16:creationId xmlns:a16="http://schemas.microsoft.com/office/drawing/2014/main" id="{8CDB863C-A74B-4121-8BE1-3384AD73F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425490"/>
            <a:ext cx="1524000" cy="3048000"/>
          </a:xfrm>
          <a:prstGeom prst="rect">
            <a:avLst/>
          </a:prstGeom>
        </p:spPr>
      </p:pic>
      <p:pic>
        <p:nvPicPr>
          <p:cNvPr id="17" name="Picture 16">
            <a:extLst>
              <a:ext uri="{FF2B5EF4-FFF2-40B4-BE49-F238E27FC236}">
                <a16:creationId xmlns:a16="http://schemas.microsoft.com/office/drawing/2014/main" id="{A2B072CE-DF19-4BB1-9821-57ECA30E6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51559">
            <a:off x="4295945" y="1903611"/>
            <a:ext cx="1524000" cy="3048000"/>
          </a:xfrm>
          <a:prstGeom prst="rect">
            <a:avLst/>
          </a:prstGeom>
        </p:spPr>
      </p:pic>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It Has the Right Head</a:t>
            </a:r>
          </a:p>
        </p:txBody>
      </p:sp>
      <p:sp>
        <p:nvSpPr>
          <p:cNvPr id="14339" name="Footer Placeholder 4"/>
          <p:cNvSpPr>
            <a:spLocks noGrp="1"/>
          </p:cNvSpPr>
          <p:nvPr>
            <p:ph type="ftr" sz="quarter" idx="11"/>
          </p:nvPr>
        </p:nvSpPr>
        <p:spPr>
          <a:xfrm>
            <a:off x="2057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pic>
        <p:nvPicPr>
          <p:cNvPr id="4" name="Picture 3">
            <a:extLst>
              <a:ext uri="{FF2B5EF4-FFF2-40B4-BE49-F238E27FC236}">
                <a16:creationId xmlns:a16="http://schemas.microsoft.com/office/drawing/2014/main" id="{DE7EF8A6-1893-49B7-8753-ADCD9D3CC0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34" y="982253"/>
            <a:ext cx="4178211" cy="2787650"/>
          </a:xfrm>
          <a:prstGeom prst="rect">
            <a:avLst/>
          </a:prstGeom>
        </p:spPr>
      </p:pic>
      <p:pic>
        <p:nvPicPr>
          <p:cNvPr id="6" name="Picture 5">
            <a:extLst>
              <a:ext uri="{FF2B5EF4-FFF2-40B4-BE49-F238E27FC236}">
                <a16:creationId xmlns:a16="http://schemas.microsoft.com/office/drawing/2014/main" id="{C2F8E0E2-FCB5-48EB-9D5C-7B770CACB5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4847" y="859691"/>
            <a:ext cx="2291906" cy="2291906"/>
          </a:xfrm>
          <a:prstGeom prst="rect">
            <a:avLst/>
          </a:prstGeom>
        </p:spPr>
      </p:pic>
      <p:sp>
        <p:nvSpPr>
          <p:cNvPr id="28" name="Text Box 8">
            <a:extLst>
              <a:ext uri="{FF2B5EF4-FFF2-40B4-BE49-F238E27FC236}">
                <a16:creationId xmlns:a16="http://schemas.microsoft.com/office/drawing/2014/main" id="{4432D00D-2D30-4B6B-8FE8-1DF0C871A0B5}"/>
              </a:ext>
            </a:extLst>
          </p:cNvPr>
          <p:cNvSpPr txBox="1">
            <a:spLocks noChangeArrowheads="1"/>
          </p:cNvSpPr>
          <p:nvPr/>
        </p:nvSpPr>
        <p:spPr bwMode="auto">
          <a:xfrm>
            <a:off x="-2458" y="5473490"/>
            <a:ext cx="9144000" cy="954107"/>
          </a:xfrm>
          <a:prstGeom prst="rect">
            <a:avLst/>
          </a:prstGeom>
          <a:ln/>
          <a:extLst/>
        </p:spPr>
        <p:style>
          <a:lnRef idx="0">
            <a:schemeClr val="accent6"/>
          </a:lnRef>
          <a:fillRef idx="3">
            <a:schemeClr val="accent6"/>
          </a:fillRef>
          <a:effectRef idx="3">
            <a:schemeClr val="accent6"/>
          </a:effectRef>
          <a:fontRef idx="minor">
            <a:schemeClr val="lt1"/>
          </a:fontRef>
        </p:style>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rgbClr val="0000FF"/>
                </a:solidFill>
              </a:rPr>
              <a:t>The church built by Jesus neither recognizes </a:t>
            </a:r>
          </a:p>
          <a:p>
            <a:pPr eaLnBrk="1" hangingPunct="1"/>
            <a:r>
              <a:rPr lang="en-US" sz="2800" dirty="0">
                <a:solidFill>
                  <a:srgbClr val="0000FF"/>
                </a:solidFill>
              </a:rPr>
              <a:t>nor submits to any other Head than Christ!</a:t>
            </a:r>
            <a:endParaRPr lang="en-US" sz="2800" b="0" dirty="0">
              <a:solidFill>
                <a:srgbClr val="0000FF"/>
              </a:solidFill>
            </a:endParaRPr>
          </a:p>
        </p:txBody>
      </p:sp>
      <p:pic>
        <p:nvPicPr>
          <p:cNvPr id="29" name="Picture 28">
            <a:extLst>
              <a:ext uri="{FF2B5EF4-FFF2-40B4-BE49-F238E27FC236}">
                <a16:creationId xmlns:a16="http://schemas.microsoft.com/office/drawing/2014/main" id="{AA1EABD9-5A89-44BC-94D1-A6B261D8C8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064" y="609600"/>
            <a:ext cx="3445150" cy="3445150"/>
          </a:xfrm>
          <a:prstGeom prst="rect">
            <a:avLst/>
          </a:prstGeom>
        </p:spPr>
      </p:pic>
      <p:pic>
        <p:nvPicPr>
          <p:cNvPr id="30" name="Picture 29">
            <a:extLst>
              <a:ext uri="{FF2B5EF4-FFF2-40B4-BE49-F238E27FC236}">
                <a16:creationId xmlns:a16="http://schemas.microsoft.com/office/drawing/2014/main" id="{E09DB645-6DD6-4490-85A0-C500ABA978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3275" y="626242"/>
            <a:ext cx="3539196" cy="3539196"/>
          </a:xfrm>
          <a:prstGeom prst="rect">
            <a:avLst/>
          </a:prstGeom>
        </p:spPr>
      </p:pic>
    </p:spTree>
    <p:extLst>
      <p:ext uri="{BB962C8B-B14F-4D97-AF65-F5344CB8AC3E}">
        <p14:creationId xmlns:p14="http://schemas.microsoft.com/office/powerpoint/2010/main" val="35760296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00"/>
                            </p:stCondLst>
                            <p:childTnLst>
                              <p:par>
                                <p:cTn id="37" presetID="21" presetClass="entr" presetSubtype="1"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heel(1)">
                                      <p:cBhvr>
                                        <p:cTn id="39" dur="2000"/>
                                        <p:tgtEl>
                                          <p:spTgt spid="29"/>
                                        </p:tgtEl>
                                      </p:cBhvr>
                                    </p:animEffect>
                                  </p:childTnLst>
                                </p:cTn>
                              </p:par>
                            </p:childTnLst>
                          </p:cTn>
                        </p:par>
                        <p:par>
                          <p:cTn id="40" fill="hold">
                            <p:stCondLst>
                              <p:cond delay="2500"/>
                            </p:stCondLst>
                            <p:childTnLst>
                              <p:par>
                                <p:cTn id="41" presetID="21" presetClass="entr" presetSubtype="1"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heel(1)">
                                      <p:cBhvr>
                                        <p:cTn id="4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DE6BC-9C39-4399-93FB-F0DDC8560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2478081"/>
            <a:ext cx="5029200" cy="3093672"/>
          </a:xfrm>
          <a:prstGeom prst="rect">
            <a:avLst/>
          </a:prstGeom>
        </p:spPr>
      </p:pic>
      <p:sp>
        <p:nvSpPr>
          <p:cNvPr id="14338" name="Rectangle 2"/>
          <p:cNvSpPr>
            <a:spLocks noGrp="1" noChangeArrowheads="1"/>
          </p:cNvSpPr>
          <p:nvPr>
            <p:ph type="title"/>
          </p:nvPr>
        </p:nvSpPr>
        <p:spPr>
          <a:xfrm>
            <a:off x="0" y="293648"/>
            <a:ext cx="9144000" cy="609600"/>
          </a:xfrm>
        </p:spPr>
        <p:txBody>
          <a:bodyPr/>
          <a:lstStyle/>
          <a:p>
            <a:pPr eaLnBrk="1" hangingPunct="1"/>
            <a:r>
              <a:rPr lang="en-US" sz="3600" b="1" u="sng" dirty="0">
                <a:solidFill>
                  <a:srgbClr val="FFC000"/>
                </a:solidFill>
                <a:cs typeface="Times New Roman" pitchFamily="18" charset="0"/>
              </a:rPr>
              <a:t>The Church Jesus Died to Save</a:t>
            </a:r>
          </a:p>
        </p:txBody>
      </p:sp>
      <p:sp>
        <p:nvSpPr>
          <p:cNvPr id="14339" name="Footer Placeholder 4"/>
          <p:cNvSpPr>
            <a:spLocks noGrp="1"/>
          </p:cNvSpPr>
          <p:nvPr>
            <p:ph type="ftr" sz="quarter" idx="11"/>
          </p:nvPr>
        </p:nvSpPr>
        <p:spPr>
          <a:xfrm>
            <a:off x="2057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sp>
        <p:nvSpPr>
          <p:cNvPr id="11" name="Text Box 3"/>
          <p:cNvSpPr txBox="1">
            <a:spLocks noChangeArrowheads="1"/>
          </p:cNvSpPr>
          <p:nvPr/>
        </p:nvSpPr>
        <p:spPr bwMode="auto">
          <a:xfrm>
            <a:off x="-4916" y="1277752"/>
            <a:ext cx="9144000" cy="1200329"/>
          </a:xfrm>
          <a:prstGeom prst="rect">
            <a:avLst/>
          </a:prstGeom>
          <a:noFill/>
          <a:ln w="9525">
            <a:noFill/>
            <a:miter lim="800000"/>
            <a:headEnd/>
            <a:tailEnd/>
          </a:ln>
        </p:spPr>
        <p:txBody>
          <a:bodyPr>
            <a:spAutoFit/>
          </a:bodyPr>
          <a:lstStyle/>
          <a:p>
            <a:pPr marL="342900" indent="-342900" algn="l">
              <a:buFont typeface="Wingdings" panose="05000000000000000000" pitchFamily="2" charset="2"/>
              <a:buChar char="v"/>
              <a:defRPr/>
            </a:pPr>
            <a:r>
              <a:rPr lang="en-US" i="1" dirty="0">
                <a:solidFill>
                  <a:schemeClr val="tx1"/>
                </a:solidFill>
              </a:rPr>
              <a:t>Has the Right Head</a:t>
            </a:r>
          </a:p>
          <a:p>
            <a:pPr marL="342900" indent="-342900" algn="l">
              <a:buFont typeface="Wingdings" panose="05000000000000000000" pitchFamily="2" charset="2"/>
              <a:buChar char="v"/>
              <a:defRPr/>
            </a:pPr>
            <a:endParaRPr lang="en-US" dirty="0">
              <a:solidFill>
                <a:schemeClr val="tx1"/>
              </a:solidFill>
            </a:endParaRPr>
          </a:p>
          <a:p>
            <a:pPr marL="342900" indent="-342900" algn="l">
              <a:buFont typeface="Wingdings" panose="05000000000000000000" pitchFamily="2" charset="2"/>
              <a:buChar char="v"/>
              <a:defRPr/>
            </a:pPr>
            <a:r>
              <a:rPr lang="en-US" dirty="0">
                <a:solidFill>
                  <a:schemeClr val="tx1"/>
                </a:solidFill>
              </a:rPr>
              <a:t>Practices the Right Baptism</a:t>
            </a:r>
          </a:p>
        </p:txBody>
      </p:sp>
      <p:sp>
        <p:nvSpPr>
          <p:cNvPr id="6" name="Text Box 4">
            <a:extLst>
              <a:ext uri="{FF2B5EF4-FFF2-40B4-BE49-F238E27FC236}">
                <a16:creationId xmlns:a16="http://schemas.microsoft.com/office/drawing/2014/main" id="{43B0EFD1-437D-4DA3-9218-BE311CA7C0D5}"/>
              </a:ext>
            </a:extLst>
          </p:cNvPr>
          <p:cNvSpPr txBox="1">
            <a:spLocks noChangeArrowheads="1"/>
          </p:cNvSpPr>
          <p:nvPr/>
        </p:nvSpPr>
        <p:spPr bwMode="auto">
          <a:xfrm>
            <a:off x="-4916" y="4966209"/>
            <a:ext cx="9148915" cy="1077218"/>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Mark 16:16 </a:t>
            </a:r>
            <a:r>
              <a:rPr lang="en-US" i="1" dirty="0">
                <a:solidFill>
                  <a:srgbClr val="7030A0"/>
                </a:solidFill>
              </a:rPr>
              <a:t>(G907 </a:t>
            </a:r>
            <a:r>
              <a:rPr lang="en-US" i="1" dirty="0" err="1">
                <a:solidFill>
                  <a:srgbClr val="7030A0"/>
                </a:solidFill>
              </a:rPr>
              <a:t>baptizo</a:t>
            </a:r>
            <a:r>
              <a:rPr lang="en-US" i="1" dirty="0">
                <a:solidFill>
                  <a:srgbClr val="7030A0"/>
                </a:solidFill>
              </a:rPr>
              <a:t>: To immerse; submerge)</a:t>
            </a:r>
          </a:p>
          <a:p>
            <a:pPr marL="511175" indent="-511175" algn="l" eaLnBrk="1" hangingPunct="1"/>
            <a:r>
              <a:rPr lang="en-US" sz="2000" b="0" dirty="0">
                <a:solidFill>
                  <a:srgbClr val="002060"/>
                </a:solidFill>
              </a:rPr>
              <a:t>16.  "He who has believed and has been baptized shall be saved; but he who has disbelieved shall be condemned.</a:t>
            </a:r>
          </a:p>
        </p:txBody>
      </p:sp>
    </p:spTree>
    <p:extLst>
      <p:ext uri="{BB962C8B-B14F-4D97-AF65-F5344CB8AC3E}">
        <p14:creationId xmlns:p14="http://schemas.microsoft.com/office/powerpoint/2010/main" val="38446419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p:cTn id="7"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2" end="2"/>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It Practices the Right Baptism</a:t>
            </a:r>
          </a:p>
        </p:txBody>
      </p:sp>
      <p:sp>
        <p:nvSpPr>
          <p:cNvPr id="14339" name="Footer Placeholder 4"/>
          <p:cNvSpPr>
            <a:spLocks noGrp="1"/>
          </p:cNvSpPr>
          <p:nvPr>
            <p:ph type="ftr" sz="quarter" idx="11"/>
          </p:nvPr>
        </p:nvSpPr>
        <p:spPr>
          <a:xfrm>
            <a:off x="2057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sp>
        <p:nvSpPr>
          <p:cNvPr id="10" name="Text Box 3"/>
          <p:cNvSpPr txBox="1">
            <a:spLocks noChangeArrowheads="1"/>
          </p:cNvSpPr>
          <p:nvPr/>
        </p:nvSpPr>
        <p:spPr bwMode="auto">
          <a:xfrm>
            <a:off x="0" y="868114"/>
            <a:ext cx="9144000" cy="3108543"/>
          </a:xfrm>
          <a:prstGeom prst="rect">
            <a:avLst/>
          </a:prstGeom>
          <a:noFill/>
          <a:ln w="9525">
            <a:noFill/>
            <a:miter lim="800000"/>
            <a:headEnd/>
            <a:tailEnd/>
          </a:ln>
        </p:spPr>
        <p:txBody>
          <a:bodyPr>
            <a:spAutoFit/>
          </a:bodyPr>
          <a:lstStyle/>
          <a:p>
            <a:pPr algn="l">
              <a:defRPr/>
            </a:pPr>
            <a:r>
              <a:rPr lang="en-US" dirty="0">
                <a:solidFill>
                  <a:schemeClr val="tx1"/>
                </a:solidFill>
              </a:rPr>
              <a:t>When the church of Christ was established Peter answered the question, “What shall we do?” with, “Repent, and each of you be baptized in the name of Jesus Christ for the forgiveness of your sins” </a:t>
            </a:r>
            <a:r>
              <a:rPr lang="en-US" i="1" dirty="0">
                <a:solidFill>
                  <a:schemeClr val="tx1"/>
                </a:solidFill>
              </a:rPr>
              <a:t>(Acts 2:37-38) </a:t>
            </a:r>
          </a:p>
          <a:p>
            <a:pPr marL="457200" indent="-457200" algn="l">
              <a:buClr>
                <a:schemeClr val="tx2"/>
              </a:buClr>
              <a:buSzPct val="115000"/>
              <a:buFont typeface="Wingdings" pitchFamily="2" charset="2"/>
              <a:buChar char="Ø"/>
              <a:defRPr/>
            </a:pPr>
            <a:r>
              <a:rPr lang="en-US" sz="2000" dirty="0"/>
              <a:t>Acts 2:47 (NKJ): </a:t>
            </a:r>
            <a:r>
              <a:rPr lang="en-US" sz="2000" b="0" dirty="0"/>
              <a:t>After being baptized, God added them to the church.</a:t>
            </a:r>
          </a:p>
          <a:p>
            <a:pPr marL="457200" indent="-457200" algn="l">
              <a:buClr>
                <a:schemeClr val="tx2"/>
              </a:buClr>
              <a:buSzPct val="115000"/>
              <a:buFont typeface="Wingdings" pitchFamily="2" charset="2"/>
              <a:buChar char="Ø"/>
              <a:defRPr/>
            </a:pPr>
            <a:r>
              <a:rPr lang="en-US" sz="2000" dirty="0"/>
              <a:t>Acts 10:47-48: </a:t>
            </a:r>
            <a:r>
              <a:rPr lang="en-US" sz="2000" b="0" dirty="0"/>
              <a:t>Peter “ordered” (NKJ: “commanded”) the household of Cornelius to be baptized!</a:t>
            </a:r>
          </a:p>
          <a:p>
            <a:pPr marL="457200" indent="-457200" algn="l">
              <a:buClr>
                <a:schemeClr val="tx2"/>
              </a:buClr>
              <a:buSzPct val="115000"/>
              <a:buFont typeface="Wingdings" pitchFamily="2" charset="2"/>
              <a:buChar char="Ø"/>
              <a:defRPr/>
            </a:pPr>
            <a:r>
              <a:rPr lang="en-US" sz="2000" dirty="0"/>
              <a:t>Gal. 3:27: </a:t>
            </a:r>
            <a:r>
              <a:rPr lang="en-US" sz="2000" b="0" dirty="0"/>
              <a:t>Baptism is how one gets “into” Christ!</a:t>
            </a:r>
          </a:p>
          <a:p>
            <a:pPr marL="457200" indent="-457200" algn="l">
              <a:buClr>
                <a:schemeClr val="tx2"/>
              </a:buClr>
              <a:buSzPct val="115000"/>
              <a:buFont typeface="Wingdings" pitchFamily="2" charset="2"/>
              <a:buChar char="Ø"/>
              <a:defRPr/>
            </a:pPr>
            <a:r>
              <a:rPr lang="en-US" sz="2000" dirty="0"/>
              <a:t>I Cor. 12:13: </a:t>
            </a:r>
            <a:r>
              <a:rPr lang="en-US" sz="2000" b="0" dirty="0"/>
              <a:t>Baptism is means to enter the “body,” the church!</a:t>
            </a:r>
          </a:p>
        </p:txBody>
      </p:sp>
      <p:sp>
        <p:nvSpPr>
          <p:cNvPr id="8" name="Text Box 8">
            <a:extLst>
              <a:ext uri="{FF2B5EF4-FFF2-40B4-BE49-F238E27FC236}">
                <a16:creationId xmlns:a16="http://schemas.microsoft.com/office/drawing/2014/main" id="{317E0BA5-1DB4-4804-884A-DA351CCA1A00}"/>
              </a:ext>
            </a:extLst>
          </p:cNvPr>
          <p:cNvSpPr txBox="1">
            <a:spLocks noChangeArrowheads="1"/>
          </p:cNvSpPr>
          <p:nvPr/>
        </p:nvSpPr>
        <p:spPr bwMode="auto">
          <a:xfrm>
            <a:off x="0" y="4553381"/>
            <a:ext cx="9144000" cy="1384995"/>
          </a:xfrm>
          <a:prstGeom prst="rect">
            <a:avLst/>
          </a:prstGeom>
          <a:ln/>
          <a:extLst/>
        </p:spPr>
        <p:style>
          <a:lnRef idx="0">
            <a:schemeClr val="accent6"/>
          </a:lnRef>
          <a:fillRef idx="3">
            <a:schemeClr val="accent6"/>
          </a:fillRef>
          <a:effectRef idx="3">
            <a:schemeClr val="accent6"/>
          </a:effectRef>
          <a:fontRef idx="minor">
            <a:schemeClr val="lt1"/>
          </a:fontRef>
        </p:style>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rgbClr val="0000FF"/>
                </a:solidFill>
              </a:rPr>
              <a:t>The church built by Jesus teaches the means of</a:t>
            </a:r>
          </a:p>
          <a:p>
            <a:pPr eaLnBrk="1" hangingPunct="1"/>
            <a:r>
              <a:rPr lang="en-US" sz="2800" dirty="0">
                <a:solidFill>
                  <a:srgbClr val="0000FF"/>
                </a:solidFill>
              </a:rPr>
              <a:t>salvation and entrance into the church is baptism</a:t>
            </a:r>
          </a:p>
          <a:p>
            <a:pPr eaLnBrk="1" hangingPunct="1"/>
            <a:r>
              <a:rPr lang="en-US" sz="2800" dirty="0">
                <a:solidFill>
                  <a:srgbClr val="0000FF"/>
                </a:solidFill>
              </a:rPr>
              <a:t>as Christ and the apostles did! </a:t>
            </a:r>
            <a:r>
              <a:rPr lang="en-US" sz="2800" i="1" dirty="0">
                <a:solidFill>
                  <a:srgbClr val="0000FF"/>
                </a:solidFill>
              </a:rPr>
              <a:t>(I Cor. 12:13)</a:t>
            </a:r>
            <a:endParaRPr lang="en-US" sz="2800" b="0" i="1" dirty="0">
              <a:solidFill>
                <a:srgbClr val="0000FF"/>
              </a:solidFill>
            </a:endParaRPr>
          </a:p>
        </p:txBody>
      </p:sp>
    </p:spTree>
    <p:extLst>
      <p:ext uri="{BB962C8B-B14F-4D97-AF65-F5344CB8AC3E}">
        <p14:creationId xmlns:p14="http://schemas.microsoft.com/office/powerpoint/2010/main" val="8591807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93648"/>
            <a:ext cx="9144000" cy="609600"/>
          </a:xfrm>
        </p:spPr>
        <p:txBody>
          <a:bodyPr/>
          <a:lstStyle/>
          <a:p>
            <a:pPr eaLnBrk="1" hangingPunct="1"/>
            <a:r>
              <a:rPr lang="en-US" sz="3600" b="1" u="sng" dirty="0">
                <a:solidFill>
                  <a:srgbClr val="FFC000"/>
                </a:solidFill>
                <a:cs typeface="Times New Roman" pitchFamily="18" charset="0"/>
              </a:rPr>
              <a:t>The Church Jesus Died to Save</a:t>
            </a:r>
          </a:p>
        </p:txBody>
      </p:sp>
      <p:sp>
        <p:nvSpPr>
          <p:cNvPr id="14339" name="Footer Placeholder 4"/>
          <p:cNvSpPr>
            <a:spLocks noGrp="1"/>
          </p:cNvSpPr>
          <p:nvPr>
            <p:ph type="ftr" sz="quarter" idx="11"/>
          </p:nvPr>
        </p:nvSpPr>
        <p:spPr>
          <a:xfrm>
            <a:off x="2057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sp>
        <p:nvSpPr>
          <p:cNvPr id="11" name="Text Box 3"/>
          <p:cNvSpPr txBox="1">
            <a:spLocks noChangeArrowheads="1"/>
          </p:cNvSpPr>
          <p:nvPr/>
        </p:nvSpPr>
        <p:spPr bwMode="auto">
          <a:xfrm>
            <a:off x="-4916" y="1277752"/>
            <a:ext cx="9144000" cy="1938992"/>
          </a:xfrm>
          <a:prstGeom prst="rect">
            <a:avLst/>
          </a:prstGeom>
          <a:noFill/>
          <a:ln w="9525">
            <a:noFill/>
            <a:miter lim="800000"/>
            <a:headEnd/>
            <a:tailEnd/>
          </a:ln>
        </p:spPr>
        <p:txBody>
          <a:bodyPr>
            <a:spAutoFit/>
          </a:bodyPr>
          <a:lstStyle/>
          <a:p>
            <a:pPr marL="342900" indent="-342900" algn="l">
              <a:buFont typeface="Wingdings" panose="05000000000000000000" pitchFamily="2" charset="2"/>
              <a:buChar char="v"/>
              <a:defRPr/>
            </a:pPr>
            <a:r>
              <a:rPr lang="en-US" i="1" dirty="0">
                <a:solidFill>
                  <a:schemeClr val="tx1"/>
                </a:solidFill>
              </a:rPr>
              <a:t>Has the Right Head</a:t>
            </a:r>
          </a:p>
          <a:p>
            <a:pPr marL="342900" indent="-342900" algn="l">
              <a:buFont typeface="Wingdings" panose="05000000000000000000" pitchFamily="2" charset="2"/>
              <a:buChar char="v"/>
              <a:defRPr/>
            </a:pPr>
            <a:endParaRPr lang="en-US" dirty="0">
              <a:solidFill>
                <a:schemeClr val="tx1"/>
              </a:solidFill>
            </a:endParaRPr>
          </a:p>
          <a:p>
            <a:pPr marL="342900" indent="-342900" algn="l">
              <a:buFont typeface="Wingdings" panose="05000000000000000000" pitchFamily="2" charset="2"/>
              <a:buChar char="v"/>
              <a:defRPr/>
            </a:pPr>
            <a:r>
              <a:rPr lang="en-US" i="1" dirty="0">
                <a:solidFill>
                  <a:schemeClr val="tx1"/>
                </a:solidFill>
              </a:rPr>
              <a:t>Practices the Right Baptism</a:t>
            </a:r>
          </a:p>
          <a:p>
            <a:pPr marL="342900" indent="-342900" algn="l">
              <a:buFont typeface="Wingdings" panose="05000000000000000000" pitchFamily="2" charset="2"/>
              <a:buChar char="v"/>
              <a:defRPr/>
            </a:pPr>
            <a:endParaRPr lang="en-US" dirty="0">
              <a:solidFill>
                <a:schemeClr val="tx1"/>
              </a:solidFill>
            </a:endParaRPr>
          </a:p>
          <a:p>
            <a:pPr marL="342900" indent="-342900" algn="l">
              <a:buFont typeface="Wingdings" panose="05000000000000000000" pitchFamily="2" charset="2"/>
              <a:buChar char="v"/>
              <a:defRPr/>
            </a:pPr>
            <a:r>
              <a:rPr lang="en-US" dirty="0">
                <a:solidFill>
                  <a:schemeClr val="tx1"/>
                </a:solidFill>
              </a:rPr>
              <a:t>Is Grounded in Love &amp; Truth</a:t>
            </a:r>
          </a:p>
        </p:txBody>
      </p:sp>
      <p:sp>
        <p:nvSpPr>
          <p:cNvPr id="6" name="Text Box 4">
            <a:extLst>
              <a:ext uri="{FF2B5EF4-FFF2-40B4-BE49-F238E27FC236}">
                <a16:creationId xmlns:a16="http://schemas.microsoft.com/office/drawing/2014/main" id="{43B0EFD1-437D-4DA3-9218-BE311CA7C0D5}"/>
              </a:ext>
            </a:extLst>
          </p:cNvPr>
          <p:cNvSpPr txBox="1">
            <a:spLocks noChangeArrowheads="1"/>
          </p:cNvSpPr>
          <p:nvPr/>
        </p:nvSpPr>
        <p:spPr bwMode="auto">
          <a:xfrm>
            <a:off x="-4916" y="4966209"/>
            <a:ext cx="9148915" cy="1077218"/>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Ephesians 4:15</a:t>
            </a:r>
            <a:endParaRPr lang="en-US" i="1" dirty="0">
              <a:solidFill>
                <a:srgbClr val="7030A0"/>
              </a:solidFill>
            </a:endParaRPr>
          </a:p>
          <a:p>
            <a:pPr marL="511175" indent="-511175" algn="l" eaLnBrk="1" hangingPunct="1"/>
            <a:r>
              <a:rPr lang="en-US" sz="2000" b="0" dirty="0">
                <a:solidFill>
                  <a:srgbClr val="002060"/>
                </a:solidFill>
              </a:rPr>
              <a:t>15.  but speaking the truth in love, we are to grow up in all aspects into Him who is the head, even Christ,</a:t>
            </a:r>
          </a:p>
        </p:txBody>
      </p:sp>
      <p:pic>
        <p:nvPicPr>
          <p:cNvPr id="7" name="Picture 6">
            <a:extLst>
              <a:ext uri="{FF2B5EF4-FFF2-40B4-BE49-F238E27FC236}">
                <a16:creationId xmlns:a16="http://schemas.microsoft.com/office/drawing/2014/main" id="{3AEB6350-1DC9-43AB-80DD-23C67E5FCD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046311"/>
            <a:ext cx="3728884" cy="2796663"/>
          </a:xfrm>
          <a:prstGeom prst="rect">
            <a:avLst/>
          </a:prstGeom>
        </p:spPr>
      </p:pic>
    </p:spTree>
    <p:extLst>
      <p:ext uri="{BB962C8B-B14F-4D97-AF65-F5344CB8AC3E}">
        <p14:creationId xmlns:p14="http://schemas.microsoft.com/office/powerpoint/2010/main" val="2181478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 calcmode="lin" valueType="num">
                                      <p:cBhvr>
                                        <p:cTn id="7"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4" end="4"/>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It Is Grounded in Love &amp; Truth</a:t>
            </a:r>
          </a:p>
        </p:txBody>
      </p:sp>
      <p:sp>
        <p:nvSpPr>
          <p:cNvPr id="14339" name="Footer Placeholder 4"/>
          <p:cNvSpPr>
            <a:spLocks noGrp="1"/>
          </p:cNvSpPr>
          <p:nvPr>
            <p:ph type="ftr" sz="quarter" idx="11"/>
          </p:nvPr>
        </p:nvSpPr>
        <p:spPr>
          <a:xfrm>
            <a:off x="2057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The Church Jesus Died To Save</a:t>
            </a:r>
          </a:p>
        </p:txBody>
      </p:sp>
      <p:sp>
        <p:nvSpPr>
          <p:cNvPr id="10" name="Text Box 3"/>
          <p:cNvSpPr txBox="1">
            <a:spLocks noChangeArrowheads="1"/>
          </p:cNvSpPr>
          <p:nvPr/>
        </p:nvSpPr>
        <p:spPr bwMode="auto">
          <a:xfrm>
            <a:off x="0" y="876000"/>
            <a:ext cx="9144000" cy="830997"/>
          </a:xfrm>
          <a:prstGeom prst="rect">
            <a:avLst/>
          </a:prstGeom>
          <a:noFill/>
          <a:ln w="9525">
            <a:noFill/>
            <a:miter lim="800000"/>
            <a:headEnd/>
            <a:tailEnd/>
          </a:ln>
        </p:spPr>
        <p:txBody>
          <a:bodyPr>
            <a:spAutoFit/>
          </a:bodyPr>
          <a:lstStyle/>
          <a:p>
            <a:pPr>
              <a:defRPr/>
            </a:pPr>
            <a:r>
              <a:rPr lang="en-US" dirty="0">
                <a:solidFill>
                  <a:schemeClr val="tx1"/>
                </a:solidFill>
              </a:rPr>
              <a:t>I Cor. 16:14: “Let all that you do be done in love” </a:t>
            </a:r>
          </a:p>
          <a:p>
            <a:pPr>
              <a:defRPr/>
            </a:pPr>
            <a:r>
              <a:rPr lang="en-US" i="1" dirty="0">
                <a:solidFill>
                  <a:schemeClr val="tx1"/>
                </a:solidFill>
              </a:rPr>
              <a:t>(I Tim. 1:5)</a:t>
            </a:r>
          </a:p>
        </p:txBody>
      </p:sp>
      <p:sp>
        <p:nvSpPr>
          <p:cNvPr id="9" name="Text Box 3">
            <a:extLst>
              <a:ext uri="{FF2B5EF4-FFF2-40B4-BE49-F238E27FC236}">
                <a16:creationId xmlns:a16="http://schemas.microsoft.com/office/drawing/2014/main" id="{5C91823D-7E15-4137-88BA-57D7F1443FCB}"/>
              </a:ext>
            </a:extLst>
          </p:cNvPr>
          <p:cNvSpPr txBox="1">
            <a:spLocks noChangeArrowheads="1"/>
          </p:cNvSpPr>
          <p:nvPr/>
        </p:nvSpPr>
        <p:spPr bwMode="auto">
          <a:xfrm>
            <a:off x="0" y="2104933"/>
            <a:ext cx="9144000" cy="1446550"/>
          </a:xfrm>
          <a:prstGeom prst="rect">
            <a:avLst/>
          </a:prstGeom>
          <a:noFill/>
          <a:ln w="9525">
            <a:noFill/>
            <a:miter lim="800000"/>
            <a:headEnd/>
            <a:tailEnd/>
          </a:ln>
        </p:spPr>
        <p:txBody>
          <a:bodyPr>
            <a:spAutoFit/>
          </a:bodyPr>
          <a:lstStyle/>
          <a:p>
            <a:pPr algn="l">
              <a:defRPr/>
            </a:pPr>
            <a:r>
              <a:rPr lang="en-US" dirty="0">
                <a:solidFill>
                  <a:schemeClr val="tx1"/>
                </a:solidFill>
              </a:rPr>
              <a:t>I Tim. 3:15: The church is the “pillar and support of the truth”</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We are to defend and support the truth (Jude 3) out of love! </a:t>
            </a:r>
          </a:p>
          <a:p>
            <a:pPr lvl="1" algn="l">
              <a:buClr>
                <a:schemeClr val="tx2"/>
              </a:buClr>
              <a:buSzPct val="115000"/>
              <a:defRPr/>
            </a:pPr>
            <a:r>
              <a:rPr lang="en-US" sz="2000" dirty="0"/>
              <a:t>(Eph. 4:15)</a:t>
            </a:r>
            <a:endParaRPr lang="en-US" sz="2000" b="0" i="1" dirty="0"/>
          </a:p>
        </p:txBody>
      </p:sp>
      <p:sp>
        <p:nvSpPr>
          <p:cNvPr id="6" name="Text Box 3">
            <a:extLst>
              <a:ext uri="{FF2B5EF4-FFF2-40B4-BE49-F238E27FC236}">
                <a16:creationId xmlns:a16="http://schemas.microsoft.com/office/drawing/2014/main" id="{03840AA3-3369-46B4-A76E-975DA84CEC1A}"/>
              </a:ext>
            </a:extLst>
          </p:cNvPr>
          <p:cNvSpPr txBox="1">
            <a:spLocks noChangeArrowheads="1"/>
          </p:cNvSpPr>
          <p:nvPr/>
        </p:nvSpPr>
        <p:spPr bwMode="auto">
          <a:xfrm>
            <a:off x="9041" y="3854750"/>
            <a:ext cx="9144000" cy="1200329"/>
          </a:xfrm>
          <a:prstGeom prst="rect">
            <a:avLst/>
          </a:prstGeom>
          <a:noFill/>
          <a:ln w="9525">
            <a:noFill/>
            <a:miter lim="800000"/>
            <a:headEnd/>
            <a:tailEnd/>
          </a:ln>
        </p:spPr>
        <p:txBody>
          <a:bodyPr>
            <a:spAutoFit/>
          </a:bodyPr>
          <a:lstStyle/>
          <a:p>
            <a:pPr>
              <a:defRPr/>
            </a:pPr>
            <a:r>
              <a:rPr lang="en-US" dirty="0">
                <a:solidFill>
                  <a:schemeClr val="tx1"/>
                </a:solidFill>
              </a:rPr>
              <a:t>The church that belongs to Jesus ought to be known by</a:t>
            </a:r>
          </a:p>
          <a:p>
            <a:pPr>
              <a:defRPr/>
            </a:pPr>
            <a:r>
              <a:rPr lang="en-US" dirty="0">
                <a:solidFill>
                  <a:schemeClr val="tx1"/>
                </a:solidFill>
              </a:rPr>
              <a:t>our love for God and for one another – </a:t>
            </a:r>
          </a:p>
          <a:p>
            <a:pPr>
              <a:defRPr/>
            </a:pPr>
            <a:r>
              <a:rPr lang="en-US" i="1" dirty="0">
                <a:solidFill>
                  <a:schemeClr val="tx1"/>
                </a:solidFill>
              </a:rPr>
              <a:t>Jn. 13:34-35; 15:12; Col. 1:4; 3:14; Phil. 1:9; III Jn. 5-6 </a:t>
            </a:r>
          </a:p>
        </p:txBody>
      </p:sp>
      <p:sp>
        <p:nvSpPr>
          <p:cNvPr id="8" name="Text Box 8">
            <a:extLst>
              <a:ext uri="{FF2B5EF4-FFF2-40B4-BE49-F238E27FC236}">
                <a16:creationId xmlns:a16="http://schemas.microsoft.com/office/drawing/2014/main" id="{3304B860-A20B-48FB-8879-A32DF36925C0}"/>
              </a:ext>
            </a:extLst>
          </p:cNvPr>
          <p:cNvSpPr txBox="1">
            <a:spLocks noChangeArrowheads="1"/>
          </p:cNvSpPr>
          <p:nvPr/>
        </p:nvSpPr>
        <p:spPr bwMode="auto">
          <a:xfrm>
            <a:off x="0" y="5358346"/>
            <a:ext cx="9144000" cy="954107"/>
          </a:xfrm>
          <a:prstGeom prst="rect">
            <a:avLst/>
          </a:prstGeom>
          <a:ln/>
          <a:extLst/>
        </p:spPr>
        <p:style>
          <a:lnRef idx="0">
            <a:schemeClr val="accent6"/>
          </a:lnRef>
          <a:fillRef idx="3">
            <a:schemeClr val="accent6"/>
          </a:fillRef>
          <a:effectRef idx="3">
            <a:schemeClr val="accent6"/>
          </a:effectRef>
          <a:fontRef idx="minor">
            <a:schemeClr val="lt1"/>
          </a:fontRef>
        </p:style>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rgbClr val="0000FF"/>
                </a:solidFill>
              </a:rPr>
              <a:t>The church that belongs to Jesus will be known for their love and steadfastness to the truth!</a:t>
            </a:r>
            <a:endParaRPr lang="en-US" sz="2800" b="0" i="1" dirty="0">
              <a:solidFill>
                <a:srgbClr val="0000FF"/>
              </a:solidFill>
            </a:endParaRPr>
          </a:p>
        </p:txBody>
      </p:sp>
    </p:spTree>
    <p:extLst>
      <p:ext uri="{BB962C8B-B14F-4D97-AF65-F5344CB8AC3E}">
        <p14:creationId xmlns:p14="http://schemas.microsoft.com/office/powerpoint/2010/main" val="32621909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wipe(left)">
                                      <p:cBhvr>
                                        <p:cTn id="19" dur="500"/>
                                        <p:tgtEl>
                                          <p:spTgt spid="9">
                                            <p:txEl>
                                              <p:pRg st="1" end="1"/>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152400" y="0"/>
            <a:ext cx="8991600" cy="560388"/>
          </a:xfrm>
        </p:spPr>
        <p:txBody>
          <a:bodyPr/>
          <a:lstStyle/>
          <a:p>
            <a:pPr eaLnBrk="1" hangingPunct="1"/>
            <a:r>
              <a:rPr lang="en-US" sz="3600" b="1" u="sng" dirty="0">
                <a:solidFill>
                  <a:srgbClr val="FFC000"/>
                </a:solidFill>
                <a:cs typeface="Times New Roman" pitchFamily="18" charset="0"/>
              </a:rPr>
              <a:t>Conclusion </a:t>
            </a:r>
          </a:p>
        </p:txBody>
      </p:sp>
      <p:sp>
        <p:nvSpPr>
          <p:cNvPr id="23555" name="Footer Placeholder 4"/>
          <p:cNvSpPr>
            <a:spLocks noGrp="1"/>
          </p:cNvSpPr>
          <p:nvPr>
            <p:ph type="ftr" sz="quarter" idx="11"/>
          </p:nvPr>
        </p:nvSpPr>
        <p:spPr>
          <a:xfrm>
            <a:off x="2057400" y="6553200"/>
            <a:ext cx="48006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sp>
        <p:nvSpPr>
          <p:cNvPr id="8" name="Text Box 3"/>
          <p:cNvSpPr txBox="1">
            <a:spLocks noChangeArrowheads="1"/>
          </p:cNvSpPr>
          <p:nvPr/>
        </p:nvSpPr>
        <p:spPr bwMode="auto">
          <a:xfrm>
            <a:off x="2689" y="762000"/>
            <a:ext cx="9144000" cy="1200329"/>
          </a:xfrm>
          <a:prstGeom prst="rect">
            <a:avLst/>
          </a:prstGeom>
          <a:noFill/>
          <a:ln w="9525">
            <a:noFill/>
            <a:miter lim="800000"/>
            <a:headEnd/>
            <a:tailEnd/>
          </a:ln>
        </p:spPr>
        <p:txBody>
          <a:bodyPr>
            <a:spAutoFit/>
          </a:bodyPr>
          <a:lstStyle/>
          <a:p>
            <a:pPr marL="457200" indent="-457200">
              <a:defRPr/>
            </a:pPr>
            <a:r>
              <a:rPr lang="en-US" dirty="0">
                <a:solidFill>
                  <a:schemeClr val="tx1"/>
                </a:solidFill>
              </a:rPr>
              <a:t>Despite the many “churches” in the world (confusion) </a:t>
            </a:r>
          </a:p>
          <a:p>
            <a:pPr marL="457200" indent="-457200" defTabSz="657225">
              <a:tabLst>
                <a:tab pos="2514600" algn="l"/>
                <a:tab pos="2628900" algn="l"/>
                <a:tab pos="3200400" algn="l"/>
              </a:tabLst>
              <a:defRPr/>
            </a:pPr>
            <a:r>
              <a:rPr lang="en-US" dirty="0">
                <a:solidFill>
                  <a:schemeClr val="tx1"/>
                </a:solidFill>
              </a:rPr>
              <a:t>we can search the Scriptures and know if we have found the right one! </a:t>
            </a:r>
            <a:endParaRPr lang="en-US" i="1" dirty="0">
              <a:solidFill>
                <a:schemeClr val="tx1"/>
              </a:solidFill>
            </a:endParaRPr>
          </a:p>
        </p:txBody>
      </p:sp>
      <p:pic>
        <p:nvPicPr>
          <p:cNvPr id="12" name="Picture 2" descr="http://media-cache-ak0.pinimg.com/736x/57/41/f6/5741f6fb0360797379f61cf44ba868da.jpg">
            <a:extLst>
              <a:ext uri="{FF2B5EF4-FFF2-40B4-BE49-F238E27FC236}">
                <a16:creationId xmlns:a16="http://schemas.microsoft.com/office/drawing/2014/main" id="{8161FC1C-4F36-476B-AF9C-29891C880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267" y="2436062"/>
            <a:ext cx="7140844" cy="35704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DE87B95-1C0F-44CF-AEED-F0D06B122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0" y="2055514"/>
            <a:ext cx="4495800" cy="4345285"/>
          </a:xfrm>
          <a:prstGeom prst="rect">
            <a:avLst/>
          </a:prstGeom>
        </p:spPr>
      </p:pic>
      <p:sp>
        <p:nvSpPr>
          <p:cNvPr id="4" name="Rectangle 3">
            <a:extLst>
              <a:ext uri="{FF2B5EF4-FFF2-40B4-BE49-F238E27FC236}">
                <a16:creationId xmlns:a16="http://schemas.microsoft.com/office/drawing/2014/main" id="{7555CF92-D30E-456F-9B82-E6419479A047}"/>
              </a:ext>
            </a:extLst>
          </p:cNvPr>
          <p:cNvSpPr/>
          <p:nvPr/>
        </p:nvSpPr>
        <p:spPr>
          <a:xfrm>
            <a:off x="1394170" y="3836552"/>
            <a:ext cx="6361037" cy="769441"/>
          </a:xfrm>
          <a:prstGeom prst="rect">
            <a:avLst/>
          </a:prstGeom>
        </p:spPr>
        <p:txBody>
          <a:bodyPr wrap="none">
            <a:spAutoFit/>
          </a:bodyPr>
          <a:lstStyle/>
          <a:p>
            <a:r>
              <a:rPr lang="en-US" sz="4400" dirty="0">
                <a:solidFill>
                  <a:srgbClr val="0000FF"/>
                </a:solidFill>
                <a:effectLst>
                  <a:glow rad="101600">
                    <a:srgbClr val="FFFF00">
                      <a:alpha val="60000"/>
                    </a:srgbClr>
                  </a:glow>
                </a:effectLst>
              </a:rPr>
              <a:t>Eph. 4:4-6: One body!</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31"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152400" y="0"/>
            <a:ext cx="8991600" cy="560388"/>
          </a:xfrm>
        </p:spPr>
        <p:txBody>
          <a:bodyPr/>
          <a:lstStyle/>
          <a:p>
            <a:pPr eaLnBrk="1" hangingPunct="1"/>
            <a:r>
              <a:rPr lang="en-US" sz="3600" b="1" u="sng" dirty="0">
                <a:solidFill>
                  <a:srgbClr val="FFC000"/>
                </a:solidFill>
                <a:cs typeface="Times New Roman" pitchFamily="18" charset="0"/>
              </a:rPr>
              <a:t>Conclusion </a:t>
            </a:r>
          </a:p>
        </p:txBody>
      </p:sp>
      <p:sp>
        <p:nvSpPr>
          <p:cNvPr id="23555" name="Footer Placeholder 4"/>
          <p:cNvSpPr>
            <a:spLocks noGrp="1"/>
          </p:cNvSpPr>
          <p:nvPr>
            <p:ph type="ftr" sz="quarter" idx="11"/>
          </p:nvPr>
        </p:nvSpPr>
        <p:spPr>
          <a:xfrm>
            <a:off x="-17207" y="6563032"/>
            <a:ext cx="2989007"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sp>
        <p:nvSpPr>
          <p:cNvPr id="11" name="Text Box 4"/>
          <p:cNvSpPr txBox="1">
            <a:spLocks noChangeArrowheads="1"/>
          </p:cNvSpPr>
          <p:nvPr/>
        </p:nvSpPr>
        <p:spPr bwMode="auto">
          <a:xfrm>
            <a:off x="4916" y="4310658"/>
            <a:ext cx="9139084" cy="1261884"/>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sz="2800" dirty="0">
                <a:solidFill>
                  <a:srgbClr val="7030A0"/>
                </a:solidFill>
              </a:rPr>
              <a:t>Eph. 5:23 </a:t>
            </a:r>
          </a:p>
          <a:p>
            <a:pPr algn="l" eaLnBrk="1" hangingPunct="1"/>
            <a:r>
              <a:rPr lang="en-US" b="0" dirty="0">
                <a:solidFill>
                  <a:srgbClr val="002060"/>
                </a:solidFill>
              </a:rPr>
              <a:t>23.  For the husband is the head of the wife, as Christ also is the head of the church, He Himself being the Savior of the body.</a:t>
            </a:r>
          </a:p>
        </p:txBody>
      </p:sp>
      <p:sp>
        <p:nvSpPr>
          <p:cNvPr id="13" name="Text Box 3">
            <a:extLst>
              <a:ext uri="{FF2B5EF4-FFF2-40B4-BE49-F238E27FC236}">
                <a16:creationId xmlns:a16="http://schemas.microsoft.com/office/drawing/2014/main" id="{59E2E30C-BB19-4C4C-B804-40A6173D02EF}"/>
              </a:ext>
            </a:extLst>
          </p:cNvPr>
          <p:cNvSpPr txBox="1">
            <a:spLocks noChangeArrowheads="1"/>
          </p:cNvSpPr>
          <p:nvPr/>
        </p:nvSpPr>
        <p:spPr bwMode="auto">
          <a:xfrm>
            <a:off x="4916" y="773671"/>
            <a:ext cx="9141542" cy="954107"/>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defRPr/>
            </a:pPr>
            <a:r>
              <a:rPr lang="en-US" sz="2800" dirty="0">
                <a:solidFill>
                  <a:srgbClr val="FF0000"/>
                </a:solidFill>
                <a:latin typeface="Tahoma" pitchFamily="34" charset="0"/>
                <a:ea typeface="Tahoma" pitchFamily="34" charset="0"/>
                <a:cs typeface="Tahoma" pitchFamily="34" charset="0"/>
              </a:rPr>
              <a:t>It is important to know if we are in the church Jesus built and died to save! </a:t>
            </a:r>
          </a:p>
        </p:txBody>
      </p:sp>
      <p:sp>
        <p:nvSpPr>
          <p:cNvPr id="15" name="Text Box 4">
            <a:extLst>
              <a:ext uri="{FF2B5EF4-FFF2-40B4-BE49-F238E27FC236}">
                <a16:creationId xmlns:a16="http://schemas.microsoft.com/office/drawing/2014/main" id="{6AD14D4D-B87F-42D5-B397-861B12636F14}"/>
              </a:ext>
            </a:extLst>
          </p:cNvPr>
          <p:cNvSpPr txBox="1">
            <a:spLocks noChangeArrowheads="1"/>
          </p:cNvSpPr>
          <p:nvPr/>
        </p:nvSpPr>
        <p:spPr bwMode="auto">
          <a:xfrm>
            <a:off x="4916" y="2203610"/>
            <a:ext cx="9139084" cy="1631216"/>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sz="2800" dirty="0">
                <a:solidFill>
                  <a:srgbClr val="7030A0"/>
                </a:solidFill>
              </a:rPr>
              <a:t>Acts 20:28</a:t>
            </a:r>
          </a:p>
          <a:p>
            <a:pPr algn="l" eaLnBrk="1" hangingPunct="1"/>
            <a:r>
              <a:rPr lang="en-US" b="0" dirty="0">
                <a:solidFill>
                  <a:srgbClr val="002060"/>
                </a:solidFill>
              </a:rPr>
              <a:t>28.  "Be on guard for yourselves and for all the flock, among which the Holy Spirit has made you overseers, to shepherd the church of God which He purchased with His own blood.</a:t>
            </a:r>
          </a:p>
        </p:txBody>
      </p:sp>
    </p:spTree>
    <p:extLst>
      <p:ext uri="{BB962C8B-B14F-4D97-AF65-F5344CB8AC3E}">
        <p14:creationId xmlns:p14="http://schemas.microsoft.com/office/powerpoint/2010/main" val="31327540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152400" y="0"/>
            <a:ext cx="8991600" cy="560388"/>
          </a:xfrm>
        </p:spPr>
        <p:txBody>
          <a:bodyPr/>
          <a:lstStyle/>
          <a:p>
            <a:pPr eaLnBrk="1" hangingPunct="1"/>
            <a:r>
              <a:rPr lang="en-US" sz="3600" b="1" u="sng" dirty="0">
                <a:solidFill>
                  <a:srgbClr val="FFC000"/>
                </a:solidFill>
                <a:cs typeface="Times New Roman" pitchFamily="18" charset="0"/>
              </a:rPr>
              <a:t>Conclusion </a:t>
            </a:r>
          </a:p>
        </p:txBody>
      </p:sp>
      <p:sp>
        <p:nvSpPr>
          <p:cNvPr id="23555" name="Footer Placeholder 4"/>
          <p:cNvSpPr>
            <a:spLocks noGrp="1"/>
          </p:cNvSpPr>
          <p:nvPr>
            <p:ph type="ftr" sz="quarter" idx="11"/>
          </p:nvPr>
        </p:nvSpPr>
        <p:spPr>
          <a:xfrm>
            <a:off x="2971800" y="6563032"/>
            <a:ext cx="2989007"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The Church Jesus Died To Save</a:t>
            </a:r>
          </a:p>
        </p:txBody>
      </p:sp>
      <p:sp>
        <p:nvSpPr>
          <p:cNvPr id="12" name="Text Box 8"/>
          <p:cNvSpPr txBox="1">
            <a:spLocks noChangeArrowheads="1"/>
          </p:cNvSpPr>
          <p:nvPr/>
        </p:nvSpPr>
        <p:spPr bwMode="auto">
          <a:xfrm>
            <a:off x="0" y="874635"/>
            <a:ext cx="9156915" cy="1754326"/>
          </a:xfrm>
          <a:prstGeom prst="rect">
            <a:avLst/>
          </a:prstGeom>
          <a:solidFill>
            <a:schemeClr val="bg1">
              <a:lumMod val="50000"/>
            </a:schemeClr>
          </a:solidFill>
          <a:ln/>
          <a:extLst/>
        </p:spPr>
        <p:style>
          <a:lnRef idx="0">
            <a:schemeClr val="accent6"/>
          </a:lnRef>
          <a:fillRef idx="1001">
            <a:schemeClr val="dk2"/>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3600" dirty="0">
                <a:solidFill>
                  <a:schemeClr val="tx1"/>
                </a:solidFill>
              </a:rPr>
              <a:t>Obey the gospel God’s way and enter the church Jesus built and will one day reward!</a:t>
            </a:r>
            <a:endParaRPr lang="en-US" sz="3600" i="1" dirty="0">
              <a:solidFill>
                <a:schemeClr val="tx1"/>
              </a:solidFill>
            </a:endParaRPr>
          </a:p>
        </p:txBody>
      </p:sp>
      <p:pic>
        <p:nvPicPr>
          <p:cNvPr id="4" name="Picture 3">
            <a:extLst>
              <a:ext uri="{FF2B5EF4-FFF2-40B4-BE49-F238E27FC236}">
                <a16:creationId xmlns:a16="http://schemas.microsoft.com/office/drawing/2014/main" id="{36A2840C-31A3-4C15-B65B-025FA37AE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560" y="2848282"/>
            <a:ext cx="4953000" cy="3714750"/>
          </a:xfrm>
          <a:prstGeom prst="rect">
            <a:avLst/>
          </a:prstGeom>
        </p:spPr>
      </p:pic>
    </p:spTree>
    <p:extLst>
      <p:ext uri="{BB962C8B-B14F-4D97-AF65-F5344CB8AC3E}">
        <p14:creationId xmlns:p14="http://schemas.microsoft.com/office/powerpoint/2010/main" val="17936930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413112402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60388"/>
          </a:xfrm>
        </p:spPr>
        <p:txBody>
          <a:bodyPr/>
          <a:lstStyle/>
          <a:p>
            <a:pPr eaLnBrk="1" hangingPunct="1"/>
            <a:r>
              <a:rPr lang="en-US" sz="3600" b="1" u="sng" dirty="0">
                <a:solidFill>
                  <a:srgbClr val="FFC000"/>
                </a:solidFill>
                <a:cs typeface="Times New Roman" pitchFamily="18" charset="0"/>
              </a:rPr>
              <a:t>Intro</a:t>
            </a:r>
            <a:endParaRPr lang="en-US" sz="3600" b="1" u="sng" dirty="0">
              <a:solidFill>
                <a:srgbClr val="FFC000"/>
              </a:solidFill>
            </a:endParaRP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8574" y="1066800"/>
            <a:ext cx="4622800" cy="264159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4" y="2438400"/>
            <a:ext cx="4531032" cy="3579515"/>
          </a:xfrm>
          <a:prstGeom prst="rect">
            <a:avLst/>
          </a:prstGeom>
        </p:spPr>
      </p:pic>
    </p:spTree>
    <p:extLst>
      <p:ext uri="{BB962C8B-B14F-4D97-AF65-F5344CB8AC3E}">
        <p14:creationId xmlns:p14="http://schemas.microsoft.com/office/powerpoint/2010/main" val="29273525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2590800" y="6553200"/>
            <a:ext cx="4038600" cy="304800"/>
          </a:xfrm>
        </p:spPr>
        <p:txBody>
          <a:bodyPr/>
          <a:lstStyle/>
          <a:p>
            <a:pPr>
              <a:defRPr/>
            </a:pPr>
            <a:r>
              <a:rPr lang="en-US" b="0"/>
              <a:t>The Church Jesus Died To Save</a:t>
            </a:r>
            <a:endParaRPr lang="en-US" b="0" dirty="0"/>
          </a:p>
        </p:txBody>
      </p:sp>
      <p:sp>
        <p:nvSpPr>
          <p:cNvPr id="130050" name="Rectangle 2"/>
          <p:cNvSpPr>
            <a:spLocks noGrp="1" noChangeArrowheads="1"/>
          </p:cNvSpPr>
          <p:nvPr>
            <p:ph type="title"/>
          </p:nvPr>
        </p:nvSpPr>
        <p:spPr>
          <a:xfrm>
            <a:off x="0" y="0"/>
            <a:ext cx="9144000" cy="609600"/>
          </a:xfrm>
        </p:spPr>
        <p:txBody>
          <a:bodyPr/>
          <a:lstStyle/>
          <a:p>
            <a:pPr eaLnBrk="1" hangingPunct="1">
              <a:defRPr/>
            </a:pPr>
            <a:r>
              <a:rPr lang="en-US" sz="3600" b="1" u="sng" dirty="0">
                <a:solidFill>
                  <a:srgbClr val="FFFF00"/>
                </a:solidFill>
                <a:cs typeface="Times New Roman" pitchFamily="18" charset="0"/>
              </a:rPr>
              <a:t>Intro</a:t>
            </a:r>
            <a:r>
              <a:rPr lang="en-US" sz="3600" b="1" u="sng" dirty="0">
                <a:solidFill>
                  <a:schemeClr val="tx1"/>
                </a:solidFill>
                <a:cs typeface="Times New Roman" pitchFamily="18" charset="0"/>
              </a:rPr>
              <a:t> </a:t>
            </a:r>
          </a:p>
        </p:txBody>
      </p:sp>
      <p:sp>
        <p:nvSpPr>
          <p:cNvPr id="130061" name="Text Box 13"/>
          <p:cNvSpPr txBox="1">
            <a:spLocks noChangeArrowheads="1"/>
          </p:cNvSpPr>
          <p:nvPr/>
        </p:nvSpPr>
        <p:spPr bwMode="auto">
          <a:xfrm>
            <a:off x="-34622" y="846136"/>
            <a:ext cx="9178621"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eaLnBrk="1" hangingPunct="1"/>
            <a:r>
              <a:rPr lang="en-US" altLang="en-US" dirty="0">
                <a:solidFill>
                  <a:schemeClr val="tx1"/>
                </a:solidFill>
              </a:rPr>
              <a:t>The question people should be asking is, </a:t>
            </a:r>
          </a:p>
          <a:p>
            <a:pPr eaLnBrk="1" hangingPunct="1"/>
            <a:r>
              <a:rPr lang="en-US" altLang="en-US" dirty="0">
                <a:solidFill>
                  <a:schemeClr val="tx1"/>
                </a:solidFill>
              </a:rPr>
              <a:t>“Is it the church Jesus died to build </a:t>
            </a:r>
            <a:r>
              <a:rPr lang="en-US" altLang="en-US">
                <a:solidFill>
                  <a:schemeClr val="tx1"/>
                </a:solidFill>
              </a:rPr>
              <a:t>&amp; save?”</a:t>
            </a:r>
            <a:endParaRPr lang="en-US" altLang="en-US" sz="2800" dirty="0">
              <a:solidFill>
                <a:schemeClr val="tx1"/>
              </a:solidFill>
            </a:endParaRPr>
          </a:p>
        </p:txBody>
      </p:sp>
      <p:sp>
        <p:nvSpPr>
          <p:cNvPr id="130063" name="Text Box 15"/>
          <p:cNvSpPr txBox="1">
            <a:spLocks noChangeArrowheads="1"/>
          </p:cNvSpPr>
          <p:nvPr/>
        </p:nvSpPr>
        <p:spPr bwMode="auto">
          <a:xfrm>
            <a:off x="2832" y="1882335"/>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eaLnBrk="1" hangingPunct="1"/>
            <a:r>
              <a:rPr lang="en-US" altLang="en-US" dirty="0">
                <a:solidFill>
                  <a:schemeClr val="tx1"/>
                </a:solidFill>
              </a:rPr>
              <a:t>If one church is as good as another, then Christ’s blood was spilled in vain, for He said He would build His church (singular, not plural) – Mt. 16:18; Acts 20:28; Eph. 4:4</a:t>
            </a:r>
            <a:endParaRPr lang="en-US" altLang="en-US" sz="2800" dirty="0">
              <a:solidFill>
                <a:schemeClr val="tx1"/>
              </a:solidFill>
            </a:endParaRPr>
          </a:p>
        </p:txBody>
      </p:sp>
      <p:pic>
        <p:nvPicPr>
          <p:cNvPr id="3" name="Picture 2">
            <a:extLst>
              <a:ext uri="{FF2B5EF4-FFF2-40B4-BE49-F238E27FC236}">
                <a16:creationId xmlns:a16="http://schemas.microsoft.com/office/drawing/2014/main" id="{3379024B-98BD-4EBA-B4BE-214C4BA684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30539">
            <a:off x="4334843" y="3365467"/>
            <a:ext cx="4355024" cy="2916253"/>
          </a:xfrm>
          <a:prstGeom prst="rect">
            <a:avLst/>
          </a:prstGeom>
        </p:spPr>
      </p:pic>
      <p:sp>
        <p:nvSpPr>
          <p:cNvPr id="7" name="Text Box 8"/>
          <p:cNvSpPr txBox="1">
            <a:spLocks noChangeArrowheads="1"/>
          </p:cNvSpPr>
          <p:nvPr/>
        </p:nvSpPr>
        <p:spPr bwMode="auto">
          <a:xfrm>
            <a:off x="2832" y="3663856"/>
            <a:ext cx="4035768" cy="2677656"/>
          </a:xfrm>
          <a:prstGeom prst="rect">
            <a:avLst/>
          </a:prstGeom>
          <a:solidFill>
            <a:srgbClr val="00000C"/>
          </a:solidFill>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chemeClr val="tx1"/>
                </a:solidFill>
              </a:rPr>
              <a:t>In a world full of</a:t>
            </a:r>
          </a:p>
          <a:p>
            <a:pPr eaLnBrk="1" hangingPunct="1"/>
            <a:r>
              <a:rPr lang="en-US" sz="2800" dirty="0">
                <a:solidFill>
                  <a:schemeClr val="tx1"/>
                </a:solidFill>
              </a:rPr>
              <a:t>many churches, </a:t>
            </a:r>
          </a:p>
          <a:p>
            <a:pPr eaLnBrk="1" hangingPunct="1"/>
            <a:r>
              <a:rPr lang="en-US" sz="2800" dirty="0">
                <a:solidFill>
                  <a:schemeClr val="tx1"/>
                </a:solidFill>
              </a:rPr>
              <a:t>how can I identify the church that Jesus died to </a:t>
            </a:r>
          </a:p>
          <a:p>
            <a:pPr eaLnBrk="1" hangingPunct="1"/>
            <a:r>
              <a:rPr lang="en-US" sz="2800" dirty="0">
                <a:solidFill>
                  <a:schemeClr val="tx1"/>
                </a:solidFill>
              </a:rPr>
              <a:t>build and save? </a:t>
            </a:r>
            <a:endParaRPr lang="en-US" sz="2800" b="0" i="1" dirty="0">
              <a:effectLst>
                <a:glow rad="228600">
                  <a:schemeClr val="accent2">
                    <a:satMod val="175000"/>
                    <a:alpha val="40000"/>
                  </a:schemeClr>
                </a:glow>
              </a:effectLst>
            </a:endParaRPr>
          </a:p>
        </p:txBody>
      </p:sp>
    </p:spTree>
    <p:extLst>
      <p:ext uri="{BB962C8B-B14F-4D97-AF65-F5344CB8AC3E}">
        <p14:creationId xmlns:p14="http://schemas.microsoft.com/office/powerpoint/2010/main" val="33400261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fade">
                                      <p:cBhvr>
                                        <p:cTn id="7" dur="500"/>
                                        <p:tgtEl>
                                          <p:spTgt spid="1300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063"/>
                                        </p:tgtEl>
                                        <p:attrNameLst>
                                          <p:attrName>style.visibility</p:attrName>
                                        </p:attrNameLst>
                                      </p:cBhvr>
                                      <p:to>
                                        <p:strVal val="visible"/>
                                      </p:to>
                                    </p:set>
                                    <p:animEffect transition="in" filter="fade">
                                      <p:cBhvr>
                                        <p:cTn id="12" dur="500"/>
                                        <p:tgtEl>
                                          <p:spTgt spid="13006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1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P spid="130063"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93648"/>
            <a:ext cx="9144000" cy="609600"/>
          </a:xfrm>
        </p:spPr>
        <p:txBody>
          <a:bodyPr/>
          <a:lstStyle/>
          <a:p>
            <a:pPr eaLnBrk="1" hangingPunct="1"/>
            <a:r>
              <a:rPr lang="en-US" sz="3600" b="1" u="sng" dirty="0">
                <a:solidFill>
                  <a:srgbClr val="FFC000"/>
                </a:solidFill>
                <a:cs typeface="Times New Roman" pitchFamily="18" charset="0"/>
              </a:rPr>
              <a:t>The Church Jesus Died to Save</a:t>
            </a:r>
          </a:p>
        </p:txBody>
      </p:sp>
      <p:sp>
        <p:nvSpPr>
          <p:cNvPr id="14339" name="Footer Placeholder 4"/>
          <p:cNvSpPr>
            <a:spLocks noGrp="1"/>
          </p:cNvSpPr>
          <p:nvPr>
            <p:ph type="ftr" sz="quarter" idx="11"/>
          </p:nvPr>
        </p:nvSpPr>
        <p:spPr>
          <a:xfrm>
            <a:off x="2057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sp>
        <p:nvSpPr>
          <p:cNvPr id="11" name="Text Box 3"/>
          <p:cNvSpPr txBox="1">
            <a:spLocks noChangeArrowheads="1"/>
          </p:cNvSpPr>
          <p:nvPr/>
        </p:nvSpPr>
        <p:spPr bwMode="auto">
          <a:xfrm>
            <a:off x="-4916" y="1277752"/>
            <a:ext cx="9144000" cy="461665"/>
          </a:xfrm>
          <a:prstGeom prst="rect">
            <a:avLst/>
          </a:prstGeom>
          <a:noFill/>
          <a:ln w="9525">
            <a:noFill/>
            <a:miter lim="800000"/>
            <a:headEnd/>
            <a:tailEnd/>
          </a:ln>
        </p:spPr>
        <p:txBody>
          <a:bodyPr>
            <a:spAutoFit/>
          </a:bodyPr>
          <a:lstStyle/>
          <a:p>
            <a:pPr marL="342900" indent="-342900" algn="l">
              <a:buFont typeface="Wingdings" panose="05000000000000000000" pitchFamily="2" charset="2"/>
              <a:buChar char="v"/>
              <a:defRPr/>
            </a:pPr>
            <a:r>
              <a:rPr lang="en-US" dirty="0">
                <a:solidFill>
                  <a:schemeClr val="tx1"/>
                </a:solidFill>
              </a:rPr>
              <a:t>Built By the Right Founder</a:t>
            </a:r>
            <a:endParaRPr lang="en-US" i="1" dirty="0">
              <a:solidFill>
                <a:schemeClr val="tx1"/>
              </a:solidFill>
            </a:endParaRPr>
          </a:p>
        </p:txBody>
      </p:sp>
      <p:sp>
        <p:nvSpPr>
          <p:cNvPr id="8" name="Text Box 4">
            <a:extLst>
              <a:ext uri="{FF2B5EF4-FFF2-40B4-BE49-F238E27FC236}">
                <a16:creationId xmlns:a16="http://schemas.microsoft.com/office/drawing/2014/main" id="{D5FEEA87-B826-4FB5-8628-43915C1D000F}"/>
              </a:ext>
            </a:extLst>
          </p:cNvPr>
          <p:cNvSpPr txBox="1">
            <a:spLocks noChangeArrowheads="1"/>
          </p:cNvSpPr>
          <p:nvPr/>
        </p:nvSpPr>
        <p:spPr bwMode="auto">
          <a:xfrm>
            <a:off x="4916" y="2113921"/>
            <a:ext cx="9139084" cy="2000548"/>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Jeremiah 23:5-6 (Malachi 3:1-3)</a:t>
            </a:r>
          </a:p>
          <a:p>
            <a:pPr marL="511175" indent="-511175" algn="l" eaLnBrk="1" hangingPunct="1"/>
            <a:r>
              <a:rPr lang="en-US" sz="2000" b="0" dirty="0">
                <a:solidFill>
                  <a:srgbClr val="002060"/>
                </a:solidFill>
              </a:rPr>
              <a:t>5.  "Behold, the days are coming," declares the LORD, "When I will raise up for David a righteous Branch; And He will reign as king and act wisely And do justice and righteousness in the land.</a:t>
            </a:r>
          </a:p>
          <a:p>
            <a:pPr marL="511175" indent="-511175" algn="l" eaLnBrk="1" hangingPunct="1"/>
            <a:r>
              <a:rPr lang="en-US" sz="2000" b="0" dirty="0">
                <a:solidFill>
                  <a:srgbClr val="002060"/>
                </a:solidFill>
              </a:rPr>
              <a:t>6.  "In His days Judah will be saved, And Israel will dwell securely; And this is His name by which He will be called, 'The LORD our righteousness.'</a:t>
            </a:r>
          </a:p>
        </p:txBody>
      </p:sp>
      <p:sp>
        <p:nvSpPr>
          <p:cNvPr id="10" name="Text Box 4">
            <a:extLst>
              <a:ext uri="{FF2B5EF4-FFF2-40B4-BE49-F238E27FC236}">
                <a16:creationId xmlns:a16="http://schemas.microsoft.com/office/drawing/2014/main" id="{E7536AAC-62BB-46FA-805F-8A326B344060}"/>
              </a:ext>
            </a:extLst>
          </p:cNvPr>
          <p:cNvSpPr txBox="1">
            <a:spLocks noChangeArrowheads="1"/>
          </p:cNvSpPr>
          <p:nvPr/>
        </p:nvSpPr>
        <p:spPr bwMode="auto">
          <a:xfrm>
            <a:off x="-4916" y="4776175"/>
            <a:ext cx="9139084" cy="1077218"/>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Matthew 16:18</a:t>
            </a:r>
          </a:p>
          <a:p>
            <a:pPr marL="511175" indent="-511175" algn="l" eaLnBrk="1" hangingPunct="1"/>
            <a:r>
              <a:rPr lang="en-US" sz="2000" b="0" dirty="0">
                <a:solidFill>
                  <a:srgbClr val="002060"/>
                </a:solidFill>
              </a:rPr>
              <a:t>18.  "I also say to you that you are Peter, and upon this rock I will build My church; and the gates of Hades will not overpower it.</a:t>
            </a:r>
          </a:p>
        </p:txBody>
      </p:sp>
    </p:spTree>
    <p:extLst>
      <p:ext uri="{BB962C8B-B14F-4D97-AF65-F5344CB8AC3E}">
        <p14:creationId xmlns:p14="http://schemas.microsoft.com/office/powerpoint/2010/main" val="38813787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It Was Built By the Right Founder</a:t>
            </a:r>
          </a:p>
        </p:txBody>
      </p:sp>
      <p:sp>
        <p:nvSpPr>
          <p:cNvPr id="14339" name="Footer Placeholder 4"/>
          <p:cNvSpPr>
            <a:spLocks noGrp="1"/>
          </p:cNvSpPr>
          <p:nvPr>
            <p:ph type="ftr" sz="quarter" idx="11"/>
          </p:nvPr>
        </p:nvSpPr>
        <p:spPr>
          <a:xfrm>
            <a:off x="2057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sp>
        <p:nvSpPr>
          <p:cNvPr id="11" name="Text Box 3"/>
          <p:cNvSpPr txBox="1">
            <a:spLocks noChangeArrowheads="1"/>
          </p:cNvSpPr>
          <p:nvPr/>
        </p:nvSpPr>
        <p:spPr bwMode="auto">
          <a:xfrm>
            <a:off x="-9832" y="762000"/>
            <a:ext cx="9144000" cy="3293209"/>
          </a:xfrm>
          <a:prstGeom prst="rect">
            <a:avLst/>
          </a:prstGeom>
          <a:noFill/>
          <a:ln w="9525">
            <a:noFill/>
            <a:miter lim="800000"/>
            <a:headEnd/>
            <a:tailEnd/>
          </a:ln>
        </p:spPr>
        <p:txBody>
          <a:bodyPr>
            <a:spAutoFit/>
          </a:bodyPr>
          <a:lstStyle/>
          <a:p>
            <a:pPr algn="l">
              <a:defRPr/>
            </a:pPr>
            <a:r>
              <a:rPr lang="en-US" dirty="0">
                <a:solidFill>
                  <a:schemeClr val="tx1"/>
                </a:solidFill>
              </a:rPr>
              <a:t>There is only one church Jesus built! (Jn. 15:1-8) – </a:t>
            </a:r>
          </a:p>
          <a:p>
            <a:pPr algn="l">
              <a:defRPr/>
            </a:pPr>
            <a:r>
              <a:rPr lang="en-US" dirty="0">
                <a:solidFill>
                  <a:schemeClr val="tx1"/>
                </a:solidFill>
              </a:rPr>
              <a:t>Jesus is the Vine &amp; saints the branches</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b="0" dirty="0"/>
              <a:t>“My church” (Mt. 16:18) indicates possession, so the church He is Savior of (Eph. 5:23) is the church that belongs to Christ (or, church of Christ)</a:t>
            </a:r>
          </a:p>
          <a:p>
            <a:pPr marL="457200" indent="-457200" algn="l">
              <a:buClr>
                <a:schemeClr val="tx2"/>
              </a:buClr>
              <a:buSzPct val="115000"/>
              <a:buFont typeface="Wingdings" pitchFamily="2" charset="2"/>
              <a:buChar char="Ø"/>
              <a:defRPr/>
            </a:pPr>
            <a:r>
              <a:rPr lang="en-US" sz="2000" dirty="0"/>
              <a:t>Mark 9:1; Acts 2:47; 20:28: </a:t>
            </a:r>
            <a:r>
              <a:rPr lang="en-US" sz="2000" b="0" dirty="0"/>
              <a:t>Jesus built His church as promised in the 1</a:t>
            </a:r>
            <a:r>
              <a:rPr lang="en-US" sz="2000" b="0" baseline="30000" dirty="0"/>
              <a:t>st</a:t>
            </a:r>
            <a:r>
              <a:rPr lang="en-US" sz="2000" b="0" dirty="0"/>
              <a:t>  century on the Day of Pentecost!</a:t>
            </a:r>
          </a:p>
          <a:p>
            <a:pPr marL="457200" indent="-457200" algn="l">
              <a:buClr>
                <a:schemeClr val="tx2"/>
              </a:buClr>
              <a:buSzPct val="115000"/>
              <a:buFont typeface="Wingdings" pitchFamily="2" charset="2"/>
              <a:buChar char="Ø"/>
              <a:defRPr/>
            </a:pPr>
            <a:r>
              <a:rPr lang="en-US" sz="2000" b="0" dirty="0"/>
              <a:t>He gave His blood to build His church </a:t>
            </a:r>
            <a:r>
              <a:rPr lang="en-US" sz="2000" b="0" i="1" dirty="0"/>
              <a:t>(Acts 20:28). </a:t>
            </a:r>
          </a:p>
          <a:p>
            <a:pPr marL="457200" indent="-457200" algn="l">
              <a:buClr>
                <a:schemeClr val="tx2"/>
              </a:buClr>
              <a:buSzPct val="115000"/>
              <a:buFont typeface="Wingdings" pitchFamily="2" charset="2"/>
              <a:buChar char="Ø"/>
              <a:defRPr/>
            </a:pPr>
            <a:r>
              <a:rPr lang="en-US" sz="2000" b="0" dirty="0"/>
              <a:t>He never promised any other church – just His own church, bought with blood, and Spirit-filled all over the world! </a:t>
            </a:r>
            <a:r>
              <a:rPr lang="en-US" sz="2000" b="0" i="1" dirty="0"/>
              <a:t>(Mt. 28:18-20; Mk. 16:15-16)</a:t>
            </a:r>
          </a:p>
          <a:p>
            <a:pPr marL="457200" indent="-457200" algn="l">
              <a:buClr>
                <a:schemeClr val="tx2"/>
              </a:buClr>
              <a:buSzPct val="115000"/>
              <a:buFont typeface="Wingdings" pitchFamily="2" charset="2"/>
              <a:buChar char="Ø"/>
              <a:defRPr/>
            </a:pPr>
            <a:r>
              <a:rPr lang="en-US" sz="2000" b="0" dirty="0"/>
              <a:t>He promised to save those in His church (body) – </a:t>
            </a:r>
            <a:r>
              <a:rPr lang="en-US" sz="2000" b="0" i="1" dirty="0"/>
              <a:t>Eph. 5:23 (Eph. 1:22-23)</a:t>
            </a:r>
          </a:p>
        </p:txBody>
      </p:sp>
      <p:pic>
        <p:nvPicPr>
          <p:cNvPr id="3" name="Picture 2">
            <a:extLst>
              <a:ext uri="{FF2B5EF4-FFF2-40B4-BE49-F238E27FC236}">
                <a16:creationId xmlns:a16="http://schemas.microsoft.com/office/drawing/2014/main" id="{89CA6FAE-1D59-4D21-B747-B279FB103B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300" y="4073445"/>
            <a:ext cx="3657600" cy="2459736"/>
          </a:xfrm>
          <a:prstGeom prst="rect">
            <a:avLst/>
          </a:prstGeom>
        </p:spPr>
      </p:pic>
    </p:spTree>
    <p:extLst>
      <p:ext uri="{BB962C8B-B14F-4D97-AF65-F5344CB8AC3E}">
        <p14:creationId xmlns:p14="http://schemas.microsoft.com/office/powerpoint/2010/main" val="32829418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wipe(left)">
                                      <p:cBhvr>
                                        <p:cTn id="20" dur="500"/>
                                        <p:tgtEl>
                                          <p:spTgt spid="11">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wipe(left)">
                                      <p:cBhvr>
                                        <p:cTn id="24" dur="500"/>
                                        <p:tgtEl>
                                          <p:spTgt spid="11">
                                            <p:txEl>
                                              <p:pRg st="3" end="3"/>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wipe(left)">
                                      <p:cBhvr>
                                        <p:cTn id="28" dur="500"/>
                                        <p:tgtEl>
                                          <p:spTgt spid="11">
                                            <p:txEl>
                                              <p:pRg st="4" end="4"/>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ipe(left)">
                                      <p:cBhvr>
                                        <p:cTn id="32" dur="500"/>
                                        <p:tgtEl>
                                          <p:spTgt spid="11">
                                            <p:txEl>
                                              <p:pRg st="5" end="5"/>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wipe(left)">
                                      <p:cBhvr>
                                        <p:cTn id="36"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9AC517-468F-4861-BAEB-1E051A184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588" y="3288953"/>
            <a:ext cx="3326824" cy="2883247"/>
          </a:xfrm>
          <a:prstGeom prst="rect">
            <a:avLst/>
          </a:prstGeom>
        </p:spPr>
      </p:pic>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It Was Built By the Right Founder</a:t>
            </a:r>
          </a:p>
        </p:txBody>
      </p:sp>
      <p:sp>
        <p:nvSpPr>
          <p:cNvPr id="14339" name="Footer Placeholder 4"/>
          <p:cNvSpPr>
            <a:spLocks noGrp="1"/>
          </p:cNvSpPr>
          <p:nvPr>
            <p:ph type="ftr" sz="quarter" idx="11"/>
          </p:nvPr>
        </p:nvSpPr>
        <p:spPr>
          <a:xfrm>
            <a:off x="24003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The Church Jesus Died To Save</a:t>
            </a:r>
          </a:p>
        </p:txBody>
      </p:sp>
      <p:sp>
        <p:nvSpPr>
          <p:cNvPr id="11" name="Text Box 3"/>
          <p:cNvSpPr txBox="1">
            <a:spLocks noChangeArrowheads="1"/>
          </p:cNvSpPr>
          <p:nvPr/>
        </p:nvSpPr>
        <p:spPr bwMode="auto">
          <a:xfrm>
            <a:off x="0" y="878265"/>
            <a:ext cx="9144000" cy="830997"/>
          </a:xfrm>
          <a:prstGeom prst="rect">
            <a:avLst/>
          </a:prstGeom>
          <a:noFill/>
          <a:ln w="9525">
            <a:noFill/>
            <a:miter lim="800000"/>
            <a:headEnd/>
            <a:tailEnd/>
          </a:ln>
        </p:spPr>
        <p:txBody>
          <a:bodyPr>
            <a:spAutoFit/>
          </a:bodyPr>
          <a:lstStyle/>
          <a:p>
            <a:pPr>
              <a:defRPr/>
            </a:pPr>
            <a:r>
              <a:rPr lang="en-US" dirty="0">
                <a:solidFill>
                  <a:schemeClr val="tx1"/>
                </a:solidFill>
              </a:rPr>
              <a:t>Mt. 15:13-14: Jesus also said any “plant” not planted by God will be uprooted”</a:t>
            </a:r>
            <a:endParaRPr lang="en-US" i="1" dirty="0">
              <a:solidFill>
                <a:schemeClr val="tx1"/>
              </a:solidFill>
            </a:endParaRPr>
          </a:p>
        </p:txBody>
      </p:sp>
      <p:sp>
        <p:nvSpPr>
          <p:cNvPr id="13" name="Text Box 3"/>
          <p:cNvSpPr txBox="1">
            <a:spLocks noChangeArrowheads="1"/>
          </p:cNvSpPr>
          <p:nvPr/>
        </p:nvSpPr>
        <p:spPr bwMode="auto">
          <a:xfrm>
            <a:off x="0" y="1878539"/>
            <a:ext cx="9144000" cy="1569660"/>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defRPr/>
            </a:pPr>
            <a:r>
              <a:rPr lang="en-US" dirty="0">
                <a:solidFill>
                  <a:srgbClr val="FF0000"/>
                </a:solidFill>
                <a:latin typeface="Tahoma" pitchFamily="34" charset="0"/>
                <a:ea typeface="Tahoma" pitchFamily="34" charset="0"/>
                <a:cs typeface="Tahoma" pitchFamily="34" charset="0"/>
              </a:rPr>
              <a:t>There have been many people who have founded churches </a:t>
            </a:r>
            <a:r>
              <a:rPr lang="en-US" i="1" dirty="0">
                <a:solidFill>
                  <a:srgbClr val="FF0000"/>
                </a:solidFill>
                <a:latin typeface="Tahoma" pitchFamily="34" charset="0"/>
                <a:ea typeface="Tahoma" pitchFamily="34" charset="0"/>
                <a:cs typeface="Tahoma" pitchFamily="34" charset="0"/>
              </a:rPr>
              <a:t>(They are the vine of their own religion), </a:t>
            </a:r>
          </a:p>
          <a:p>
            <a:pPr marL="457200" indent="-457200">
              <a:defRPr/>
            </a:pPr>
            <a:r>
              <a:rPr lang="en-US" dirty="0">
                <a:solidFill>
                  <a:srgbClr val="FF0000"/>
                </a:solidFill>
                <a:latin typeface="Tahoma" pitchFamily="34" charset="0"/>
                <a:ea typeface="Tahoma" pitchFamily="34" charset="0"/>
                <a:cs typeface="Tahoma" pitchFamily="34" charset="0"/>
              </a:rPr>
              <a:t>but if built by men then not built by Jesus &amp; will be uprooted!</a:t>
            </a:r>
          </a:p>
        </p:txBody>
      </p:sp>
      <p:sp>
        <p:nvSpPr>
          <p:cNvPr id="8" name="Text Box 8">
            <a:extLst>
              <a:ext uri="{FF2B5EF4-FFF2-40B4-BE49-F238E27FC236}">
                <a16:creationId xmlns:a16="http://schemas.microsoft.com/office/drawing/2014/main" id="{88FFB3CE-C710-44DC-8C6E-1BE89D3099BF}"/>
              </a:ext>
            </a:extLst>
          </p:cNvPr>
          <p:cNvSpPr txBox="1">
            <a:spLocks noChangeArrowheads="1"/>
          </p:cNvSpPr>
          <p:nvPr/>
        </p:nvSpPr>
        <p:spPr bwMode="auto">
          <a:xfrm>
            <a:off x="1292" y="5560993"/>
            <a:ext cx="9144000" cy="954107"/>
          </a:xfrm>
          <a:prstGeom prst="rect">
            <a:avLst/>
          </a:prstGeom>
          <a:ln/>
          <a:extLst/>
        </p:spPr>
        <p:style>
          <a:lnRef idx="0">
            <a:schemeClr val="accent6"/>
          </a:lnRef>
          <a:fillRef idx="3">
            <a:schemeClr val="accent6"/>
          </a:fillRef>
          <a:effectRef idx="3">
            <a:schemeClr val="accent6"/>
          </a:effectRef>
          <a:fontRef idx="minor">
            <a:schemeClr val="lt1"/>
          </a:fontRef>
        </p:style>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rgbClr val="0000FF"/>
                </a:solidFill>
              </a:rPr>
              <a:t>If not built by Jesus Christ, then that church </a:t>
            </a:r>
          </a:p>
          <a:p>
            <a:pPr eaLnBrk="1" hangingPunct="1"/>
            <a:r>
              <a:rPr lang="en-US" sz="2800" dirty="0">
                <a:solidFill>
                  <a:srgbClr val="0000FF"/>
                </a:solidFill>
              </a:rPr>
              <a:t>is from man, and not from God!</a:t>
            </a:r>
            <a:endParaRPr lang="en-US" sz="2800" b="0" dirty="0">
              <a:solidFill>
                <a:srgbClr val="0000FF"/>
              </a:solidFill>
            </a:endParaRPr>
          </a:p>
        </p:txBody>
      </p:sp>
    </p:spTree>
    <p:extLst>
      <p:ext uri="{BB962C8B-B14F-4D97-AF65-F5344CB8AC3E}">
        <p14:creationId xmlns:p14="http://schemas.microsoft.com/office/powerpoint/2010/main" val="41813496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93648"/>
            <a:ext cx="9144000" cy="609600"/>
          </a:xfrm>
        </p:spPr>
        <p:txBody>
          <a:bodyPr/>
          <a:lstStyle/>
          <a:p>
            <a:pPr eaLnBrk="1" hangingPunct="1"/>
            <a:r>
              <a:rPr lang="en-US" sz="3600" b="1" u="sng" dirty="0">
                <a:solidFill>
                  <a:srgbClr val="FFC000"/>
                </a:solidFill>
                <a:cs typeface="Times New Roman" pitchFamily="18" charset="0"/>
              </a:rPr>
              <a:t>The Church Jesus Died to Save</a:t>
            </a:r>
          </a:p>
        </p:txBody>
      </p:sp>
      <p:sp>
        <p:nvSpPr>
          <p:cNvPr id="14339" name="Footer Placeholder 4"/>
          <p:cNvSpPr>
            <a:spLocks noGrp="1"/>
          </p:cNvSpPr>
          <p:nvPr>
            <p:ph type="ftr" sz="quarter" idx="11"/>
          </p:nvPr>
        </p:nvSpPr>
        <p:spPr>
          <a:xfrm>
            <a:off x="2057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sp>
        <p:nvSpPr>
          <p:cNvPr id="11" name="Text Box 3"/>
          <p:cNvSpPr txBox="1">
            <a:spLocks noChangeArrowheads="1"/>
          </p:cNvSpPr>
          <p:nvPr/>
        </p:nvSpPr>
        <p:spPr bwMode="auto">
          <a:xfrm>
            <a:off x="-4916" y="1277752"/>
            <a:ext cx="9144000" cy="1200329"/>
          </a:xfrm>
          <a:prstGeom prst="rect">
            <a:avLst/>
          </a:prstGeom>
          <a:noFill/>
          <a:ln w="9525">
            <a:noFill/>
            <a:miter lim="800000"/>
            <a:headEnd/>
            <a:tailEnd/>
          </a:ln>
        </p:spPr>
        <p:txBody>
          <a:bodyPr>
            <a:spAutoFit/>
          </a:bodyPr>
          <a:lstStyle/>
          <a:p>
            <a:pPr marL="342900" indent="-342900" algn="l">
              <a:buFont typeface="Wingdings" panose="05000000000000000000" pitchFamily="2" charset="2"/>
              <a:buChar char="v"/>
              <a:defRPr/>
            </a:pPr>
            <a:r>
              <a:rPr lang="en-US" i="1" dirty="0">
                <a:solidFill>
                  <a:schemeClr val="tx1"/>
                </a:solidFill>
              </a:rPr>
              <a:t>Built by the Right Founder</a:t>
            </a:r>
          </a:p>
          <a:p>
            <a:pPr marL="342900" indent="-342900" algn="l">
              <a:buFont typeface="Wingdings" panose="05000000000000000000" pitchFamily="2" charset="2"/>
              <a:buChar char="v"/>
              <a:defRPr/>
            </a:pPr>
            <a:endParaRPr lang="en-US" i="1" dirty="0">
              <a:solidFill>
                <a:schemeClr val="tx1"/>
              </a:solidFill>
            </a:endParaRPr>
          </a:p>
          <a:p>
            <a:pPr marL="342900" indent="-342900" algn="l">
              <a:buFont typeface="Wingdings" panose="05000000000000000000" pitchFamily="2" charset="2"/>
              <a:buChar char="v"/>
              <a:defRPr/>
            </a:pPr>
            <a:r>
              <a:rPr lang="en-US" dirty="0">
                <a:solidFill>
                  <a:schemeClr val="tx1"/>
                </a:solidFill>
              </a:rPr>
              <a:t>Built in the Right Place</a:t>
            </a:r>
          </a:p>
        </p:txBody>
      </p:sp>
      <p:sp>
        <p:nvSpPr>
          <p:cNvPr id="7" name="Text Box 4">
            <a:extLst>
              <a:ext uri="{FF2B5EF4-FFF2-40B4-BE49-F238E27FC236}">
                <a16:creationId xmlns:a16="http://schemas.microsoft.com/office/drawing/2014/main" id="{4315E1AD-E54B-40D8-9275-A5A58A0626D3}"/>
              </a:ext>
            </a:extLst>
          </p:cNvPr>
          <p:cNvSpPr txBox="1">
            <a:spLocks noChangeArrowheads="1"/>
          </p:cNvSpPr>
          <p:nvPr/>
        </p:nvSpPr>
        <p:spPr bwMode="auto">
          <a:xfrm>
            <a:off x="-4916" y="2905302"/>
            <a:ext cx="9139084" cy="3231654"/>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Isaiah 2:1-3</a:t>
            </a:r>
          </a:p>
          <a:p>
            <a:pPr marL="511175" indent="-511175" algn="l" eaLnBrk="1" hangingPunct="1"/>
            <a:r>
              <a:rPr lang="en-US" sz="2000" b="0" dirty="0">
                <a:solidFill>
                  <a:srgbClr val="002060"/>
                </a:solidFill>
              </a:rPr>
              <a:t>1.  The word which Isaiah the son of </a:t>
            </a:r>
            <a:r>
              <a:rPr lang="en-US" sz="2000" b="0" dirty="0" err="1">
                <a:solidFill>
                  <a:srgbClr val="002060"/>
                </a:solidFill>
              </a:rPr>
              <a:t>Amoz</a:t>
            </a:r>
            <a:r>
              <a:rPr lang="en-US" sz="2000" b="0" dirty="0">
                <a:solidFill>
                  <a:srgbClr val="002060"/>
                </a:solidFill>
              </a:rPr>
              <a:t> saw concerning Judah and Jerusalem.</a:t>
            </a:r>
          </a:p>
          <a:p>
            <a:pPr marL="511175" indent="-511175" algn="l" eaLnBrk="1" hangingPunct="1"/>
            <a:r>
              <a:rPr lang="en-US" sz="2000" b="0" dirty="0">
                <a:solidFill>
                  <a:srgbClr val="002060"/>
                </a:solidFill>
              </a:rPr>
              <a:t>2.  Now it will come about that In the last days The mountain of the house of the LORD Will be established as the chief of the mountains, And will be raised above the hills; And all the nations will stream to it.</a:t>
            </a:r>
          </a:p>
          <a:p>
            <a:pPr marL="511175" indent="-511175" algn="l" eaLnBrk="1" hangingPunct="1"/>
            <a:r>
              <a:rPr lang="en-US" sz="2000" b="0" dirty="0">
                <a:solidFill>
                  <a:srgbClr val="002060"/>
                </a:solidFill>
              </a:rPr>
              <a:t>3.  And many peoples will come and say, "Come, let us go up to the mountain of the LORD, To the house of the God of Jacob; That He may teach us concerning His ways And that we may walk in His paths." For the law will go forth from Zion And the word of the LORD from Jerusalem.</a:t>
            </a:r>
          </a:p>
        </p:txBody>
      </p:sp>
    </p:spTree>
    <p:extLst>
      <p:ext uri="{BB962C8B-B14F-4D97-AF65-F5344CB8AC3E}">
        <p14:creationId xmlns:p14="http://schemas.microsoft.com/office/powerpoint/2010/main" val="16827109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p:cTn id="7"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2" end="2"/>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It Was Built In the Right Place</a:t>
            </a:r>
          </a:p>
        </p:txBody>
      </p:sp>
      <p:sp>
        <p:nvSpPr>
          <p:cNvPr id="14339" name="Footer Placeholder 4"/>
          <p:cNvSpPr>
            <a:spLocks noGrp="1"/>
          </p:cNvSpPr>
          <p:nvPr>
            <p:ph type="ftr" sz="quarter" idx="11"/>
          </p:nvPr>
        </p:nvSpPr>
        <p:spPr>
          <a:xfrm>
            <a:off x="2057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Church Jesus Died To Save</a:t>
            </a:r>
            <a:endParaRPr lang="en-US" sz="1400" b="0" dirty="0"/>
          </a:p>
        </p:txBody>
      </p:sp>
      <p:sp>
        <p:nvSpPr>
          <p:cNvPr id="9" name="Text Box 3"/>
          <p:cNvSpPr txBox="1">
            <a:spLocks noChangeArrowheads="1"/>
          </p:cNvSpPr>
          <p:nvPr/>
        </p:nvSpPr>
        <p:spPr bwMode="auto">
          <a:xfrm>
            <a:off x="-11499" y="2071523"/>
            <a:ext cx="9144000" cy="461665"/>
          </a:xfrm>
          <a:prstGeom prst="rect">
            <a:avLst/>
          </a:prstGeom>
          <a:noFill/>
          <a:ln w="9525">
            <a:noFill/>
            <a:miter lim="800000"/>
            <a:headEnd/>
            <a:tailEnd/>
          </a:ln>
        </p:spPr>
        <p:txBody>
          <a:bodyPr>
            <a:spAutoFit/>
          </a:bodyPr>
          <a:lstStyle/>
          <a:p>
            <a:pPr marL="457200" indent="-457200">
              <a:defRPr/>
            </a:pPr>
            <a:r>
              <a:rPr lang="en-US" dirty="0">
                <a:solidFill>
                  <a:schemeClr val="tx1"/>
                </a:solidFill>
              </a:rPr>
              <a:t>Ps. 127:1: Unless God builds the house it is in vain! </a:t>
            </a:r>
            <a:endParaRPr lang="en-US" i="1" dirty="0">
              <a:solidFill>
                <a:schemeClr val="tx1"/>
              </a:solidFill>
            </a:endParaRPr>
          </a:p>
        </p:txBody>
      </p:sp>
      <p:sp>
        <p:nvSpPr>
          <p:cNvPr id="11" name="Text Box 8"/>
          <p:cNvSpPr txBox="1">
            <a:spLocks noChangeArrowheads="1"/>
          </p:cNvSpPr>
          <p:nvPr/>
        </p:nvSpPr>
        <p:spPr bwMode="auto">
          <a:xfrm>
            <a:off x="-1292" y="4947287"/>
            <a:ext cx="9144000" cy="954107"/>
          </a:xfrm>
          <a:prstGeom prst="rect">
            <a:avLst/>
          </a:prstGeom>
          <a:ln/>
          <a:extLst/>
        </p:spPr>
        <p:style>
          <a:lnRef idx="0">
            <a:schemeClr val="accent6"/>
          </a:lnRef>
          <a:fillRef idx="3">
            <a:schemeClr val="accent6"/>
          </a:fillRef>
          <a:effectRef idx="3">
            <a:schemeClr val="accent6"/>
          </a:effectRef>
          <a:fontRef idx="minor">
            <a:schemeClr val="lt1"/>
          </a:fontRef>
        </p:style>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rgbClr val="0000FF"/>
                </a:solidFill>
              </a:rPr>
              <a:t>The church Jesus built started in Jerusalem </a:t>
            </a:r>
          </a:p>
          <a:p>
            <a:pPr eaLnBrk="1" hangingPunct="1"/>
            <a:r>
              <a:rPr lang="en-US" sz="2800" dirty="0">
                <a:solidFill>
                  <a:srgbClr val="0000FF"/>
                </a:solidFill>
              </a:rPr>
              <a:t>as was foretold!</a:t>
            </a:r>
            <a:endParaRPr lang="en-US" sz="2800" b="0" dirty="0">
              <a:solidFill>
                <a:srgbClr val="0000FF"/>
              </a:solidFill>
            </a:endParaRPr>
          </a:p>
        </p:txBody>
      </p:sp>
      <p:sp>
        <p:nvSpPr>
          <p:cNvPr id="10" name="Text Box 3">
            <a:extLst>
              <a:ext uri="{FF2B5EF4-FFF2-40B4-BE49-F238E27FC236}">
                <a16:creationId xmlns:a16="http://schemas.microsoft.com/office/drawing/2014/main" id="{62706464-8C0B-4FCA-B2E8-E220313D33D8}"/>
              </a:ext>
            </a:extLst>
          </p:cNvPr>
          <p:cNvSpPr txBox="1">
            <a:spLocks noChangeArrowheads="1"/>
          </p:cNvSpPr>
          <p:nvPr/>
        </p:nvSpPr>
        <p:spPr bwMode="auto">
          <a:xfrm>
            <a:off x="14331" y="3133252"/>
            <a:ext cx="9141542" cy="1200329"/>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defRPr/>
            </a:pPr>
            <a:r>
              <a:rPr lang="en-US" dirty="0">
                <a:solidFill>
                  <a:srgbClr val="FF0000"/>
                </a:solidFill>
                <a:latin typeface="Tahoma" pitchFamily="34" charset="0"/>
                <a:ea typeface="Tahoma" pitchFamily="34" charset="0"/>
                <a:cs typeface="Tahoma" pitchFamily="34" charset="0"/>
              </a:rPr>
              <a:t>Any church that had its beginning in any place other than</a:t>
            </a:r>
          </a:p>
          <a:p>
            <a:pPr marL="457200" indent="-457200">
              <a:defRPr/>
            </a:pPr>
            <a:r>
              <a:rPr lang="en-US" dirty="0">
                <a:solidFill>
                  <a:srgbClr val="FF0000"/>
                </a:solidFill>
                <a:latin typeface="Tahoma" pitchFamily="34" charset="0"/>
                <a:ea typeface="Tahoma" pitchFamily="34" charset="0"/>
                <a:cs typeface="Tahoma" pitchFamily="34" charset="0"/>
              </a:rPr>
              <a:t>Jerusalem is not the church Isaiah prophesied about</a:t>
            </a:r>
          </a:p>
          <a:p>
            <a:pPr marL="457200" indent="-457200">
              <a:defRPr/>
            </a:pPr>
            <a:r>
              <a:rPr lang="en-US" dirty="0">
                <a:solidFill>
                  <a:srgbClr val="FF0000"/>
                </a:solidFill>
                <a:latin typeface="Tahoma" pitchFamily="34" charset="0"/>
                <a:ea typeface="Tahoma" pitchFamily="34" charset="0"/>
                <a:cs typeface="Tahoma" pitchFamily="34" charset="0"/>
              </a:rPr>
              <a:t>being built in Jerusalem, nor the church Jesus built!</a:t>
            </a:r>
          </a:p>
        </p:txBody>
      </p:sp>
      <p:sp>
        <p:nvSpPr>
          <p:cNvPr id="14" name="Text Box 3">
            <a:extLst>
              <a:ext uri="{FF2B5EF4-FFF2-40B4-BE49-F238E27FC236}">
                <a16:creationId xmlns:a16="http://schemas.microsoft.com/office/drawing/2014/main" id="{BA17900E-C581-4460-8FE7-F829B562BF82}"/>
              </a:ext>
            </a:extLst>
          </p:cNvPr>
          <p:cNvSpPr txBox="1">
            <a:spLocks noChangeArrowheads="1"/>
          </p:cNvSpPr>
          <p:nvPr/>
        </p:nvSpPr>
        <p:spPr bwMode="auto">
          <a:xfrm>
            <a:off x="-11499" y="857546"/>
            <a:ext cx="9144000" cy="830997"/>
          </a:xfrm>
          <a:prstGeom prst="rect">
            <a:avLst/>
          </a:prstGeom>
          <a:noFill/>
          <a:ln w="9525">
            <a:noFill/>
            <a:miter lim="800000"/>
            <a:headEnd/>
            <a:tailEnd/>
          </a:ln>
        </p:spPr>
        <p:txBody>
          <a:bodyPr>
            <a:spAutoFit/>
          </a:bodyPr>
          <a:lstStyle/>
          <a:p>
            <a:pPr marL="457200" indent="-457200">
              <a:defRPr/>
            </a:pPr>
            <a:r>
              <a:rPr lang="en-US" dirty="0">
                <a:solidFill>
                  <a:schemeClr val="tx1"/>
                </a:solidFill>
              </a:rPr>
              <a:t>Mark 9:1; Acts 1:9-12; 2:1-5, 47: </a:t>
            </a:r>
          </a:p>
          <a:p>
            <a:pPr marL="457200" indent="-457200">
              <a:defRPr/>
            </a:pPr>
            <a:r>
              <a:rPr lang="en-US" dirty="0">
                <a:solidFill>
                  <a:schemeClr val="tx1"/>
                </a:solidFill>
              </a:rPr>
              <a:t>The church was founded in Jerusalem! </a:t>
            </a:r>
            <a:endParaRPr lang="en-US" i="1" dirty="0">
              <a:solidFill>
                <a:schemeClr val="tx1"/>
              </a:solidFill>
            </a:endParaRPr>
          </a:p>
        </p:txBody>
      </p:sp>
    </p:spTree>
    <p:extLst>
      <p:ext uri="{BB962C8B-B14F-4D97-AF65-F5344CB8AC3E}">
        <p14:creationId xmlns:p14="http://schemas.microsoft.com/office/powerpoint/2010/main" val="26520965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0" grpId="0" animBg="1"/>
      <p:bldP spid="14" grpId="0"/>
    </p:bldLst>
  </p:timing>
</p:sld>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4851</TotalTime>
  <Words>2404</Words>
  <Application>Microsoft Office PowerPoint</Application>
  <PresentationFormat>On-screen Show (4:3)</PresentationFormat>
  <Paragraphs>363</Paragraphs>
  <Slides>29</Slides>
  <Notes>12</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29</vt:i4>
      </vt:variant>
    </vt:vector>
  </HeadingPairs>
  <TitlesOfParts>
    <vt:vector size="44" baseType="lpstr">
      <vt:lpstr>Ameretto</vt:lpstr>
      <vt:lpstr>Arial</vt:lpstr>
      <vt:lpstr>Calisto MT</vt:lpstr>
      <vt:lpstr>Tahoma</vt:lpstr>
      <vt:lpstr>Times New Roman</vt:lpstr>
      <vt:lpstr>Wingdings</vt:lpstr>
      <vt:lpstr>eye</vt:lpstr>
      <vt:lpstr>1_colormaster</vt:lpstr>
      <vt:lpstr>2_colormaster</vt:lpstr>
      <vt:lpstr>3_colormaster</vt:lpstr>
      <vt:lpstr>4_colormaster</vt:lpstr>
      <vt:lpstr>5_colormaster</vt:lpstr>
      <vt:lpstr>6_colormaster</vt:lpstr>
      <vt:lpstr>7_colormaster</vt:lpstr>
      <vt:lpstr>8_colormaster</vt:lpstr>
      <vt:lpstr>The Church Jesus Died To Save</vt:lpstr>
      <vt:lpstr>Intro </vt:lpstr>
      <vt:lpstr>Intro</vt:lpstr>
      <vt:lpstr>Intro </vt:lpstr>
      <vt:lpstr>The Church Jesus Died to Save</vt:lpstr>
      <vt:lpstr>It Was Built By the Right Founder</vt:lpstr>
      <vt:lpstr>It Was Built By the Right Founder</vt:lpstr>
      <vt:lpstr>The Church Jesus Died to Save</vt:lpstr>
      <vt:lpstr>It Was Built In the Right Place</vt:lpstr>
      <vt:lpstr>The Church Jesus Died to Save</vt:lpstr>
      <vt:lpstr>It Was Built At the Right Time</vt:lpstr>
      <vt:lpstr>The Church Jesus Died to Save</vt:lpstr>
      <vt:lpstr>It Was Built On the Right Foundation</vt:lpstr>
      <vt:lpstr>It Was Built On the Right Foundation</vt:lpstr>
      <vt:lpstr>The Church Jesus Died to Save</vt:lpstr>
      <vt:lpstr>It Wears the Right Name</vt:lpstr>
      <vt:lpstr>It Wears the Right Name</vt:lpstr>
      <vt:lpstr>It Wears the Right Name</vt:lpstr>
      <vt:lpstr>It Wears the Right Name</vt:lpstr>
      <vt:lpstr>The Church Jesus Died to Save</vt:lpstr>
      <vt:lpstr>It Has the Right Head</vt:lpstr>
      <vt:lpstr>The Church Jesus Died to Save</vt:lpstr>
      <vt:lpstr>It Practices the Right Baptism</vt:lpstr>
      <vt:lpstr>The Church Jesus Died to Save</vt:lpstr>
      <vt:lpstr>It Is Grounded in Love &amp; Truth</vt:lpstr>
      <vt:lpstr>Conclusion </vt:lpstr>
      <vt:lpstr>Conclusion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Church Jesus Died To Save</dc:title>
  <dc:subject>11/12/17</dc:subject>
  <dc:creator>DarkWolf</dc:creator>
  <dc:description>Some points from a lesson by Richard Thetford</dc:description>
  <cp:lastModifiedBy>Nathan Morrison</cp:lastModifiedBy>
  <cp:revision>57</cp:revision>
  <dcterms:created xsi:type="dcterms:W3CDTF">2005-06-04T23:49:02Z</dcterms:created>
  <dcterms:modified xsi:type="dcterms:W3CDTF">2017-11-14T21:30:28Z</dcterms:modified>
</cp:coreProperties>
</file>