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90" r:id="rId3"/>
    <p:sldMasterId id="2147483738" r:id="rId4"/>
    <p:sldMasterId id="2147483756" r:id="rId5"/>
    <p:sldMasterId id="2147483774" r:id="rId6"/>
  </p:sldMasterIdLst>
  <p:notesMasterIdLst>
    <p:notesMasterId r:id="rId34"/>
  </p:notesMasterIdLst>
  <p:handoutMasterIdLst>
    <p:handoutMasterId r:id="rId35"/>
  </p:handoutMasterIdLst>
  <p:sldIdLst>
    <p:sldId id="695" r:id="rId7"/>
    <p:sldId id="1140" r:id="rId8"/>
    <p:sldId id="1144" r:id="rId9"/>
    <p:sldId id="1251" r:id="rId10"/>
    <p:sldId id="1253" r:id="rId11"/>
    <p:sldId id="1148" r:id="rId12"/>
    <p:sldId id="1160" r:id="rId13"/>
    <p:sldId id="1196" r:id="rId14"/>
    <p:sldId id="1255" r:id="rId15"/>
    <p:sldId id="1259" r:id="rId16"/>
    <p:sldId id="1262" r:id="rId17"/>
    <p:sldId id="1263" r:id="rId18"/>
    <p:sldId id="1266" r:id="rId19"/>
    <p:sldId id="1220" r:id="rId20"/>
    <p:sldId id="1224" r:id="rId21"/>
    <p:sldId id="1226" r:id="rId22"/>
    <p:sldId id="1270" r:id="rId23"/>
    <p:sldId id="1271" r:id="rId24"/>
    <p:sldId id="1272" r:id="rId25"/>
    <p:sldId id="1124" r:id="rId26"/>
    <p:sldId id="1243" r:id="rId27"/>
    <p:sldId id="1181" r:id="rId28"/>
    <p:sldId id="1274" r:id="rId29"/>
    <p:sldId id="1276" r:id="rId30"/>
    <p:sldId id="1132" r:id="rId31"/>
    <p:sldId id="1278" r:id="rId32"/>
    <p:sldId id="1103" r:id="rId3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4703" autoAdjust="0"/>
  </p:normalViewPr>
  <p:slideViewPr>
    <p:cSldViewPr>
      <p:cViewPr varScale="1">
        <p:scale>
          <a:sx n="86" d="100"/>
          <a:sy n="86" d="100"/>
        </p:scale>
        <p:origin x="88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80"/>
    </p:cViewPr>
  </p:sorterViewPr>
  <p:notesViewPr>
    <p:cSldViewPr>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C7FBB-E162-4D8A-A93A-461FD3B0F72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24AD6A-8237-4986-92A6-43E0B964B400}"/>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11B670AA-2F70-448C-895D-A159BE1FC050}" type="datetimeFigureOut">
              <a:rPr lang="en-US" smtClean="0"/>
              <a:t>4/13/2024</a:t>
            </a:fld>
            <a:endParaRPr lang="en-US"/>
          </a:p>
        </p:txBody>
      </p:sp>
      <p:sp>
        <p:nvSpPr>
          <p:cNvPr id="4" name="Footer Placeholder 3">
            <a:extLst>
              <a:ext uri="{FF2B5EF4-FFF2-40B4-BE49-F238E27FC236}">
                <a16:creationId xmlns:a16="http://schemas.microsoft.com/office/drawing/2014/main" id="{34F54DE8-4BAD-42F2-8EFA-985E9FB1A0DA}"/>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7E794F-4627-4938-B36C-91BA3E3F5FDE}"/>
              </a:ext>
            </a:extLst>
          </p:cNvPr>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0459EB52-8157-420A-9622-6F47D8E8BB6A}" type="slidenum">
              <a:rPr lang="en-US" smtClean="0"/>
              <a:t>‹#›</a:t>
            </a:fld>
            <a:endParaRPr lang="en-US"/>
          </a:p>
        </p:txBody>
      </p:sp>
    </p:spTree>
    <p:extLst>
      <p:ext uri="{BB962C8B-B14F-4D97-AF65-F5344CB8AC3E}">
        <p14:creationId xmlns:p14="http://schemas.microsoft.com/office/powerpoint/2010/main" val="1161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75DC6D-0293-47A3-B4D3-9DCD97E5FE83}" type="datetimeFigureOut">
              <a:rPr lang="en-US" smtClean="0"/>
              <a:t>4/13/2024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8AD7A46A-5B9B-4924-BFE6-1272D18F77C9}" type="slidenum">
              <a:rPr lang="en-US" smtClean="0"/>
              <a:t>‹#›</a:t>
            </a:fld>
            <a:endParaRPr lang="en-US"/>
          </a:p>
        </p:txBody>
      </p:sp>
    </p:spTree>
    <p:extLst>
      <p:ext uri="{BB962C8B-B14F-4D97-AF65-F5344CB8AC3E}">
        <p14:creationId xmlns:p14="http://schemas.microsoft.com/office/powerpoint/2010/main" val="21985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By Nathan L Morrison for Sunday 04/14/2024: Playing House Part 3: No Longer (Married!)</a:t>
            </a:r>
          </a:p>
          <a:p>
            <a:r>
              <a:rPr lang="en-US" sz="1100" dirty="0">
                <a:latin typeface="Times New Roman" panose="02020603050405020304" pitchFamily="18" charset="0"/>
                <a:cs typeface="Times New Roman" panose="02020603050405020304" pitchFamily="18" charset="0"/>
              </a:rPr>
              <a:t>All Scripture given is from NAS95 unless otherwise stated</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For further study, or if questions, please Call: 804-277-1983 or Visit: www.courthousechurchofchrist.com</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Image: Nathan &amp; Becky Morrison Wedding at </a:t>
            </a:r>
            <a:r>
              <a:rPr lang="en-US" sz="1100" dirty="0" err="1">
                <a:latin typeface="Times New Roman" panose="02020603050405020304" pitchFamily="18" charset="0"/>
                <a:cs typeface="Times New Roman" panose="02020603050405020304" pitchFamily="18" charset="0"/>
              </a:rPr>
              <a:t>Thornewood</a:t>
            </a:r>
            <a:r>
              <a:rPr lang="en-US" sz="1100" dirty="0">
                <a:latin typeface="Times New Roman" panose="02020603050405020304" pitchFamily="18" charset="0"/>
                <a:cs typeface="Times New Roman" panose="02020603050405020304" pitchFamily="18" charset="0"/>
              </a:rPr>
              <a:t> Castle, Tacoma, WA, 09/08/2001</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Logo art provided by www.vecteezy.com</a:t>
            </a:r>
            <a:endParaRPr lang="en-US" dirty="0"/>
          </a:p>
        </p:txBody>
      </p:sp>
      <p:sp>
        <p:nvSpPr>
          <p:cNvPr id="4" name="Slide Number Placeholder 3"/>
          <p:cNvSpPr>
            <a:spLocks noGrp="1"/>
          </p:cNvSpPr>
          <p:nvPr>
            <p:ph type="sldNum" sz="quarter" idx="5"/>
          </p:nvPr>
        </p:nvSpPr>
        <p:spPr/>
        <p:txBody>
          <a:bodyPr/>
          <a:lstStyle/>
          <a:p>
            <a:fld id="{8AD7A46A-5B9B-4924-BFE6-1272D18F77C9}" type="slidenum">
              <a:rPr lang="en-US" smtClean="0"/>
              <a:t>1</a:t>
            </a:fld>
            <a:endParaRPr lang="en-US"/>
          </a:p>
        </p:txBody>
      </p:sp>
    </p:spTree>
    <p:extLst>
      <p:ext uri="{BB962C8B-B14F-4D97-AF65-F5344CB8AC3E}">
        <p14:creationId xmlns:p14="http://schemas.microsoft.com/office/powerpoint/2010/main" val="2905528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90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57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38788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918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735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71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12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85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21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5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12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91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4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740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637B-C01F-942E-D2BA-4103F12E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F32C9-2DB0-54DB-5557-1B9F897F1B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83B7287A-BE57-4DF8-B0DB-7019874DBE2E}"/>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2C06E73-B8AB-3977-CAAA-97169C1E0F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191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8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4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FE52D-29CA-5A99-6BCE-9A6B054E6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EB3D-2977-D0EF-2DC5-2B83CAA7A26F}"/>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3EC9AA21-C1AC-E2C6-F95C-062D4C5E4044}"/>
              </a:ext>
            </a:extLst>
          </p:cNvPr>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Image created by AI (Copilot Designer)</a:t>
            </a:r>
          </a:p>
        </p:txBody>
      </p:sp>
      <p:sp>
        <p:nvSpPr>
          <p:cNvPr id="4" name="Slide Number Placeholder 3">
            <a:extLst>
              <a:ext uri="{FF2B5EF4-FFF2-40B4-BE49-F238E27FC236}">
                <a16:creationId xmlns:a16="http://schemas.microsoft.com/office/drawing/2014/main" id="{10CB2D7E-3C87-41A7-75FC-F6A2B4DBC0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5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383755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18537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5E3F-F049-4F23-C4D5-C0A50117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5EAC-2990-953C-215C-4284F5A410B1}"/>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E2E043A7-64D6-591F-5058-5AAB37B11254}"/>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1A0FB5-10F4-80C4-9131-7BA9BB98DD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1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pPr marL="0" marR="0">
              <a:spcBef>
                <a:spcPts val="0"/>
              </a:spcBef>
              <a:spcAft>
                <a:spcPts val="0"/>
              </a:spcAft>
            </a:pPr>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42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09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6B21-115C-8B57-AE8D-B5D0E0F2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5E9-E207-50A3-C0FF-1961AA3A7EAA}"/>
              </a:ext>
            </a:extLst>
          </p:cNvPr>
          <p:cNvSpPr>
            <a:spLocks noGrp="1" noRot="1" noChangeAspect="1"/>
          </p:cNvSpPr>
          <p:nvPr>
            <p:ph type="sldImg"/>
          </p:nvPr>
        </p:nvSpPr>
        <p:spPr>
          <a:xfrm>
            <a:off x="635000" y="1163638"/>
            <a:ext cx="5588000" cy="3143250"/>
          </a:xfrm>
        </p:spPr>
      </p:sp>
      <p:sp>
        <p:nvSpPr>
          <p:cNvPr id="3" name="Notes Placeholder 2">
            <a:extLst>
              <a:ext uri="{FF2B5EF4-FFF2-40B4-BE49-F238E27FC236}">
                <a16:creationId xmlns:a16="http://schemas.microsoft.com/office/drawing/2014/main" id="{ACB8E6EF-86E8-C803-D746-3C4DD2B0795A}"/>
              </a:ext>
            </a:extLst>
          </p:cNvPr>
          <p:cNvSpPr>
            <a:spLocks noGrp="1"/>
          </p:cNvSpPr>
          <p:nvPr>
            <p:ph type="body" idx="1"/>
          </p:nvPr>
        </p:nvSpPr>
        <p:spPr/>
        <p:txBody>
          <a:bodyPr/>
          <a:lstStyle/>
          <a:p>
            <a:endParaRPr lang="en-US" sz="1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35412B-F87D-CE8F-2E6B-45DFE5A4F4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7567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50756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2469389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28156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3: No Longer (Married!)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2376485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3: No Longer (Married!)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2306556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3: No Longer (Married!)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66275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6576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43834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205364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675822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348094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17160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3801277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8152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Playing House Part 3: No Longer (Married!)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091744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Playing House Part 3: No Longer (Married!)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684169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Playing House Part 3: No Longer (Married!)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372637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760328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Playing House Part 3: No Longer (Married!)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320532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1106556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Playing House Part 3: No Longer (Married!)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2257727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Playing House Part 3: No Longer (Married!)</a:t>
            </a:r>
          </a:p>
        </p:txBody>
      </p:sp>
      <p:sp>
        <p:nvSpPr>
          <p:cNvPr id="6" name="Slide Number Placeholder 5"/>
          <p:cNvSpPr>
            <a:spLocks noGrp="1"/>
          </p:cNvSpPr>
          <p:nvPr>
            <p:ph type="sldNum" sz="quarter" idx="12"/>
          </p:nvPr>
        </p:nvSpPr>
        <p:spPr>
          <a:xfrm>
            <a:off x="8077200" y="1430866"/>
            <a:ext cx="2743200"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53743131"/>
      </p:ext>
    </p:extLst>
  </p:cSld>
  <p:clrMapOvr>
    <a:masterClrMapping/>
  </p:clrMapOvr>
  <p:transition spd="slow">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023570041"/>
      </p:ext>
    </p:extLst>
  </p:cSld>
  <p:clrMapOvr>
    <a:masterClrMapping/>
  </p:clrMapOvr>
  <p:transition spd="slow">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Playing House Part 3: No Longer (Married!)</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042667674"/>
      </p:ext>
    </p:extLst>
  </p:cSld>
  <p:clrMapOvr>
    <a:masterClrMapping/>
  </p:clrMapOvr>
  <p:transition spd="slow">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879336646"/>
      </p:ext>
    </p:extLst>
  </p:cSld>
  <p:clrMapOvr>
    <a:masterClrMapping/>
  </p:clrMapOvr>
  <p:transition spd="slow">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3: No Longer (Married!)</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536384499"/>
      </p:ext>
    </p:extLst>
  </p:cSld>
  <p:clrMapOvr>
    <a:masterClrMapping/>
  </p:clrMapOvr>
  <p:transition spd="slow">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3: No Longer (Married!)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767568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3: No Longer (Married!)</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577752231"/>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410051686"/>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695747381"/>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856519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3: No Longer (Married!)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689427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Playing House Part 3: No Longer (Married!)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0120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Playing House Part 3: No Longer (Married!)</a:t>
            </a:r>
          </a:p>
        </p:txBody>
      </p:sp>
      <p:sp>
        <p:nvSpPr>
          <p:cNvPr id="7" name="Slide Number Placeholder 6"/>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29253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3: No Longer (Married!)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3681578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3: No Longer (Married!)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54477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Playing House Part 3: No Longer (Married!)</a:t>
            </a:r>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173948077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Playing House Part 3: No Longer (Married!)</a:t>
            </a:r>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Playing House Part 3: No Longer (Married!)</a:t>
            </a:r>
          </a:p>
        </p:txBody>
      </p:sp>
      <p:sp>
        <p:nvSpPr>
          <p:cNvPr id="6" name="Slide Number Placeholder 5"/>
          <p:cNvSpPr>
            <a:spLocks noGrp="1"/>
          </p:cNvSpPr>
          <p:nvPr>
            <p:ph type="sldNum" sz="quarter" idx="12"/>
          </p:nvPr>
        </p:nvSpPr>
        <p:spPr>
          <a:xfrm>
            <a:off x="10862452" y="381000"/>
            <a:ext cx="643748" cy="365125"/>
          </a:xfrm>
        </p:spPr>
        <p:txBody>
          <a:bodyPr/>
          <a:lstStyle/>
          <a:p>
            <a:fld id="{2880034E-B079-40B5-9DD8-2305C112A9F4}" type="slidenum">
              <a:rPr lang="en-US" smtClean="0"/>
              <a:pPr/>
              <a:t>‹#›</a:t>
            </a:fld>
            <a:endParaRPr lang="en-US"/>
          </a:p>
        </p:txBody>
      </p:sp>
    </p:spTree>
    <p:extLst>
      <p:ext uri="{BB962C8B-B14F-4D97-AF65-F5344CB8AC3E}">
        <p14:creationId xmlns:p14="http://schemas.microsoft.com/office/powerpoint/2010/main" val="2810600991"/>
      </p:ext>
    </p:extLst>
  </p:cSld>
  <p:clrMapOvr>
    <a:masterClrMapping/>
  </p:clrMapOvr>
  <p:transition spd="slow">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3: No Longer (Married!)</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696925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3: No Longer (Married!)</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546382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3: No Longer (Married!)</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117700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2516664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Playing House Part 3: No Longer (Married!)</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685563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3: No Longer (Married!)</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417938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Playing House Part 3: No Longer (Married!)</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418100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945169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945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Playing House Part 3: No Longer (Married!)</a:t>
            </a:r>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545448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926332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0597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Playing House Part 3: No Longer (Married!)</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41089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3: No Longer (Married!)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75268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Playing House Part 3: No Longer (Married!)</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7999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3: No Longer (Married!)</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2950566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Playing House Part 3: No Longer (Married!)</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407094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Playing House Part 3: No Longer (Married!)</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23270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883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Playing House Part 3: No Longer (Married!)</a:t>
            </a:r>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9661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0867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739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2010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3070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0379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1987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831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2129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Playing House Part 3: No Longer (Married!)</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10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Playing House Part 3: No Longer (Married!)</a:t>
            </a:r>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4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Playing House Part 3: No Longer (Married!)</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034E-B079-40B5-9DD8-2305C112A9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3: No Longer (Married!)</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1002675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914400" y="1600201"/>
            <a:ext cx="10363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Playing House Part 3: No Longer (Married!)</a:t>
            </a:r>
          </a:p>
        </p:txBody>
      </p:sp>
      <p:sp>
        <p:nvSpPr>
          <p:cNvPr id="1945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extLst>
      <p:ext uri="{BB962C8B-B14F-4D97-AF65-F5344CB8AC3E}">
        <p14:creationId xmlns:p14="http://schemas.microsoft.com/office/powerpoint/2010/main" val="4771196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Playing House Part 3: No Longer (Married!)</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a:p>
        </p:txBody>
      </p:sp>
    </p:spTree>
    <p:extLst>
      <p:ext uri="{BB962C8B-B14F-4D97-AF65-F5344CB8AC3E}">
        <p14:creationId xmlns:p14="http://schemas.microsoft.com/office/powerpoint/2010/main" val="3521347473"/>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Playing House Part 3: No Longer (Married!)</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08022753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Playing House Part 3: No Longer (Married!)</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5751904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52.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3BA23-BA40-42C1-93BE-5D2019916FFB}"/>
              </a:ext>
            </a:extLst>
          </p:cNvPr>
          <p:cNvSpPr>
            <a:spLocks noGrp="1"/>
          </p:cNvSpPr>
          <p:nvPr>
            <p:ph type="ctrTitle"/>
          </p:nvPr>
        </p:nvSpPr>
        <p:spPr>
          <a:xfrm>
            <a:off x="0" y="1"/>
            <a:ext cx="6095999" cy="3002441"/>
          </a:xfrm>
        </p:spPr>
        <p:txBody>
          <a:bodyPr>
            <a:normAutofit/>
          </a:bodyPr>
          <a:lstStyle/>
          <a:p>
            <a:pPr>
              <a:lnSpc>
                <a:spcPct val="90000"/>
              </a:lnSpc>
            </a:pPr>
            <a:r>
              <a:rPr lang="en-US" sz="6000" b="1" dirty="0">
                <a:ln w="28575">
                  <a:solidFill>
                    <a:srgbClr val="00FFFF"/>
                  </a:solidFill>
                  <a:prstDash val="solid"/>
                </a:ln>
                <a:solidFill>
                  <a:schemeClr val="bg1"/>
                </a:solidFill>
                <a:effectLst>
                  <a:outerShdw dist="38100" dir="2700000" algn="tl" rotWithShape="0">
                    <a:schemeClr val="accent2"/>
                  </a:outerShdw>
                </a:effectLst>
              </a:rPr>
              <a:t>Playing House:</a:t>
            </a:r>
            <a:br>
              <a:rPr lang="en-US" sz="6000" b="1" dirty="0">
                <a:ln w="28575">
                  <a:solidFill>
                    <a:srgbClr val="00FFFF"/>
                  </a:solidFill>
                  <a:prstDash val="solid"/>
                </a:ln>
                <a:solidFill>
                  <a:schemeClr val="bg1"/>
                </a:solidFill>
                <a:effectLst>
                  <a:outerShdw dist="38100" dir="2700000" algn="tl" rotWithShape="0">
                    <a:schemeClr val="accent2"/>
                  </a:outerShdw>
                </a:effectLst>
              </a:rPr>
            </a:br>
            <a:r>
              <a:rPr lang="en-US" sz="6000" b="1" dirty="0">
                <a:ln w="28575">
                  <a:solidFill>
                    <a:srgbClr val="00FFFF"/>
                  </a:solidFill>
                  <a:prstDash val="solid"/>
                </a:ln>
                <a:solidFill>
                  <a:schemeClr val="bg1"/>
                </a:solidFill>
                <a:effectLst>
                  <a:outerShdw dist="38100" dir="2700000" algn="tl" rotWithShape="0">
                    <a:schemeClr val="accent2"/>
                  </a:outerShdw>
                </a:effectLst>
              </a:rPr>
              <a:t>No Longer</a:t>
            </a:r>
            <a:endParaRPr lang="en-US" sz="5400" dirty="0">
              <a:solidFill>
                <a:schemeClr val="bg1"/>
              </a:solidFill>
            </a:endParaRPr>
          </a:p>
        </p:txBody>
      </p:sp>
      <p:sp>
        <p:nvSpPr>
          <p:cNvPr id="3" name="Subtitle 2">
            <a:extLst>
              <a:ext uri="{FF2B5EF4-FFF2-40B4-BE49-F238E27FC236}">
                <a16:creationId xmlns:a16="http://schemas.microsoft.com/office/drawing/2014/main" id="{81062C60-0211-4AC4-B7FF-55DC838AA986}"/>
              </a:ext>
            </a:extLst>
          </p:cNvPr>
          <p:cNvSpPr>
            <a:spLocks noGrp="1"/>
          </p:cNvSpPr>
          <p:nvPr>
            <p:ph type="subTitle" idx="1"/>
          </p:nvPr>
        </p:nvSpPr>
        <p:spPr>
          <a:xfrm>
            <a:off x="0" y="4354931"/>
            <a:ext cx="6095999" cy="1690069"/>
          </a:xfrm>
        </p:spPr>
        <p:txBody>
          <a:bodyPr>
            <a:normAutofit/>
          </a:bodyPr>
          <a:lstStyle/>
          <a:p>
            <a:r>
              <a:rPr lang="en-US" sz="3500" b="1" dirty="0">
                <a:ln w="6600">
                  <a:solidFill>
                    <a:srgbClr val="00FFFF"/>
                  </a:solidFill>
                  <a:prstDash val="solid"/>
                </a:ln>
                <a:solidFill>
                  <a:schemeClr val="bg1"/>
                </a:solidFill>
                <a:effectLst>
                  <a:outerShdw dist="38100" dir="2700000" algn="tl" rotWithShape="0">
                    <a:schemeClr val="accent2"/>
                  </a:outerShdw>
                </a:effectLst>
              </a:rPr>
              <a:t>Text:</a:t>
            </a:r>
          </a:p>
          <a:p>
            <a:r>
              <a:rPr lang="en-US" sz="5200" b="1" dirty="0">
                <a:ln w="6600">
                  <a:solidFill>
                    <a:srgbClr val="00FFFF"/>
                  </a:solidFill>
                  <a:prstDash val="solid"/>
                </a:ln>
                <a:solidFill>
                  <a:schemeClr val="bg1"/>
                </a:solidFill>
                <a:effectLst>
                  <a:outerShdw dist="38100" dir="2700000" algn="tl" rotWithShape="0">
                    <a:schemeClr val="accent2"/>
                  </a:outerShdw>
                </a:effectLst>
              </a:rPr>
              <a:t>Hebrews 13:4</a:t>
            </a:r>
          </a:p>
        </p:txBody>
      </p:sp>
      <p:pic>
        <p:nvPicPr>
          <p:cNvPr id="5" name="Picture 4">
            <a:extLst>
              <a:ext uri="{FF2B5EF4-FFF2-40B4-BE49-F238E27FC236}">
                <a16:creationId xmlns:a16="http://schemas.microsoft.com/office/drawing/2014/main" id="{9B8DF498-29D1-4775-B380-E3E1E8BCB8D7}"/>
              </a:ext>
            </a:extLst>
          </p:cNvPr>
          <p:cNvPicPr>
            <a:picLocks noChangeAspect="1"/>
          </p:cNvPicPr>
          <p:nvPr/>
        </p:nvPicPr>
        <p:blipFill>
          <a:blip r:embed="rId3" cstate="print">
            <a:extLst>
              <a:ext uri="{28A0092B-C50C-407E-A947-70E740481C1C}">
                <a14:useLocalDpi xmlns:a14="http://schemas.microsoft.com/office/drawing/2010/main" val="0"/>
              </a:ext>
            </a:extLst>
          </a:blip>
          <a:srcRect l="4783" r="4783"/>
          <a:stretch/>
        </p:blipFill>
        <p:spPr>
          <a:xfrm>
            <a:off x="6096000" y="800800"/>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40" name="Freeform: Shape 3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logo with a cross and leaves&#10;&#10;Description automatically generated">
            <a:extLst>
              <a:ext uri="{FF2B5EF4-FFF2-40B4-BE49-F238E27FC236}">
                <a16:creationId xmlns:a16="http://schemas.microsoft.com/office/drawing/2014/main" id="{6F70B7E4-8305-52CF-C288-BDBA060802D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372600" y="5129476"/>
            <a:ext cx="2588872" cy="1366643"/>
          </a:xfrm>
          <a:prstGeom prst="rect">
            <a:avLst/>
          </a:prstGeom>
        </p:spPr>
      </p:pic>
      <p:sp>
        <p:nvSpPr>
          <p:cNvPr id="6" name="Rectangle 5">
            <a:extLst>
              <a:ext uri="{FF2B5EF4-FFF2-40B4-BE49-F238E27FC236}">
                <a16:creationId xmlns:a16="http://schemas.microsoft.com/office/drawing/2014/main" id="{E0669ED3-1653-61F4-5FB1-47F91FD4286D}"/>
              </a:ext>
            </a:extLst>
          </p:cNvPr>
          <p:cNvSpPr/>
          <p:nvPr/>
        </p:nvSpPr>
        <p:spPr>
          <a:xfrm>
            <a:off x="1" y="6541033"/>
            <a:ext cx="12191980" cy="316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Nathan L Morrison		            	Courthouse church of Christ – Chesterfield, VA	           Sunday, April 14, 2024</a:t>
            </a:r>
          </a:p>
        </p:txBody>
      </p:sp>
      <p:sp>
        <p:nvSpPr>
          <p:cNvPr id="7" name="Subtitle 2">
            <a:extLst>
              <a:ext uri="{FF2B5EF4-FFF2-40B4-BE49-F238E27FC236}">
                <a16:creationId xmlns:a16="http://schemas.microsoft.com/office/drawing/2014/main" id="{CB4D3CE1-BDCB-A7F3-F366-255A31C13FD9}"/>
              </a:ext>
            </a:extLst>
          </p:cNvPr>
          <p:cNvSpPr txBox="1">
            <a:spLocks/>
          </p:cNvSpPr>
          <p:nvPr/>
        </p:nvSpPr>
        <p:spPr>
          <a:xfrm rot="20720368">
            <a:off x="-138085" y="2818416"/>
            <a:ext cx="6416777" cy="14470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8000" b="1" dirty="0">
                <a:ln w="10160">
                  <a:solidFill>
                    <a:srgbClr val="0000FF"/>
                  </a:solidFill>
                  <a:prstDash val="solid"/>
                </a:ln>
                <a:solidFill>
                  <a:srgbClr val="FFFFFF"/>
                </a:solidFill>
                <a:effectLst>
                  <a:outerShdw blurRad="38100" dist="22860" dir="5400000" algn="tl" rotWithShape="0">
                    <a:srgbClr val="000000">
                      <a:alpha val="30000"/>
                    </a:srgbClr>
                  </a:outerShdw>
                </a:effectLst>
              </a:rPr>
              <a:t>MARRIED</a:t>
            </a:r>
            <a:r>
              <a:rPr lang="en-US" sz="8000" b="1" dirty="0">
                <a:ln w="6600">
                  <a:solidFill>
                    <a:srgbClr val="0000FF"/>
                  </a:solidFill>
                  <a:prstDash val="solid"/>
                </a:ln>
                <a:solidFill>
                  <a:schemeClr val="bg1"/>
                </a:solidFill>
                <a:effectLst>
                  <a:outerShdw dist="38100" dir="2700000" algn="tl" rotWithShape="0">
                    <a:schemeClr val="accent2"/>
                  </a:outerShdw>
                </a:effectLst>
              </a:rPr>
              <a:t>!</a:t>
            </a:r>
          </a:p>
        </p:txBody>
      </p:sp>
      <p:pic>
        <p:nvPicPr>
          <p:cNvPr id="10" name="Picture 9" descr="A red circle with a cross in it&#10;&#10;Description automatically generated">
            <a:extLst>
              <a:ext uri="{FF2B5EF4-FFF2-40B4-BE49-F238E27FC236}">
                <a16:creationId xmlns:a16="http://schemas.microsoft.com/office/drawing/2014/main" id="{60036904-5548-6D46-B041-69A46285B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99" y="502164"/>
            <a:ext cx="6019799" cy="1860036"/>
          </a:xfrm>
          <a:prstGeom prst="rect">
            <a:avLst/>
          </a:prstGeom>
        </p:spPr>
      </p:pic>
    </p:spTree>
    <p:extLst>
      <p:ext uri="{BB962C8B-B14F-4D97-AF65-F5344CB8AC3E}">
        <p14:creationId xmlns:p14="http://schemas.microsoft.com/office/powerpoint/2010/main" val="31966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Reproduction</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08027" y="1012954"/>
            <a:ext cx="554587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Marriage is where the home begins for God blessed the first union and said, “Be fruitful, and multiply, and replenish the earth…”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In this light, “children are a gift of the LORD, The fruit of the womb is a reward” (Psalm 127:3-5). </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Genesis 4:1, 25: </a:t>
            </a:r>
            <a:r>
              <a:rPr lang="en-US" sz="2800" dirty="0">
                <a:solidFill>
                  <a:srgbClr val="FFFFFF"/>
                </a:solidFill>
                <a:latin typeface="Tahoma" pitchFamily="34" charset="0"/>
                <a:ea typeface="Tahoma" pitchFamily="34" charset="0"/>
                <a:cs typeface="Tahoma" pitchFamily="34" charset="0"/>
              </a:rPr>
              <a:t>Eve gave thanks to God for her sons.</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38100" y="2280312"/>
            <a:ext cx="6096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1:27-28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God created man in His own image, in the image of God He created him; male and female He created them. God blessed them; and God said to them, "Be fruitful and multiply, and fill the earth, and subdue it; and rule over the fish of the sea and over the birds of the sky and over every living thing that moves on the earth.</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157010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Training of Children</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08027" y="1012954"/>
            <a:ext cx="554587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Since marriage is for reproduction, it is only natural that marriage be used for the training of those that are procreated. </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A home with a father and a mother is the best place to raise children. </a:t>
            </a: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Ephesians 6:4: </a:t>
            </a:r>
            <a:r>
              <a:rPr lang="en-US" sz="2400" dirty="0">
                <a:solidFill>
                  <a:srgbClr val="FFFFFF"/>
                </a:solidFill>
                <a:latin typeface="Tahoma" pitchFamily="34" charset="0"/>
                <a:ea typeface="Tahoma" pitchFamily="34" charset="0"/>
                <a:cs typeface="Tahoma" pitchFamily="34" charset="0"/>
              </a:rPr>
              <a:t>Paul exhorts parents to “bring them up in the discipline and instruction of the Lord.” </a:t>
            </a: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II Timothy 3:2: </a:t>
            </a:r>
            <a:r>
              <a:rPr lang="en-US" sz="2400" dirty="0">
                <a:solidFill>
                  <a:srgbClr val="FFFFFF"/>
                </a:solidFill>
                <a:latin typeface="Tahoma" pitchFamily="34" charset="0"/>
                <a:ea typeface="Tahoma" pitchFamily="34" charset="0"/>
                <a:cs typeface="Tahoma" pitchFamily="34" charset="0"/>
              </a:rPr>
              <a:t>Children who grow up “disobedient to parents” are part of the problem of any fall of society (3:1: “Difficult times will come”).</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38100" y="2280312"/>
            <a:ext cx="6096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Proverbs 1:8-9</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Hear, my son, your father's instruction And do not forsake your mother's teaching; Indeed, they are a graceful wreath to your head And ornaments about your neck.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18392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Purpose for Marriage</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83906"/>
            <a:ext cx="12192000" cy="4647426"/>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from the beginning of creation, God MADE THEM MALE AND FEMALE.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THIS REASON A MAN SHALL LEAVE HIS FATHER AND MOTHER,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AND THE TWO SHALL BECOME ONE FLESH; so they are no longer two, but one flesh.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"What therefore God has joined together, let no man separate."  </a:t>
            </a:r>
            <a:r>
              <a:rPr kumimoji="0" lang="en-US" altLang="en-US" sz="44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Mark 10:6-9</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Playing House Part 3: No Longer (Married!)</a:t>
            </a:r>
          </a:p>
        </p:txBody>
      </p:sp>
    </p:spTree>
    <p:extLst>
      <p:ext uri="{BB962C8B-B14F-4D97-AF65-F5344CB8AC3E}">
        <p14:creationId xmlns:p14="http://schemas.microsoft.com/office/powerpoint/2010/main" val="1791037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5105400" y="0"/>
            <a:ext cx="7086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34400" y="1371250"/>
            <a:ext cx="2837891"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244507" y="2499336"/>
            <a:ext cx="70866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Marriage is God’s definition of a family and has been since the beginning of creation!</a:t>
            </a:r>
            <a:endPar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683533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85503"/>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Playing House Part 3: No Longer (Married!)</a:t>
            </a: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Genesis 2:7, 18-23</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declares His intentions for male and female relationships at the beginning of creation.</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Man created from dust of ground; woman created from man’s rib as a “helper suitable for him.”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God’s blueprint for marriage was given before sin messed things up in the Garden (Paradise); Before the fall (Genesis 3).</a:t>
            </a:r>
            <a:endParaRPr kumimoji="0" lang="en-US" sz="28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6728" y="2602078"/>
            <a:ext cx="610343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2:7, 18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7"/>
              <a:defRPr/>
            </a:pPr>
            <a:r>
              <a:rPr lang="en-US" sz="2400" b="1" dirty="0">
                <a:solidFill>
                  <a:prstClr val="white"/>
                </a:solidFill>
              </a:rPr>
              <a:t>Then the LORD God formed man of dust from the ground, and breathed into his nostrils the breath of life; and man became a living being.</a:t>
            </a:r>
          </a:p>
          <a:p>
            <a:pPr lvl="0" eaLnBrk="1" fontAlgn="base" hangingPunct="1">
              <a:spcBef>
                <a:spcPct val="0"/>
              </a:spcBef>
              <a:spcAft>
                <a:spcPct val="0"/>
              </a:spcAft>
              <a:buClr>
                <a:srgbClr val="9EC544">
                  <a:lumMod val="40000"/>
                  <a:lumOff val="60000"/>
                </a:srgbClr>
              </a:buClr>
              <a:buFont typeface="+mj-lt"/>
              <a:buAutoNum type="arabicPeriod" startAt="18"/>
              <a:defRPr/>
            </a:pPr>
            <a:r>
              <a:rPr lang="en-US" sz="2400" b="1" dirty="0">
                <a:solidFill>
                  <a:prstClr val="white"/>
                </a:solidFill>
              </a:rPr>
              <a:t>Then the LORD God said, “It is not good for the man to be alone; I will make him a helper suitable for him.” </a:t>
            </a:r>
            <a:endParaRPr kumimoji="0" lang="en-US" sz="24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10853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Genesis 2:24</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Leaving: Father &amp; Mother</a:t>
            </a:r>
            <a:endParaRPr lang="en-US" sz="2800" b="1" dirty="0">
              <a:solidFill>
                <a:srgbClr val="FFFFFF"/>
              </a:solidFill>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Joining: Husband &amp; Wife</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Oneness: The two shall become one flesh!</a:t>
            </a:r>
            <a:endParaRPr kumimoji="0" lang="en-US" sz="280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4867" y="2347479"/>
            <a:ext cx="610343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2:24</a:t>
            </a:r>
            <a:endParaRPr kumimoji="0" lang="en-US" sz="32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For this reason a man shall leave his father and his mother, and be joined to his wife; and they shall become one flesh.  </a:t>
            </a:r>
            <a:endParaRPr kumimoji="0" lang="en-US" sz="2800" b="1"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9386544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Genesis 2:25</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 sexual relationship between a husband and a wife delivers perfect intimacy without shame or regret! (Hebrews 13:4)</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4867" y="2347479"/>
            <a:ext cx="610343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2:25</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And the man and his wife were both naked and were not ashamed.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792816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To be Scripturally (Lawfully in God’s eyes) wed</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582426" y="862181"/>
            <a:ext cx="560957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Lawfully married if man &amp; woman – Matthew 19:4-6; Mark 10:6-9</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Lawfully married if either spouse is a widower or widow) – Romans 7:1-3; I Corinthians 7:39</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Lawfully married if any previous marriage ended with putting a spouse away for adultery (man, woman, or both) – Matthew 19:8-9 </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Lawfully if not a polygamous marriage– Matthew 19:5-6; Mark 10:6-9</a:t>
            </a:r>
          </a:p>
          <a:p>
            <a:pPr marL="457200" lvl="0"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Neither spouse engaged in an adulterous affair – Romans 13:9; Hebrews 13:4</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1151" y="2673274"/>
            <a:ext cx="610343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Hebrews 13:4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400" b="1" dirty="0">
                <a:solidFill>
                  <a:prstClr val="white"/>
                </a:solidFill>
              </a:rPr>
              <a:t>Marriage is to be held in honor among all, and the marriage bed is to be undefiled; for fornicators and adulterers God will judge. </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181360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0" y="702452"/>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2800" b="1" dirty="0">
                <a:solidFill>
                  <a:srgbClr val="FFFFFF"/>
                </a:solidFill>
                <a:latin typeface="Tahoma" pitchFamily="34" charset="0"/>
                <a:ea typeface="Tahoma" pitchFamily="34" charset="0"/>
                <a:cs typeface="Tahoma" pitchFamily="34" charset="0"/>
              </a:rPr>
              <a:t>A few N.T. texts that confirm God’s blueprint for marriage</a:t>
            </a:r>
            <a:endParaRPr kumimoji="0" lang="en-US" sz="16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582426" y="862181"/>
            <a:ext cx="560957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Mark 10:6-9: </a:t>
            </a:r>
            <a:r>
              <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Man &amp;</a:t>
            </a:r>
            <a:r>
              <a:rPr kumimoji="0" lang="en-US" sz="2400" b="0" i="0" u="none" strike="noStrike" kern="1200" cap="none" spc="0" normalizeH="0" noProof="0" dirty="0">
                <a:ln>
                  <a:noFill/>
                </a:ln>
                <a:solidFill>
                  <a:srgbClr val="FFFFFF"/>
                </a:solidFill>
                <a:effectLst/>
                <a:uLnTx/>
                <a:uFillTx/>
                <a:latin typeface="Tahoma" pitchFamily="34" charset="0"/>
                <a:ea typeface="Tahoma" pitchFamily="34" charset="0"/>
                <a:cs typeface="Tahoma" pitchFamily="34" charset="0"/>
              </a:rPr>
              <a:t> woman.</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I Corinthians 7:2: </a:t>
            </a:r>
            <a:r>
              <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Avoid sexual</a:t>
            </a:r>
            <a:r>
              <a:rPr kumimoji="0" lang="en-US" sz="2400" b="0" i="0" u="none" strike="noStrike" kern="1200" cap="none" spc="0" normalizeH="0" noProof="0" dirty="0">
                <a:ln>
                  <a:noFill/>
                </a:ln>
                <a:solidFill>
                  <a:srgbClr val="FFFFFF"/>
                </a:solidFill>
                <a:effectLst/>
                <a:uLnTx/>
                <a:uFillTx/>
                <a:latin typeface="Tahoma" pitchFamily="34" charset="0"/>
                <a:ea typeface="Tahoma" pitchFamily="34" charset="0"/>
                <a:cs typeface="Tahoma" pitchFamily="34" charset="0"/>
              </a:rPr>
              <a:t> sin by getting married.</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Hebrews 13:4: </a:t>
            </a:r>
            <a:r>
              <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rPr>
              <a:t>Marriage to be honored, undefiled. </a:t>
            </a: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Ephesians 5:22-25, 33: </a:t>
            </a:r>
            <a:r>
              <a:rPr lang="en-US" sz="2400" dirty="0">
                <a:solidFill>
                  <a:srgbClr val="FFFFFF"/>
                </a:solidFill>
                <a:latin typeface="Tahoma" pitchFamily="34" charset="0"/>
                <a:ea typeface="Tahoma" pitchFamily="34" charset="0"/>
                <a:cs typeface="Tahoma" pitchFamily="34" charset="0"/>
              </a:rPr>
              <a:t>The husband is the head of the family and the wife is to be in subjection to her husband. </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I Peter 3:1-6: </a:t>
            </a:r>
            <a:r>
              <a:rPr lang="en-US" sz="2400" dirty="0">
                <a:solidFill>
                  <a:srgbClr val="FFFFFF"/>
                </a:solidFill>
                <a:latin typeface="Tahoma" pitchFamily="34" charset="0"/>
                <a:ea typeface="Tahoma" pitchFamily="34" charset="0"/>
                <a:cs typeface="Tahoma" pitchFamily="34" charset="0"/>
              </a:rPr>
              <a:t>Wives to be in subjection -- Sarah a godly example.</a:t>
            </a:r>
          </a:p>
          <a:p>
            <a:pPr marL="457200" lvl="0" indent="-457200" eaLnBrk="1" hangingPunct="1">
              <a:buFont typeface="Wingdings" panose="05000000000000000000" pitchFamily="2" charset="2"/>
              <a:buChar char="ü"/>
              <a:defRPr/>
            </a:pPr>
            <a:r>
              <a:rPr lang="en-US" sz="2400" b="1" dirty="0">
                <a:solidFill>
                  <a:srgbClr val="FFFFFF"/>
                </a:solidFill>
                <a:latin typeface="Tahoma" pitchFamily="34" charset="0"/>
                <a:ea typeface="Tahoma" pitchFamily="34" charset="0"/>
                <a:cs typeface="Tahoma" pitchFamily="34" charset="0"/>
              </a:rPr>
              <a:t>I Peter 3:7: </a:t>
            </a:r>
            <a:r>
              <a:rPr lang="en-US" sz="2400" dirty="0">
                <a:solidFill>
                  <a:srgbClr val="FFFFFF"/>
                </a:solidFill>
                <a:latin typeface="Tahoma" pitchFamily="34" charset="0"/>
                <a:ea typeface="Tahoma" pitchFamily="34" charset="0"/>
                <a:cs typeface="Tahoma" pitchFamily="34" charset="0"/>
              </a:rPr>
              <a:t>Husbands to live with their wives in an understanding way, to value them as fellow heirs of the grace of life. His prayers could be hindered if he fails! </a:t>
            </a:r>
            <a:endParaRPr kumimoji="0" lang="en-US" sz="24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11151" y="3104162"/>
            <a:ext cx="610343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10:6-9</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6"/>
              <a:defRPr/>
            </a:pPr>
            <a:r>
              <a:rPr lang="en-US" b="1" dirty="0">
                <a:solidFill>
                  <a:prstClr val="white"/>
                </a:solidFill>
              </a:rPr>
              <a:t>"But from the beginning of creation, God MADE THEM MALE AND FEMALE. </a:t>
            </a:r>
          </a:p>
          <a:p>
            <a:pPr lvl="0" eaLnBrk="1" fontAlgn="base" hangingPunct="1">
              <a:spcBef>
                <a:spcPct val="0"/>
              </a:spcBef>
              <a:spcAft>
                <a:spcPct val="0"/>
              </a:spcAft>
              <a:buClr>
                <a:srgbClr val="9EC544">
                  <a:lumMod val="40000"/>
                  <a:lumOff val="60000"/>
                </a:srgbClr>
              </a:buClr>
              <a:buFont typeface="+mj-lt"/>
              <a:buAutoNum type="arabicPeriod" startAt="6"/>
              <a:defRPr/>
            </a:pPr>
            <a:r>
              <a:rPr lang="en-US" b="1" dirty="0">
                <a:solidFill>
                  <a:prstClr val="white"/>
                </a:solidFill>
              </a:rPr>
              <a:t>"FOR THIS REASON A MAN SHALL LEAVE HIS FATHER AND MOTHER, </a:t>
            </a:r>
          </a:p>
          <a:p>
            <a:pPr lvl="0" eaLnBrk="1" fontAlgn="base" hangingPunct="1">
              <a:spcBef>
                <a:spcPct val="0"/>
              </a:spcBef>
              <a:spcAft>
                <a:spcPct val="0"/>
              </a:spcAft>
              <a:buClr>
                <a:srgbClr val="9EC544">
                  <a:lumMod val="40000"/>
                  <a:lumOff val="60000"/>
                </a:srgbClr>
              </a:buClr>
              <a:buFont typeface="+mj-lt"/>
              <a:buAutoNum type="arabicPeriod" startAt="6"/>
              <a:defRPr/>
            </a:pPr>
            <a:r>
              <a:rPr lang="en-US" b="1" dirty="0">
                <a:solidFill>
                  <a:prstClr val="white"/>
                </a:solidFill>
              </a:rPr>
              <a:t>AND THE TWO SHALL BECOME ONE FLESH; so they are no longer two, but one flesh. </a:t>
            </a:r>
          </a:p>
          <a:p>
            <a:pPr lvl="0" eaLnBrk="1" fontAlgn="base" hangingPunct="1">
              <a:spcBef>
                <a:spcPct val="0"/>
              </a:spcBef>
              <a:spcAft>
                <a:spcPct val="0"/>
              </a:spcAft>
              <a:buClr>
                <a:srgbClr val="9EC544">
                  <a:lumMod val="40000"/>
                  <a:lumOff val="60000"/>
                </a:srgbClr>
              </a:buClr>
              <a:buFont typeface="+mj-lt"/>
              <a:buAutoNum type="arabicPeriod" startAt="6"/>
              <a:defRPr/>
            </a:pPr>
            <a:r>
              <a:rPr lang="en-US" b="1" dirty="0">
                <a:solidFill>
                  <a:prstClr val="white"/>
                </a:solidFill>
              </a:rPr>
              <a:t>"What therefore God has joined together, let no man separate." </a:t>
            </a: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14619505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0" y="0"/>
            <a:ext cx="12192000"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the Scriptures Say About Marriage</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34400" y="1371250"/>
            <a:ext cx="2837891"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609600" y="2505603"/>
            <a:ext cx="7086600" cy="255454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Marriage is honorable, but all forms of fornication are sinful (Defiling) and will be judged</a:t>
            </a:r>
            <a:r>
              <a:rPr kumimoji="0" lang="en-US" sz="4000" b="1"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852381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914793"/>
            <a:ext cx="12222145" cy="37856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Marriage is to be held in honor among all, and the marriage bed is to be undefiled; for fornicators and adulterers God will judge.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Hebrews 13:4</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Playing House Part 3: No Longer (Married!)</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986426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371600"/>
            <a:ext cx="1213577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Fornication is sin, no matter what it’s called: “living together” or “Co-habitation.”</a:t>
            </a:r>
          </a:p>
          <a:p>
            <a:pPr marL="568325" lvl="0" indent="-568325" eaLnBrk="1" hangingPunct="1">
              <a:buFont typeface="Wingdings" panose="05000000000000000000" pitchFamily="2" charset="2"/>
              <a:buChar char="v"/>
              <a:defRPr/>
            </a:pPr>
            <a:r>
              <a:rPr lang="en-US" sz="3200" dirty="0">
                <a:solidFill>
                  <a:prstClr val="white"/>
                </a:solidFill>
                <a:latin typeface="Tahoma" pitchFamily="34" charset="0"/>
                <a:ea typeface="Tahoma" pitchFamily="34" charset="0"/>
                <a:cs typeface="Tahoma" pitchFamily="34" charset="0"/>
              </a:rPr>
              <a:t>Cohabitation: The very purpose for living together declares its most basic weakness… </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If its purpose is sexual, then it is opposed to God and morality. </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If its purpose is a trial for marriage, then it lacks commitment. </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This lack of commitment causes it to fail from its onset!</a:t>
            </a:r>
            <a:endParaRPr kumimoji="0" lang="en-US" sz="28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45762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38FDF-FB52-4F08-8549-6F6299A4FE9F}"/>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24397" y="1600200"/>
            <a:ext cx="1213577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Living together (“Playing House”) sets up a relationship for failure.</a:t>
            </a:r>
            <a:endParaRPr lang="en-US" sz="3200" b="1" dirty="0">
              <a:solidFill>
                <a:srgbClr val="FFFFFF"/>
              </a:solidFill>
              <a:latin typeface="Tahoma" pitchFamily="34" charset="0"/>
              <a:ea typeface="Tahoma" pitchFamily="34" charset="0"/>
              <a:cs typeface="Tahoma" pitchFamily="34" charset="0"/>
            </a:endParaRP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There is no real or clear commitment. </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It involves no legal or social responsibilities. </a:t>
            </a: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It is for the moment while marriage is “until death do us part.”</a:t>
            </a:r>
          </a:p>
        </p:txBody>
      </p:sp>
    </p:spTree>
    <p:extLst>
      <p:ext uri="{BB962C8B-B14F-4D97-AF65-F5344CB8AC3E}">
        <p14:creationId xmlns:p14="http://schemas.microsoft.com/office/powerpoint/2010/main" val="3208548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anim calcmode="lin" valueType="num">
                                      <p:cBhvr>
                                        <p:cTn id="2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11150" y="1118025"/>
            <a:ext cx="7304049"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What can one do that is in this sinful lifestyle?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You are not wrecked beyond repair! You can be forgiven.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Repent and turn away from evil!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There are sinful practices that can cost one their soul, and fornication and adultery are among them –      </a:t>
            </a:r>
            <a:r>
              <a:rPr lang="en-US" sz="3200" b="1" dirty="0">
                <a:solidFill>
                  <a:srgbClr val="FFFFFF"/>
                </a:solidFill>
                <a:latin typeface="Tahoma" pitchFamily="34" charset="0"/>
                <a:ea typeface="Tahoma" pitchFamily="34" charset="0"/>
                <a:cs typeface="Tahoma" pitchFamily="34" charset="0"/>
              </a:rPr>
              <a:t>I Corinthians 6:9-10</a:t>
            </a:r>
            <a:endParaRPr lang="en-US" sz="3600" b="1" dirty="0">
              <a:solidFill>
                <a:srgbClr val="FFFFFF"/>
              </a:solidFill>
              <a:latin typeface="Tahoma" pitchFamily="34" charset="0"/>
              <a:ea typeface="Tahoma" pitchFamily="34" charset="0"/>
              <a:cs typeface="Tahoma" pitchFamily="34" charset="0"/>
            </a:endParaRPr>
          </a:p>
          <a:p>
            <a:pPr marL="1314450" lvl="1" indent="-571500" eaLnBrk="1" hangingPunct="1">
              <a:buFont typeface="Wingdings" panose="05000000000000000000" pitchFamily="2" charset="2"/>
              <a:buChar char="ü"/>
              <a:defRPr/>
            </a:pPr>
            <a:r>
              <a:rPr lang="en-US" sz="2800" dirty="0">
                <a:solidFill>
                  <a:prstClr val="white"/>
                </a:solidFill>
                <a:latin typeface="Tahoma" pitchFamily="34" charset="0"/>
                <a:ea typeface="Tahoma" pitchFamily="34" charset="0"/>
                <a:cs typeface="Tahoma" pitchFamily="34" charset="0"/>
              </a:rPr>
              <a:t>If not a Christian, it begins with the right relationship with God – </a:t>
            </a:r>
            <a:r>
              <a:rPr lang="en-US" sz="2800" b="1" dirty="0">
                <a:solidFill>
                  <a:prstClr val="white"/>
                </a:solidFill>
                <a:latin typeface="Tahoma" pitchFamily="34" charset="0"/>
                <a:ea typeface="Tahoma" pitchFamily="34" charset="0"/>
                <a:cs typeface="Tahoma" pitchFamily="34" charset="0"/>
              </a:rPr>
              <a:t>Acts 2:38; 22:16</a:t>
            </a:r>
            <a:endParaRPr kumimoji="0" lang="en-US" sz="2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2735667"/>
            <a:ext cx="4876801" cy="2763520"/>
          </a:xfrm>
          <a:prstGeom prst="rect">
            <a:avLst/>
          </a:prstGeom>
        </p:spPr>
      </p:pic>
    </p:spTree>
    <p:extLst>
      <p:ext uri="{BB962C8B-B14F-4D97-AF65-F5344CB8AC3E}">
        <p14:creationId xmlns:p14="http://schemas.microsoft.com/office/powerpoint/2010/main" val="3855053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26019" y="1295400"/>
            <a:ext cx="701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God forgave the Corinthian saints (I Corinthians 1:2) so He can forgive you!</a:t>
            </a:r>
          </a:p>
        </p:txBody>
      </p:sp>
      <p:pic>
        <p:nvPicPr>
          <p:cNvPr id="12" name="Picture 11">
            <a:extLst>
              <a:ext uri="{FF2B5EF4-FFF2-40B4-BE49-F238E27FC236}">
                <a16:creationId xmlns:a16="http://schemas.microsoft.com/office/drawing/2014/main" id="{64165F64-6110-6C7D-5063-3BC083FB3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15200" y="2735667"/>
            <a:ext cx="4876801" cy="2763520"/>
          </a:xfrm>
          <a:prstGeom prst="rect">
            <a:avLst/>
          </a:prstGeom>
        </p:spPr>
      </p:pic>
      <p:sp>
        <p:nvSpPr>
          <p:cNvPr id="6" name="Text Box 3">
            <a:extLst>
              <a:ext uri="{FF2B5EF4-FFF2-40B4-BE49-F238E27FC236}">
                <a16:creationId xmlns:a16="http://schemas.microsoft.com/office/drawing/2014/main" id="{5C405924-CBF7-5F00-EFCB-BA5EE9D813ED}"/>
              </a:ext>
            </a:extLst>
          </p:cNvPr>
          <p:cNvSpPr txBox="1">
            <a:spLocks noChangeArrowheads="1"/>
          </p:cNvSpPr>
          <p:nvPr/>
        </p:nvSpPr>
        <p:spPr bwMode="auto">
          <a:xfrm>
            <a:off x="11151" y="4739701"/>
            <a:ext cx="7010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6:11</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
                <a:srgbClr val="9EC544">
                  <a:lumMod val="40000"/>
                  <a:lumOff val="60000"/>
                </a:srgbClr>
              </a:buClr>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Such were some of you; but you were washed, but you were sanctified, but you were justified in the name of the Lord Jesus Christ and in the Spirit of our God.</a:t>
            </a:r>
          </a:p>
        </p:txBody>
      </p:sp>
    </p:spTree>
    <p:extLst>
      <p:ext uri="{BB962C8B-B14F-4D97-AF65-F5344CB8AC3E}">
        <p14:creationId xmlns:p14="http://schemas.microsoft.com/office/powerpoint/2010/main" val="21367445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AE1B0-286F-A947-1BDA-6482D64594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7F17A3-AA3C-6907-1919-79B55056BA97}"/>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3" name="Footer Placeholder 2">
            <a:extLst>
              <a:ext uri="{FF2B5EF4-FFF2-40B4-BE49-F238E27FC236}">
                <a16:creationId xmlns:a16="http://schemas.microsoft.com/office/drawing/2014/main" id="{9EFA7F0A-45C0-492A-7857-4762D17ED093}"/>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7ACEF371-11FA-134F-3EE1-D2921AC678DC}"/>
              </a:ext>
            </a:extLst>
          </p:cNvPr>
          <p:cNvSpPr txBox="1">
            <a:spLocks noChangeArrowheads="1"/>
          </p:cNvSpPr>
          <p:nvPr/>
        </p:nvSpPr>
        <p:spPr bwMode="auto">
          <a:xfrm>
            <a:off x="26019" y="1295400"/>
            <a:ext cx="480896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68325" lvl="0" indent="-568325"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I Corinthians 7:2, 9: </a:t>
            </a:r>
            <a:r>
              <a:rPr lang="en-US" sz="3200" dirty="0">
                <a:solidFill>
                  <a:srgbClr val="FFFFFF"/>
                </a:solidFill>
                <a:latin typeface="Tahoma" pitchFamily="34" charset="0"/>
                <a:ea typeface="Tahoma" pitchFamily="34" charset="0"/>
                <a:cs typeface="Tahoma" pitchFamily="34" charset="0"/>
              </a:rPr>
              <a:t>To avoid the sin of fornication (sexual immorality) let them marry!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If a Christian in this situation, if you but repent God will forgive you! </a:t>
            </a:r>
          </a:p>
          <a:p>
            <a:pPr marL="568325" lvl="0" indent="-568325"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Either stop or get married! </a:t>
            </a:r>
            <a:endParaRPr kumimoji="0" lang="en-US" sz="32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7598EF7A-FDB1-45E8-2427-4CFD66AE5DD4}"/>
              </a:ext>
            </a:extLst>
          </p:cNvPr>
          <p:cNvSpPr txBox="1">
            <a:spLocks noChangeArrowheads="1"/>
          </p:cNvSpPr>
          <p:nvPr/>
        </p:nvSpPr>
        <p:spPr bwMode="auto">
          <a:xfrm>
            <a:off x="7383036" y="1119435"/>
            <a:ext cx="480896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Corinthians 7:2, 9 (ESV)</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lvl="0" eaLnBrk="1" fontAlgn="base" hangingPunct="1">
              <a:spcBef>
                <a:spcPct val="0"/>
              </a:spcBef>
              <a:spcAft>
                <a:spcPct val="0"/>
              </a:spcAft>
              <a:buClr>
                <a:srgbClr val="9EC544">
                  <a:lumMod val="40000"/>
                  <a:lumOff val="60000"/>
                </a:srgbClr>
              </a:buClr>
              <a:buFont typeface="+mj-lt"/>
              <a:buAutoNum type="arabicPeriod" startAt="2"/>
              <a:defRPr/>
            </a:pPr>
            <a:r>
              <a:rPr lang="en-US" sz="2400" b="1" dirty="0">
                <a:solidFill>
                  <a:prstClr val="white"/>
                </a:solidFill>
              </a:rPr>
              <a:t>But because of the temptation to sexual immorality, each man should have his own wife and each woman her own husband.</a:t>
            </a:r>
          </a:p>
          <a:p>
            <a:pPr lvl="0" eaLnBrk="1" fontAlgn="base" hangingPunct="1">
              <a:spcBef>
                <a:spcPct val="0"/>
              </a:spcBef>
              <a:spcAft>
                <a:spcPct val="0"/>
              </a:spcAft>
              <a:buClr>
                <a:srgbClr val="9EC544">
                  <a:lumMod val="40000"/>
                  <a:lumOff val="60000"/>
                </a:srgbClr>
              </a:buClr>
              <a:buFont typeface="+mj-lt"/>
              <a:buAutoNum type="arabicPeriod" startAt="9"/>
              <a:defRPr/>
            </a:pPr>
            <a:r>
              <a:rPr lang="en-US" sz="2400" b="1" dirty="0">
                <a:solidFill>
                  <a:prstClr val="white"/>
                </a:solidFill>
              </a:rPr>
              <a:t>But if they cannot exercise self-control, they should marry. For it is better to marry than to burn with passion.</a:t>
            </a:r>
            <a:endParaRPr kumimoji="0" lang="en-US" sz="2400" b="1" i="0" u="none" strike="noStrike" kern="1200" cap="none" spc="0" normalizeH="0" baseline="0" noProof="0" dirty="0">
              <a:ln>
                <a:noFill/>
              </a:ln>
              <a:solidFill>
                <a:prstClr val="white"/>
              </a:solidFill>
              <a:effectLst/>
              <a:uLnTx/>
              <a:uFillTx/>
            </a:endParaRPr>
          </a:p>
        </p:txBody>
      </p:sp>
      <p:pic>
        <p:nvPicPr>
          <p:cNvPr id="8" name="Picture 7" descr="A bride and groom holding a bouquet of flowers&#10;&#10;Description automatically generated">
            <a:extLst>
              <a:ext uri="{FF2B5EF4-FFF2-40B4-BE49-F238E27FC236}">
                <a16:creationId xmlns:a16="http://schemas.microsoft.com/office/drawing/2014/main" id="{37853AFD-6BD7-19AD-2E91-72DF1E9E4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965" y="2474976"/>
            <a:ext cx="2514600" cy="3087624"/>
          </a:xfrm>
          <a:prstGeom prst="rect">
            <a:avLst/>
          </a:prstGeom>
        </p:spPr>
      </p:pic>
    </p:spTree>
    <p:extLst>
      <p:ext uri="{BB962C8B-B14F-4D97-AF65-F5344CB8AC3E}">
        <p14:creationId xmlns:p14="http://schemas.microsoft.com/office/powerpoint/2010/main" val="3148052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extBox 1">
            <a:extLst>
              <a:ext uri="{FF2B5EF4-FFF2-40B4-BE49-F238E27FC236}">
                <a16:creationId xmlns:a16="http://schemas.microsoft.com/office/drawing/2014/main" id="{AF738FDF-FB52-4F08-8549-6F6299A4FE9F}"/>
              </a:ext>
            </a:extLst>
          </p:cNvPr>
          <p:cNvSpPr txBox="1"/>
          <p:nvPr/>
        </p:nvSpPr>
        <p:spPr>
          <a:xfrm>
            <a:off x="0" y="-38902"/>
            <a:ext cx="5304139" cy="759627"/>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400" b="1" i="0" u="none" strike="noStrike" cap="all" spc="0" normalizeH="0" noProof="0" dirty="0">
                <a:ln>
                  <a:noFill/>
                </a:ln>
                <a:effectLst/>
                <a:uLnTx/>
                <a:uFillTx/>
                <a:latin typeface="Arial" panose="020B0604020202020204" pitchFamily="34" charset="0"/>
                <a:ea typeface="+mj-ea"/>
                <a:cs typeface="Arial" panose="020B0604020202020204" pitchFamily="34" charset="0"/>
              </a:rPr>
              <a:t>Conclusion</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0" y="1478492"/>
            <a:ext cx="4951374" cy="5379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lnSpc>
                <a:spcPct val="90000"/>
              </a:lnSpc>
              <a:spcAft>
                <a:spcPts val="600"/>
              </a:spcAft>
              <a:defRPr/>
            </a:pPr>
            <a:r>
              <a:rPr lang="en-US" sz="4000" dirty="0">
                <a:latin typeface="Tahoma" panose="020B0604030504040204" pitchFamily="34" charset="0"/>
                <a:ea typeface="Tahoma" panose="020B0604030504040204" pitchFamily="34" charset="0"/>
                <a:cs typeface="Tahoma" panose="020B0604030504040204" pitchFamily="34" charset="0"/>
              </a:rPr>
              <a:t>“Play house” no longer but hold marriage as honorable </a:t>
            </a:r>
          </a:p>
          <a:p>
            <a:pPr lvl="0" algn="ctr" eaLnBrk="1" hangingPunct="1">
              <a:lnSpc>
                <a:spcPct val="90000"/>
              </a:lnSpc>
              <a:spcAft>
                <a:spcPts val="600"/>
              </a:spcAft>
              <a:defRPr/>
            </a:pPr>
            <a:r>
              <a:rPr lang="en-US" sz="4000" dirty="0">
                <a:latin typeface="Tahoma" panose="020B0604030504040204" pitchFamily="34" charset="0"/>
                <a:ea typeface="Tahoma" panose="020B0604030504040204" pitchFamily="34" charset="0"/>
                <a:cs typeface="Tahoma" panose="020B0604030504040204" pitchFamily="34" charset="0"/>
              </a:rPr>
              <a:t>(Hebrews 13:4) and “Flee sexual immorality” </a:t>
            </a:r>
          </a:p>
          <a:p>
            <a:pPr lvl="0" algn="ctr" eaLnBrk="1" hangingPunct="1">
              <a:lnSpc>
                <a:spcPct val="90000"/>
              </a:lnSpc>
              <a:spcAft>
                <a:spcPts val="600"/>
              </a:spcAft>
              <a:defRPr/>
            </a:pPr>
            <a:r>
              <a:rPr lang="en-US" sz="4000" dirty="0">
                <a:latin typeface="Tahoma" panose="020B0604030504040204" pitchFamily="34" charset="0"/>
                <a:ea typeface="Tahoma" panose="020B0604030504040204" pitchFamily="34" charset="0"/>
                <a:cs typeface="Tahoma" panose="020B0604030504040204" pitchFamily="34" charset="0"/>
              </a:rPr>
              <a:t>(NKJV: I Corinthians 6:18)!</a:t>
            </a:r>
            <a:r>
              <a:rPr lang="en-US" sz="4000" i="1" dirty="0">
                <a:latin typeface="Tahoma" panose="020B0604030504040204" pitchFamily="34" charset="0"/>
                <a:ea typeface="Tahoma" panose="020B0604030504040204" pitchFamily="34" charset="0"/>
                <a:cs typeface="Tahoma" panose="020B0604030504040204" pitchFamily="34" charset="0"/>
              </a:rPr>
              <a:t> </a:t>
            </a:r>
          </a:p>
        </p:txBody>
      </p:sp>
      <p:sp useBgFill="1">
        <p:nvSpPr>
          <p:cNvPr id="19" name="Rectangle 1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1859" y="685801"/>
            <a:ext cx="5304141"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rPr>
              <a:t>Playing House Part 3: No Longer (Married!)</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6" r="12353" b="2"/>
          <a:stretch/>
        </p:blipFill>
        <p:spPr>
          <a:xfrm>
            <a:off x="5304147" y="10"/>
            <a:ext cx="6887853" cy="6857990"/>
          </a:xfrm>
          <a:prstGeom prst="rect">
            <a:avLst/>
          </a:prstGeom>
        </p:spPr>
      </p:pic>
    </p:spTree>
    <p:extLst>
      <p:ext uri="{BB962C8B-B14F-4D97-AF65-F5344CB8AC3E}">
        <p14:creationId xmlns:p14="http://schemas.microsoft.com/office/powerpoint/2010/main" val="2996024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extBox 1">
            <a:extLst>
              <a:ext uri="{FF2B5EF4-FFF2-40B4-BE49-F238E27FC236}">
                <a16:creationId xmlns:a16="http://schemas.microsoft.com/office/drawing/2014/main" id="{AF738FDF-FB52-4F08-8549-6F6299A4FE9F}"/>
              </a:ext>
            </a:extLst>
          </p:cNvPr>
          <p:cNvSpPr txBox="1"/>
          <p:nvPr/>
        </p:nvSpPr>
        <p:spPr>
          <a:xfrm>
            <a:off x="0" y="-38902"/>
            <a:ext cx="5304139" cy="75962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Conclusion</a:t>
            </a:r>
          </a:p>
        </p:txBody>
      </p:sp>
      <p:sp>
        <p:nvSpPr>
          <p:cNvPr id="5" name="TextBox 4">
            <a:extLst>
              <a:ext uri="{FF2B5EF4-FFF2-40B4-BE49-F238E27FC236}">
                <a16:creationId xmlns:a16="http://schemas.microsoft.com/office/drawing/2014/main" id="{7C6FFB50-0E7C-EBC5-D05D-D075F55CB9CC}"/>
              </a:ext>
            </a:extLst>
          </p:cNvPr>
          <p:cNvSpPr txBox="1">
            <a:spLocks noChangeArrowheads="1"/>
          </p:cNvSpPr>
          <p:nvPr/>
        </p:nvSpPr>
        <p:spPr bwMode="auto">
          <a:xfrm>
            <a:off x="0" y="1478492"/>
            <a:ext cx="4951374" cy="53795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eaLnBrk="1" hangingPunct="1">
              <a:lnSpc>
                <a:spcPct val="90000"/>
              </a:lnSpc>
              <a:spcAft>
                <a:spcPts val="600"/>
              </a:spcAft>
              <a:defRPr/>
            </a:pP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Make a plan, and a covenant, with the one you love and with God that you will not sin. </a:t>
            </a:r>
          </a:p>
          <a:p>
            <a:pPr lvl="0" algn="ctr" eaLnBrk="1" hangingPunct="1">
              <a:lnSpc>
                <a:spcPct val="90000"/>
              </a:lnSpc>
              <a:spcAft>
                <a:spcPts val="600"/>
              </a:spcAft>
              <a:defRPr/>
            </a:pPr>
            <a:endParaRPr lang="en-US" sz="28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eaLnBrk="1" hangingPunct="1">
              <a:lnSpc>
                <a:spcPct val="90000"/>
              </a:lnSpc>
              <a:spcAft>
                <a:spcPts val="600"/>
              </a:spcAft>
              <a:defRPr/>
            </a:pP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Don’t let society tell you what is right and acceptable, but seek to do things in the right way according to God.</a:t>
            </a:r>
          </a:p>
          <a:p>
            <a:pPr lvl="0" algn="ctr" eaLnBrk="1" hangingPunct="1">
              <a:lnSpc>
                <a:spcPct val="90000"/>
              </a:lnSpc>
              <a:spcAft>
                <a:spcPts val="600"/>
              </a:spcAft>
              <a:defRPr/>
            </a:pPr>
            <a:endParaRPr lang="en-US" sz="28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lgn="ctr" eaLnBrk="1" hangingPunct="1">
              <a:lnSpc>
                <a:spcPct val="90000"/>
              </a:lnSpc>
              <a:spcAft>
                <a:spcPts val="600"/>
              </a:spcAft>
              <a:defRPr/>
            </a:pPr>
            <a:r>
              <a:rPr lang="en-US" sz="2800" dirty="0">
                <a:solidFill>
                  <a:prstClr val="white"/>
                </a:solidFill>
                <a:latin typeface="Tahoma" panose="020B0604030504040204" pitchFamily="34" charset="0"/>
                <a:ea typeface="Tahoma" panose="020B0604030504040204" pitchFamily="34" charset="0"/>
                <a:cs typeface="Tahoma" panose="020B0604030504040204" pitchFamily="34" charset="0"/>
              </a:rPr>
              <a:t>Teach your children and others to seek God’s way in having the right relationships!</a:t>
            </a:r>
          </a:p>
        </p:txBody>
      </p:sp>
      <p:sp useBgFill="1">
        <p:nvSpPr>
          <p:cNvPr id="19" name="Rectangle 18">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Footer Placeholder 2">
            <a:extLst>
              <a:ext uri="{FF2B5EF4-FFF2-40B4-BE49-F238E27FC236}">
                <a16:creationId xmlns:a16="http://schemas.microsoft.com/office/drawing/2014/main" id="{F08DFA61-8955-4B4B-B7B8-523D117FF347}"/>
              </a:ext>
            </a:extLst>
          </p:cNvPr>
          <p:cNvSpPr>
            <a:spLocks noGrp="1"/>
          </p:cNvSpPr>
          <p:nvPr>
            <p:ph type="ftr" sz="quarter" idx="11"/>
          </p:nvPr>
        </p:nvSpPr>
        <p:spPr>
          <a:xfrm>
            <a:off x="1859" y="685801"/>
            <a:ext cx="5304141"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t>Playing House Part 3: No Longer (Married!)</a:t>
            </a:r>
          </a:p>
        </p:txBody>
      </p:sp>
      <p:pic>
        <p:nvPicPr>
          <p:cNvPr id="12" name="Picture 11">
            <a:extLst>
              <a:ext uri="{FF2B5EF4-FFF2-40B4-BE49-F238E27FC236}">
                <a16:creationId xmlns:a16="http://schemas.microsoft.com/office/drawing/2014/main" id="{7580BCE0-7C37-F351-04BD-E7E0191286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6" r="12353" b="2"/>
          <a:stretch/>
        </p:blipFill>
        <p:spPr>
          <a:xfrm>
            <a:off x="5304147" y="10"/>
            <a:ext cx="6887853" cy="6857990"/>
          </a:xfrm>
          <a:prstGeom prst="rect">
            <a:avLst/>
          </a:prstGeom>
        </p:spPr>
      </p:pic>
    </p:spTree>
    <p:extLst>
      <p:ext uri="{BB962C8B-B14F-4D97-AF65-F5344CB8AC3E}">
        <p14:creationId xmlns:p14="http://schemas.microsoft.com/office/powerpoint/2010/main" val="8547729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barn(inVertical)">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9A00-E970-3D01-7334-117054AB762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834352-EAD0-11A5-ED4E-40F465B93204}"/>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82E79AC1-3C53-02CA-F7F0-423AE28C4C82}"/>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0B96D06E-B7A6-29F6-9739-A2F858924068}"/>
              </a:ext>
            </a:extLst>
          </p:cNvPr>
          <p:cNvSpPr txBox="1">
            <a:spLocks noChangeArrowheads="1"/>
          </p:cNvSpPr>
          <p:nvPr/>
        </p:nvSpPr>
        <p:spPr bwMode="auto">
          <a:xfrm>
            <a:off x="-31595" y="1353006"/>
            <a:ext cx="806658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Fornication is sinful, can keep one out of Heaven, and is harmful (I Corinthians 6:9-10, 13, 18).</a:t>
            </a:r>
          </a:p>
          <a:p>
            <a:pPr marL="457200" lvl="0" indent="-457200" eaLnBrk="1" hangingPunct="1">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Cohabiting is sinful, and despite the various “defenses” for it, people engaged in such are “playing house” and have deluded themselves into thinking they are a real family.</a:t>
            </a:r>
          </a:p>
          <a:p>
            <a:pPr marL="1200150" lvl="1" indent="-457200" eaLnBrk="1" hangingPunct="1">
              <a:buFont typeface="Wingdings" panose="05000000000000000000" pitchFamily="2" charset="2"/>
              <a:buChar char="ü"/>
              <a:defRPr/>
            </a:pPr>
            <a:r>
              <a:rPr lang="en-US" sz="2400" dirty="0">
                <a:solidFill>
                  <a:srgbClr val="FFFFFF"/>
                </a:solidFill>
                <a:latin typeface="Tahoma" pitchFamily="34" charset="0"/>
                <a:ea typeface="Tahoma" pitchFamily="34" charset="0"/>
                <a:cs typeface="Tahoma" pitchFamily="34" charset="0"/>
              </a:rPr>
              <a:t>Times have changed and people’s opinions have changed, but God’s will and His opinion has not changed (Matthew 24:35; Isaiah 40:8).</a:t>
            </a:r>
          </a:p>
        </p:txBody>
      </p:sp>
      <p:pic>
        <p:nvPicPr>
          <p:cNvPr id="12" name="Picture 11">
            <a:extLst>
              <a:ext uri="{FF2B5EF4-FFF2-40B4-BE49-F238E27FC236}">
                <a16:creationId xmlns:a16="http://schemas.microsoft.com/office/drawing/2014/main" id="{219EAC67-AA2C-B0DF-1D30-BFD0CFABB7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29600" y="1828800"/>
            <a:ext cx="3886200" cy="3886200"/>
          </a:xfrm>
          <a:prstGeom prst="rect">
            <a:avLst/>
          </a:prstGeom>
        </p:spPr>
      </p:pic>
    </p:spTree>
    <p:extLst>
      <p:ext uri="{BB962C8B-B14F-4D97-AF65-F5344CB8AC3E}">
        <p14:creationId xmlns:p14="http://schemas.microsoft.com/office/powerpoint/2010/main" val="245331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anim calcmode="lin" valueType="num">
                                      <p:cBhvr>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4868" y="1330017"/>
            <a:ext cx="12192000" cy="4955203"/>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9"/>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wrote you in my letter not to associate with immoral people;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9"/>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did not at all mean with the immoral people of this world, or with the covetous and swindlers, or with idolaters, for then you would have to go out of the world.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9"/>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actually, I wrote to you not to associate with any so-called brother if he is an immoral person, or covetous, or an idolater, or a reviler, or a drunkard, or a swindler—not even to eat with such a one.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9"/>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what have I to do with judging outsiders? Do you not judge those who are within the church? </a:t>
            </a:r>
          </a:p>
          <a:p>
            <a:pPr marL="914400" marR="0" lvl="0" indent="-914400" algn="l" defTabSz="914400" rtl="0" eaLnBrk="1" fontAlgn="base" latinLnBrk="0" hangingPunct="1">
              <a:lnSpc>
                <a:spcPct val="100000"/>
              </a:lnSpc>
              <a:spcBef>
                <a:spcPct val="0"/>
              </a:spcBef>
              <a:spcAft>
                <a:spcPct val="0"/>
              </a:spcAft>
              <a:buClrTx/>
              <a:buSzTx/>
              <a:buFont typeface="+mj-lt"/>
              <a:buAutoNum type="arabicPeriod" startAt="9"/>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But those who are outside, God judges. REMOVE THE WICKED MAN FROM AMONG YOURSELVES. </a:t>
            </a:r>
            <a:r>
              <a:rPr kumimoji="0" lang="en-US" altLang="en-US" sz="36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I Corinthians 5:9-13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Playing House Part 3: No Longer (Married!)</a:t>
            </a:r>
          </a:p>
        </p:txBody>
      </p:sp>
    </p:spTree>
    <p:extLst>
      <p:ext uri="{BB962C8B-B14F-4D97-AF65-F5344CB8AC3E}">
        <p14:creationId xmlns:p14="http://schemas.microsoft.com/office/powerpoint/2010/main" val="1301772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914793"/>
            <a:ext cx="12222145" cy="378565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Marriage is to be held in honor among all, and the marriage bed is to be undefiled; for fornicators and adulterers God will judge.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Hebrews 13:4</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Playing House Part 3: No Longer (Married!)</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777207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306E-B35A-EA3B-8B82-3145294876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9BBFE0-B5FB-92BD-5CA9-3E2D681E4B76}"/>
              </a:ext>
            </a:extLst>
          </p:cNvPr>
          <p:cNvSpPr txBox="1"/>
          <p:nvPr/>
        </p:nvSpPr>
        <p:spPr>
          <a:xfrm>
            <a:off x="7010400" y="0"/>
            <a:ext cx="3657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Intro</a:t>
            </a:r>
          </a:p>
        </p:txBody>
      </p:sp>
      <p:sp>
        <p:nvSpPr>
          <p:cNvPr id="3" name="Footer Placeholder 2">
            <a:extLst>
              <a:ext uri="{FF2B5EF4-FFF2-40B4-BE49-F238E27FC236}">
                <a16:creationId xmlns:a16="http://schemas.microsoft.com/office/drawing/2014/main" id="{D35007AB-6061-8E6E-6E6F-78A78EC9D408}"/>
              </a:ext>
            </a:extLst>
          </p:cNvPr>
          <p:cNvSpPr>
            <a:spLocks noGrp="1"/>
          </p:cNvSpPr>
          <p:nvPr>
            <p:ph type="ftr" sz="quarter" idx="11"/>
          </p:nvPr>
        </p:nvSpPr>
        <p:spPr>
          <a:xfrm>
            <a:off x="-7434" y="6492875"/>
            <a:ext cx="1219943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5AC831C1-F71A-454C-36AD-280B2FB9E6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33226" y="1679028"/>
            <a:ext cx="3877099" cy="4810716"/>
          </a:xfrm>
          <a:prstGeom prst="rect">
            <a:avLst/>
          </a:prstGeom>
        </p:spPr>
      </p:pic>
      <p:sp>
        <p:nvSpPr>
          <p:cNvPr id="4" name="TextBox 3">
            <a:extLst>
              <a:ext uri="{FF2B5EF4-FFF2-40B4-BE49-F238E27FC236}">
                <a16:creationId xmlns:a16="http://schemas.microsoft.com/office/drawing/2014/main" id="{294B3BA9-DC19-93C4-5E7C-7F7811298BC2}"/>
              </a:ext>
            </a:extLst>
          </p:cNvPr>
          <p:cNvSpPr txBox="1"/>
          <p:nvPr/>
        </p:nvSpPr>
        <p:spPr>
          <a:xfrm>
            <a:off x="244507" y="2499336"/>
            <a:ext cx="7086600" cy="31700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a:r>
              <a:rPr lang="en-US" sz="4000" b="1" dirty="0">
                <a:solidFill>
                  <a:prstClr val="white"/>
                </a:solidFill>
              </a:rPr>
              <a:t>Men and women need to wake up and “play house” no longer – get married and be the family God designed!</a:t>
            </a:r>
            <a:endParaRPr kumimoji="0" lang="en-US" sz="4000" b="1" i="0" u="none" strike="noStrike" kern="1200" cap="none" spc="0" normalizeH="0" baseline="0" noProof="0" dirty="0">
              <a:ln>
                <a:noFill/>
              </a:ln>
              <a:solidFill>
                <a:prstClr val="white"/>
              </a:solidFill>
              <a:effectLst/>
              <a:uLnTx/>
              <a:uFillTx/>
              <a:latin typeface="Century Gothic" panose="020B0502020202020204"/>
            </a:endParaRPr>
          </a:p>
        </p:txBody>
      </p:sp>
    </p:spTree>
    <p:extLst>
      <p:ext uri="{BB962C8B-B14F-4D97-AF65-F5344CB8AC3E}">
        <p14:creationId xmlns:p14="http://schemas.microsoft.com/office/powerpoint/2010/main" val="24351138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Marriage</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5865543" y="1012954"/>
            <a:ext cx="630787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God created mankind to have certain appetites such as the sexual urges. </a:t>
            </a:r>
          </a:p>
          <a:p>
            <a:pPr marL="45720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God also instituted marriage—one man for one woman until death. </a:t>
            </a:r>
          </a:p>
          <a:p>
            <a:pPr marL="45720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An examination of the topic of marriage in the Bible reveals that there are four purposes which God ordained in marriage…</a:t>
            </a:r>
            <a:endParaRPr lang="en-US" sz="2400" i="1" dirty="0">
              <a:solidFill>
                <a:srgbClr val="FFFFFF"/>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83109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Companionship</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29399" y="1443841"/>
            <a:ext cx="55458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God created a “helper” for him—a woman to be his companion. Someone to share his joys and his sorrows.</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Ecclesiastes 4:9-12: </a:t>
            </a:r>
            <a:r>
              <a:rPr lang="en-US" sz="2800" dirty="0">
                <a:solidFill>
                  <a:srgbClr val="FFFFFF"/>
                </a:solidFill>
                <a:latin typeface="Tahoma" pitchFamily="34" charset="0"/>
                <a:ea typeface="Tahoma" pitchFamily="34" charset="0"/>
                <a:cs typeface="Tahoma" pitchFamily="34" charset="0"/>
              </a:rPr>
              <a:t>Two are better than one: To work together, protection from falling, warmth, and power.</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0" y="3276600"/>
            <a:ext cx="6096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2:18</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Then the LORD God said, “It is not good for the man to be alone; I will make him a helper suitable for him.”</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388247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16C0-CB2F-EB35-6558-64A8AE86946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5EC5E-7863-BA3A-E770-D626C7A1E9C0}"/>
              </a:ext>
            </a:extLst>
          </p:cNvPr>
          <p:cNvSpPr txBox="1"/>
          <p:nvPr/>
        </p:nvSpPr>
        <p:spPr>
          <a:xfrm>
            <a:off x="-7434" y="0"/>
            <a:ext cx="12199434" cy="70788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Purpose for Marriage</a:t>
            </a:r>
          </a:p>
        </p:txBody>
      </p:sp>
      <p:sp>
        <p:nvSpPr>
          <p:cNvPr id="3" name="Footer Placeholder 2">
            <a:extLst>
              <a:ext uri="{FF2B5EF4-FFF2-40B4-BE49-F238E27FC236}">
                <a16:creationId xmlns:a16="http://schemas.microsoft.com/office/drawing/2014/main" id="{615BA5C6-CB4C-CAFF-DE2F-9FC2534DE840}"/>
              </a:ext>
            </a:extLst>
          </p:cNvPr>
          <p:cNvSpPr>
            <a:spLocks noGrp="1"/>
          </p:cNvSpPr>
          <p:nvPr>
            <p:ph type="ftr" sz="quarter" idx="11"/>
          </p:nvPr>
        </p:nvSpPr>
        <p:spPr>
          <a:xfrm>
            <a:off x="-7434" y="6492875"/>
            <a:ext cx="568071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rPr>
              <a:t>Playing House Part 3: No Longer (Married!)</a:t>
            </a:r>
            <a:endParaRPr kumimoji="0" lang="en-US" sz="105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Box 4">
            <a:extLst>
              <a:ext uri="{FF2B5EF4-FFF2-40B4-BE49-F238E27FC236}">
                <a16:creationId xmlns:a16="http://schemas.microsoft.com/office/drawing/2014/main" id="{A99A7061-0E49-BA42-B1F3-37E1AAC3636A}"/>
              </a:ext>
            </a:extLst>
          </p:cNvPr>
          <p:cNvSpPr txBox="1">
            <a:spLocks noChangeArrowheads="1"/>
          </p:cNvSpPr>
          <p:nvPr/>
        </p:nvSpPr>
        <p:spPr bwMode="auto">
          <a:xfrm>
            <a:off x="0" y="1393372"/>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v"/>
              <a:defRPr/>
            </a:pPr>
            <a:r>
              <a:rPr lang="en-US" sz="3200" b="1" dirty="0">
                <a:solidFill>
                  <a:srgbClr val="FFFFFF"/>
                </a:solidFill>
                <a:latin typeface="Tahoma" pitchFamily="34" charset="0"/>
                <a:ea typeface="Tahoma" pitchFamily="34" charset="0"/>
                <a:cs typeface="Tahoma" pitchFamily="34" charset="0"/>
              </a:rPr>
              <a:t>Sexual Satisfaction</a:t>
            </a:r>
            <a:endParaRPr kumimoji="0" lang="en-US" sz="1800" b="1"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6" name="TextBox 5">
            <a:extLst>
              <a:ext uri="{FF2B5EF4-FFF2-40B4-BE49-F238E27FC236}">
                <a16:creationId xmlns:a16="http://schemas.microsoft.com/office/drawing/2014/main" id="{6A7C1DA7-CF8F-2BA1-85F3-3BC0DE1AF465}"/>
              </a:ext>
            </a:extLst>
          </p:cNvPr>
          <p:cNvSpPr txBox="1">
            <a:spLocks noChangeArrowheads="1"/>
          </p:cNvSpPr>
          <p:nvPr/>
        </p:nvSpPr>
        <p:spPr bwMode="auto">
          <a:xfrm>
            <a:off x="6646127" y="707886"/>
            <a:ext cx="5545873"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Hebrews 13:4: </a:t>
            </a:r>
            <a:r>
              <a:rPr lang="en-US" sz="2800" dirty="0">
                <a:solidFill>
                  <a:srgbClr val="FFFFFF"/>
                </a:solidFill>
                <a:latin typeface="Tahoma" pitchFamily="34" charset="0"/>
                <a:ea typeface="Tahoma" pitchFamily="34" charset="0"/>
                <a:cs typeface="Tahoma" pitchFamily="34" charset="0"/>
              </a:rPr>
              <a:t>“Marriage is to be held in honor among all, and the marriage bed is to be undefiled; for fornicators and adulterers God will judge.”</a:t>
            </a:r>
          </a:p>
          <a:p>
            <a:pPr marL="457200" lvl="0" indent="-457200" eaLnBrk="1" hangingPunct="1">
              <a:buFont typeface="Wingdings" panose="05000000000000000000" pitchFamily="2" charset="2"/>
              <a:buChar char="ü"/>
              <a:defRPr/>
            </a:pPr>
            <a:r>
              <a:rPr lang="en-US" sz="2800" b="1" dirty="0">
                <a:solidFill>
                  <a:srgbClr val="FFFFFF"/>
                </a:solidFill>
                <a:latin typeface="Tahoma" pitchFamily="34" charset="0"/>
                <a:ea typeface="Tahoma" pitchFamily="34" charset="0"/>
                <a:cs typeface="Tahoma" pitchFamily="34" charset="0"/>
              </a:rPr>
              <a:t>I Corinthians 7:2 (ESV): </a:t>
            </a:r>
            <a:r>
              <a:rPr lang="en-US" sz="2800" dirty="0">
                <a:solidFill>
                  <a:srgbClr val="FFFFFF"/>
                </a:solidFill>
                <a:latin typeface="Tahoma" pitchFamily="34" charset="0"/>
                <a:ea typeface="Tahoma" pitchFamily="34" charset="0"/>
                <a:cs typeface="Tahoma" pitchFamily="34" charset="0"/>
              </a:rPr>
              <a:t>“But because of the temptation to sexual immorality, each man should have his own wife and each woman her own husband.” </a:t>
            </a:r>
          </a:p>
          <a:p>
            <a:pPr marL="457200" lvl="0" indent="-457200" eaLnBrk="1" hangingPunct="1">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In marriage, a man and a woman can be intimate and be spiritually and morally pure.</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4" name="Text Box 3">
            <a:extLst>
              <a:ext uri="{FF2B5EF4-FFF2-40B4-BE49-F238E27FC236}">
                <a16:creationId xmlns:a16="http://schemas.microsoft.com/office/drawing/2014/main" id="{91E876B2-F1E4-E276-240C-61D3B47D0337}"/>
              </a:ext>
            </a:extLst>
          </p:cNvPr>
          <p:cNvSpPr txBox="1">
            <a:spLocks noChangeArrowheads="1"/>
          </p:cNvSpPr>
          <p:nvPr/>
        </p:nvSpPr>
        <p:spPr bwMode="auto">
          <a:xfrm>
            <a:off x="0" y="3276600"/>
            <a:ext cx="6096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Genesis 2:24</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0" lvl="0" indent="0" eaLnBrk="1" fontAlgn="base" hangingPunct="1">
              <a:spcBef>
                <a:spcPct val="0"/>
              </a:spcBef>
              <a:spcAft>
                <a:spcPct val="0"/>
              </a:spcAft>
              <a:buClr>
                <a:srgbClr val="9EC544">
                  <a:lumMod val="40000"/>
                  <a:lumOff val="60000"/>
                </a:srgbClr>
              </a:buClr>
              <a:defRPr/>
            </a:pPr>
            <a:r>
              <a:rPr lang="en-US" sz="2800" b="1" dirty="0">
                <a:solidFill>
                  <a:prstClr val="white"/>
                </a:solidFill>
              </a:rPr>
              <a:t>For this reason a man shall leave his father and his mother, and be joined to his wife; and they shall become one flesh.</a:t>
            </a: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13824452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FBD5B5"/>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3558</TotalTime>
  <Words>2394</Words>
  <Application>Microsoft Office PowerPoint</Application>
  <PresentationFormat>Widescreen</PresentationFormat>
  <Paragraphs>214</Paragraphs>
  <Slides>27</Slides>
  <Notes>27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27</vt:i4>
      </vt:variant>
    </vt:vector>
  </HeadingPairs>
  <TitlesOfParts>
    <vt:vector size="42" baseType="lpstr">
      <vt:lpstr>Ameretto</vt:lpstr>
      <vt:lpstr>Arial</vt:lpstr>
      <vt:lpstr>Bookman Old Style</vt:lpstr>
      <vt:lpstr>Calibri</vt:lpstr>
      <vt:lpstr>Century Gothic</vt:lpstr>
      <vt:lpstr>Rockwell</vt:lpstr>
      <vt:lpstr>Tahoma</vt:lpstr>
      <vt:lpstr>Times New Roman</vt:lpstr>
      <vt:lpstr>Wingdings</vt:lpstr>
      <vt:lpstr>Office Theme</vt:lpstr>
      <vt:lpstr>4_colormaster</vt:lpstr>
      <vt:lpstr>5_colormaster</vt:lpstr>
      <vt:lpstr>Vapor Trail</vt:lpstr>
      <vt:lpstr>1_Damask</vt:lpstr>
      <vt:lpstr>1_Theme1</vt:lpstr>
      <vt:lpstr>Playing House: No Longer</vt:lpstr>
      <vt:lpstr>Intro</vt:lpstr>
      <vt:lpstr>PowerPoint Presentation</vt:lpstr>
      <vt:lpstr>Intro</vt:lpstr>
      <vt:lpstr>Intro</vt:lpstr>
      <vt:lpstr>PowerPoint Presentation</vt:lpstr>
      <vt:lpstr>PowerPoint Presentation</vt:lpstr>
      <vt:lpstr>PowerPoint Presentation</vt:lpstr>
      <vt:lpstr>PowerPoint Presentation</vt:lpstr>
      <vt:lpstr>PowerPoint Presentation</vt:lpstr>
      <vt:lpstr>PowerPoint Presentation</vt:lpstr>
      <vt:lpstr>Purpose for Marriage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House Part 3: No Longer (Married!)</dc:title>
  <dc:subject>04/14/2024</dc:subject>
  <dc:creator>DarkWolf</dc:creator>
  <dc:description>No Longer: Married!</dc:description>
  <cp:lastModifiedBy>Nathan Morrison</cp:lastModifiedBy>
  <cp:revision>20</cp:revision>
  <cp:lastPrinted>2021-03-19T21:42:39Z</cp:lastPrinted>
  <dcterms:created xsi:type="dcterms:W3CDTF">2016-06-16T19:35:58Z</dcterms:created>
  <dcterms:modified xsi:type="dcterms:W3CDTF">2024-04-14T01:16:35Z</dcterms:modified>
</cp:coreProperties>
</file>