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27"/>
  </p:notesMasterIdLst>
  <p:sldIdLst>
    <p:sldId id="256" r:id="rId3"/>
    <p:sldId id="1105" r:id="rId4"/>
    <p:sldId id="1157" r:id="rId5"/>
    <p:sldId id="257" r:id="rId6"/>
    <p:sldId id="1159" r:id="rId7"/>
    <p:sldId id="1161" r:id="rId8"/>
    <p:sldId id="262" r:id="rId9"/>
    <p:sldId id="1164" r:id="rId10"/>
    <p:sldId id="1163" r:id="rId11"/>
    <p:sldId id="1168" r:id="rId12"/>
    <p:sldId id="1169" r:id="rId13"/>
    <p:sldId id="1170" r:id="rId14"/>
    <p:sldId id="1171" r:id="rId15"/>
    <p:sldId id="1174" r:id="rId16"/>
    <p:sldId id="1175" r:id="rId17"/>
    <p:sldId id="1179" r:id="rId18"/>
    <p:sldId id="1180" r:id="rId19"/>
    <p:sldId id="1181" r:id="rId20"/>
    <p:sldId id="1182" r:id="rId21"/>
    <p:sldId id="1103" r:id="rId22"/>
    <p:sldId id="1183" r:id="rId23"/>
    <p:sldId id="1184" r:id="rId24"/>
    <p:sldId id="1185" r:id="rId25"/>
    <p:sldId id="1186"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335" autoAdjust="0"/>
  </p:normalViewPr>
  <p:slideViewPr>
    <p:cSldViewPr snapToGrid="0">
      <p:cViewPr varScale="1">
        <p:scale>
          <a:sx n="77" d="100"/>
          <a:sy n="77" d="100"/>
        </p:scale>
        <p:origin x="1098" y="90"/>
      </p:cViewPr>
      <p:guideLst/>
    </p:cSldViewPr>
  </p:slideViewPr>
  <p:outlineViewPr>
    <p:cViewPr>
      <p:scale>
        <a:sx n="33" d="100"/>
        <a:sy n="33" d="100"/>
      </p:scale>
      <p:origin x="0" y="-2292"/>
    </p:cViewPr>
  </p:outlineViewPr>
  <p:notesTextViewPr>
    <p:cViewPr>
      <p:scale>
        <a:sx n="1" d="1"/>
        <a:sy n="1" d="1"/>
      </p:scale>
      <p:origin x="0" y="0"/>
    </p:cViewPr>
  </p:notesTextViewPr>
  <p:sorterViewPr>
    <p:cViewPr>
      <p:scale>
        <a:sx n="100" d="100"/>
        <a:sy n="100" d="100"/>
      </p:scale>
      <p:origin x="0" y="-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B76923-9342-40DF-9E8C-976339790B28}" type="datetimeFigureOut">
              <a:rPr lang="en-US" smtClean="0"/>
              <a:t>4/28/2024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02AE65-12F0-4AD0-83D6-35FBFB9274ED}" type="slidenum">
              <a:rPr lang="en-US" smtClean="0"/>
              <a:t>‹#›</a:t>
            </a:fld>
            <a:endParaRPr lang="en-US"/>
          </a:p>
        </p:txBody>
      </p:sp>
    </p:spTree>
    <p:extLst>
      <p:ext uri="{BB962C8B-B14F-4D97-AF65-F5344CB8AC3E}">
        <p14:creationId xmlns:p14="http://schemas.microsoft.com/office/powerpoint/2010/main" val="24716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 for Sunday April 28</a:t>
            </a:r>
            <a:r>
              <a:rPr lang="en-US" baseline="30000" dirty="0"/>
              <a:t>th</a:t>
            </a:r>
            <a:r>
              <a:rPr lang="en-US" dirty="0"/>
              <a:t>, 2024</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Logo art provided by www.vecteezy.com</a:t>
            </a:r>
          </a:p>
          <a:p>
            <a:endParaRPr lang="en-US" dirty="0"/>
          </a:p>
        </p:txBody>
      </p:sp>
      <p:sp>
        <p:nvSpPr>
          <p:cNvPr id="4" name="Slide Number Placeholder 3"/>
          <p:cNvSpPr>
            <a:spLocks noGrp="1"/>
          </p:cNvSpPr>
          <p:nvPr>
            <p:ph type="sldNum" sz="quarter" idx="5"/>
          </p:nvPr>
        </p:nvSpPr>
        <p:spPr/>
        <p:txBody>
          <a:bodyPr/>
          <a:lstStyle/>
          <a:p>
            <a:fld id="{3802AE65-12F0-4AD0-83D6-35FBFB9274ED}" type="slidenum">
              <a:rPr lang="en-US" smtClean="0"/>
              <a:t>1</a:t>
            </a:fld>
            <a:endParaRPr lang="en-US"/>
          </a:p>
        </p:txBody>
      </p:sp>
    </p:spTree>
    <p:extLst>
      <p:ext uri="{BB962C8B-B14F-4D97-AF65-F5344CB8AC3E}">
        <p14:creationId xmlns:p14="http://schemas.microsoft.com/office/powerpoint/2010/main" val="7956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5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Purpose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Pattern</a:t>
            </a:r>
            <a:r>
              <a:rPr lang="en-US" sz="1400" b="1" dirty="0">
                <a:effectLst/>
                <a:latin typeface="Times New Roman" panose="02020603050405020304" pitchFamily="18" charset="0"/>
              </a:rPr>
              <a:t> Of My Life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Prize</a:t>
            </a:r>
            <a:r>
              <a:rPr lang="en-US" sz="1400" b="1" dirty="0">
                <a:effectLst/>
                <a:latin typeface="Times New Roman" panose="02020603050405020304" pitchFamily="18" charset="0"/>
              </a:rPr>
              <a:t> Of My Life</a:t>
            </a:r>
          </a:p>
          <a:p>
            <a:pPr marL="742950" marR="0" lvl="1" indent="-285750">
              <a:spcBef>
                <a:spcPts val="0"/>
              </a:spcBef>
              <a:spcAft>
                <a:spcPts val="0"/>
              </a:spcAft>
              <a:buFont typeface="+mj-lt"/>
              <a:buAutoNum type="alphaUcPeriod"/>
              <a:tabLst>
                <a:tab pos="2743200" algn="ctr"/>
                <a:tab pos="5486400" algn="r"/>
                <a:tab pos="914400" algn="l"/>
              </a:tabLst>
            </a:pPr>
            <a:r>
              <a:rPr lang="en-US" sz="1100" b="1" dirty="0">
                <a:effectLst/>
                <a:latin typeface="Times New Roman" panose="02020603050405020304" pitchFamily="18" charset="0"/>
                <a:ea typeface="Times New Roman" panose="02020603050405020304" pitchFamily="18" charset="0"/>
              </a:rPr>
              <a:t>Philippians 3:12-14: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Paul says he “presses on” toward the prize (has not obtained it yet).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Many people do not understand the word “perfection.”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word “perfect”: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43840" algn="l"/>
                <a:tab pos="1828800" algn="l"/>
              </a:tabLst>
            </a:pPr>
            <a:r>
              <a:rPr lang="en-US" sz="1100" dirty="0">
                <a:effectLst/>
                <a:latin typeface="Times New Roman" panose="02020603050405020304" pitchFamily="18" charset="0"/>
                <a:ea typeface="Times New Roman" panose="02020603050405020304" pitchFamily="18" charset="0"/>
              </a:rPr>
              <a:t>Perfect: </a:t>
            </a:r>
            <a:r>
              <a:rPr lang="en-US" sz="1100" i="1" dirty="0">
                <a:effectLst/>
                <a:latin typeface="Times New Roman" panose="02020603050405020304" pitchFamily="18" charset="0"/>
                <a:ea typeface="Times New Roman" panose="02020603050405020304" pitchFamily="18" charset="0"/>
              </a:rPr>
              <a:t>Gr. </a:t>
            </a:r>
            <a:r>
              <a:rPr lang="en-US" sz="1100" i="1" dirty="0" err="1">
                <a:effectLst/>
                <a:latin typeface="Times New Roman" panose="02020603050405020304" pitchFamily="18" charset="0"/>
                <a:ea typeface="Times New Roman" panose="02020603050405020304" pitchFamily="18" charset="0"/>
              </a:rPr>
              <a:t>teleios</a:t>
            </a:r>
            <a:r>
              <a:rPr lang="en-US" sz="1100" i="1" dirty="0">
                <a:effectLst/>
                <a:latin typeface="Times New Roman" panose="02020603050405020304" pitchFamily="18" charset="0"/>
                <a:ea typeface="Times New Roman" panose="02020603050405020304" pitchFamily="18" charset="0"/>
              </a:rPr>
              <a:t> (Str. 5046)</a:t>
            </a:r>
            <a:r>
              <a:rPr lang="en-US" sz="1100" dirty="0">
                <a:effectLst/>
                <a:latin typeface="Times New Roman" panose="02020603050405020304" pitchFamily="18" charset="0"/>
                <a:ea typeface="Times New Roman" panose="02020603050405020304" pitchFamily="18" charset="0"/>
              </a:rPr>
              <a:t> – “Complete; completeness: -- of full age, man, perfect.”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743200" algn="ctr"/>
                <a:tab pos="5486400" algn="r"/>
                <a:tab pos="1828800" algn="l"/>
              </a:tabLst>
            </a:pPr>
            <a:r>
              <a:rPr lang="en-US" sz="1100" dirty="0">
                <a:effectLst/>
                <a:latin typeface="Times New Roman" panose="02020603050405020304" pitchFamily="18" charset="0"/>
                <a:ea typeface="Times New Roman" panose="02020603050405020304" pitchFamily="18" charset="0"/>
              </a:rPr>
              <a:t>It means to mature, and is applied to the character of a person as well as physical attributes of growth.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Paul says he is not yet complete (or mature) but continues to press ahead that he might attain the prize of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The verb literally means, “I pursue” or “I follow after.”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Paul was in the pursuit of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Christ had changed him from a persecutor to an apostle </a:t>
            </a:r>
            <a:r>
              <a:rPr lang="en-US" sz="1100" i="1" dirty="0">
                <a:effectLst/>
                <a:latin typeface="Times New Roman" panose="02020603050405020304" pitchFamily="18" charset="0"/>
                <a:ea typeface="Times New Roman" panose="02020603050405020304" pitchFamily="18" charset="0"/>
              </a:rPr>
              <a:t>(Acts 22:3-5).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Paul’s goal is still ahead – he pictured it as a chase!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He does not forget his former career, but he does not allow his immediate past to lull him into a sense of false security.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He had no time to look back.</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He could not count on former achievements to carry him through life to Christ – but had to continue pressing 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 pos="2743200" algn="l"/>
              </a:tabLst>
            </a:pPr>
            <a:r>
              <a:rPr lang="en-US" sz="1100" dirty="0">
                <a:effectLst/>
                <a:latin typeface="Times New Roman" panose="02020603050405020304" pitchFamily="18" charset="0"/>
                <a:ea typeface="Times New Roman" panose="02020603050405020304" pitchFamily="18" charset="0"/>
              </a:rPr>
              <a:t>The prize belongs to those who run! (I Corinthians 9:24)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200" dirty="0">
                <a:effectLst/>
                <a:latin typeface="Times New Roman" panose="02020603050405020304" pitchFamily="18" charset="0"/>
                <a:ea typeface="Times New Roman" panose="02020603050405020304" pitchFamily="18" charset="0"/>
              </a:rPr>
              <a:t>The prize we seek after is not found here on earth! </a:t>
            </a:r>
          </a:p>
          <a:p>
            <a:pPr marL="1143000" marR="0" lvl="2" indent="-228600">
              <a:spcBef>
                <a:spcPts val="0"/>
              </a:spcBef>
              <a:spcAft>
                <a:spcPts val="0"/>
              </a:spcAft>
              <a:buFont typeface="+mj-lt"/>
              <a:buAutoNum type="arabicPeriod"/>
              <a:tabLst>
                <a:tab pos="2743200" algn="ctr"/>
                <a:tab pos="5486400" algn="r"/>
                <a:tab pos="1485900" algn="l"/>
              </a:tabLst>
            </a:pPr>
            <a:r>
              <a:rPr lang="en-US" sz="1200" dirty="0">
                <a:effectLst/>
                <a:latin typeface="Times New Roman" panose="02020603050405020304" pitchFamily="18" charset="0"/>
                <a:ea typeface="Times New Roman" panose="02020603050405020304" pitchFamily="18" charset="0"/>
              </a:rPr>
              <a:t>Those who seek after wealth and find it receive their full reward here, and often are driven from the faith and fall into ruin (I Timothy 6:6-10).</a:t>
            </a:r>
          </a:p>
          <a:p>
            <a:pPr marL="1143000" marR="0" lvl="2" indent="-228600">
              <a:spcBef>
                <a:spcPts val="0"/>
              </a:spcBef>
              <a:spcAft>
                <a:spcPts val="0"/>
              </a:spcAft>
              <a:buFont typeface="+mj-lt"/>
              <a:buAutoNum type="arabicPeriod"/>
              <a:tabLst>
                <a:tab pos="2743200" algn="ctr"/>
                <a:tab pos="5486400" algn="r"/>
                <a:tab pos="1485900" algn="l"/>
              </a:tabLst>
            </a:pPr>
            <a:r>
              <a:rPr lang="en-US" sz="1200" dirty="0">
                <a:effectLst/>
                <a:latin typeface="Times New Roman" panose="02020603050405020304" pitchFamily="18" charset="0"/>
                <a:ea typeface="Times New Roman" panose="02020603050405020304" pitchFamily="18" charset="0"/>
              </a:rPr>
              <a:t>God never condemned the wealthy for being wealthy but how they viewed their treasures and how they used it. He tells the materially blessed to share with others and use their riches to do good, and not to trust in it (I Timothy 6:17-19).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Paul was thinking of the </a:t>
            </a:r>
            <a:r>
              <a:rPr lang="en-US" sz="1100" b="1" i="1" u="sng" dirty="0">
                <a:effectLst/>
                <a:latin typeface="Times New Roman" panose="02020603050405020304" pitchFamily="18" charset="0"/>
                <a:ea typeface="Times New Roman" panose="02020603050405020304" pitchFamily="18" charset="0"/>
              </a:rPr>
              <a:t>crown of righteousness</a:t>
            </a:r>
            <a:r>
              <a:rPr lang="en-US" sz="1100"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(II Timothy 4:8)</a:t>
            </a:r>
            <a:r>
              <a:rPr lang="en-US" sz="1100" dirty="0">
                <a:effectLst/>
                <a:latin typeface="Times New Roman" panose="02020603050405020304" pitchFamily="18" charset="0"/>
                <a:ea typeface="Times New Roman" panose="02020603050405020304" pitchFamily="18" charset="0"/>
              </a:rPr>
              <a:t> – </a:t>
            </a:r>
            <a:r>
              <a:rPr lang="en-US" sz="1100" b="1" i="1" u="sng" dirty="0">
                <a:effectLst/>
                <a:latin typeface="Times New Roman" panose="02020603050405020304" pitchFamily="18" charset="0"/>
                <a:ea typeface="Times New Roman" panose="02020603050405020304" pitchFamily="18" charset="0"/>
              </a:rPr>
              <a:t>Are you?</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82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9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Purpose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Pattern</a:t>
            </a:r>
            <a:r>
              <a:rPr lang="en-US" sz="1400" b="1" dirty="0">
                <a:effectLst/>
                <a:latin typeface="Times New Roman" panose="02020603050405020304" pitchFamily="18" charset="0"/>
              </a:rPr>
              <a:t> Of My Life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Prize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Power</a:t>
            </a:r>
            <a:r>
              <a:rPr lang="en-US" sz="1400" b="1" dirty="0">
                <a:effectLst/>
                <a:latin typeface="Times New Roman" panose="02020603050405020304" pitchFamily="18" charset="0"/>
              </a:rPr>
              <a:t> Of My Life</a:t>
            </a:r>
          </a:p>
          <a:p>
            <a:pPr marL="742950" marR="0" lvl="1" indent="-285750">
              <a:spcBef>
                <a:spcPts val="0"/>
              </a:spcBef>
              <a:spcAft>
                <a:spcPts val="0"/>
              </a:spcAft>
              <a:buFont typeface="+mj-lt"/>
              <a:buAutoNum type="alphaUcPeriod"/>
              <a:tabLst>
                <a:tab pos="2743200" algn="ctr"/>
                <a:tab pos="5486400" algn="r"/>
                <a:tab pos="914400" algn="l"/>
              </a:tabLst>
            </a:pPr>
            <a:r>
              <a:rPr lang="en-US" sz="1100" b="1" dirty="0">
                <a:effectLst/>
                <a:latin typeface="Times New Roman" panose="02020603050405020304" pitchFamily="18" charset="0"/>
                <a:ea typeface="Times New Roman" panose="02020603050405020304" pitchFamily="18" charset="0"/>
              </a:rPr>
              <a:t>Philippians 4:12-13: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Despite life’s circumstances, Paul’s strength resides in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Paul uses the word “strengthens” to describe Christ’s relationship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He recognized that his strength comes from Christ! (I Timothy 1:12)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God strengthened him to endure so that the Gentiles would hear the gospel. He was even rescued from the mouth of the lions! (II Timothy 4:17)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The armor of God is to give strength to all Christians! (Ephesians 6:10)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This strength of God is accessible to all who yield themselves to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It requires trust in Jesus no matter what one’s circumstances are: adversity or prosperity.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43840" algn="l"/>
                <a:tab pos="914400" algn="l"/>
              </a:tabLst>
            </a:pPr>
            <a:r>
              <a:rPr lang="en-US" sz="1100" dirty="0">
                <a:effectLst/>
                <a:latin typeface="Times New Roman" panose="02020603050405020304" pitchFamily="18" charset="0"/>
                <a:ea typeface="Times New Roman" panose="02020603050405020304" pitchFamily="18" charset="0"/>
              </a:rPr>
              <a:t>Some saints are “fair weather Christians” – They will trust in and seek after God when things are going good. This is what Satan accused Job of being.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Job 1:9-11; 2:4-5: Satan said God’s servant, Job, was only righteous and obedient because God had placed a hedge around him, and when that hedge was removed Job would curse God to His face (Job 2:5) and exactly what Job’s wife said he should do (Job 2:9).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Job was not a “fair weather” servant of God – He is still an example of what it means to rely on the strength of God as an “all weather” servant! (Job 1:21-22; 42:7-10).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Are you an “All Weather Christian?”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there was rocky soil Christians who fall away immediately when persecution arises (Luke 8:13) and thorny soil Christians who fall away because their devotions are divided and they succumb to the pleasures of this life (Luke 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says there are good soil Christians who become very fruitful (Luke 8:15).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Paul’s life was victorious because he let the word of Christ dwell within him and </a:t>
            </a:r>
            <a:r>
              <a:rPr lang="en-US" sz="1100" b="1" i="1" u="sng" dirty="0">
                <a:effectLst/>
                <a:latin typeface="Times New Roman" panose="02020603050405020304" pitchFamily="18" charset="0"/>
                <a:ea typeface="Times New Roman" panose="02020603050405020304" pitchFamily="18" charset="0"/>
              </a:rPr>
              <a:t>rule in his life!</a:t>
            </a:r>
            <a:endParaRPr lang="en-US" sz="1200" dirty="0">
              <a:effectLst/>
              <a:latin typeface="Times New Roman" panose="02020603050405020304" pitchFamily="18" charset="0"/>
              <a:ea typeface="Times New Roman" panose="02020603050405020304" pitchFamily="18" charset="0"/>
            </a:endParaRPr>
          </a:p>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2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37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2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51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0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37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88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3:13</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"No one has ascended into heaven, but He who descended from heaven: the Son of Man.</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3:14</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"As Moses lifted up the serpent in the wilderness, even so must the Son of Man be lifted up;</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3:15</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so that whoever believes will in Him have eternal life.</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endParaRPr lang="en-US" sz="1200" b="0" i="0" u="none" strike="noStrike" baseline="0" dirty="0">
              <a:solidFill>
                <a:srgbClr val="292F33"/>
              </a:solidFill>
              <a:latin typeface="Times New Roman" panose="02020603050405020304" pitchFamily="18" charset="0"/>
              <a:cs typeface="Times New Roman" panose="02020603050405020304" pitchFamily="18" charset="0"/>
            </a:endParaRPr>
          </a:p>
          <a:p>
            <a:pPr marR="0" algn="l" rtl="0"/>
            <a:r>
              <a:rPr lang="en-US" sz="1200" b="0" i="0" u="none" strike="noStrike" baseline="0" dirty="0">
                <a:solidFill>
                  <a:srgbClr val="292F33"/>
                </a:solidFill>
                <a:latin typeface="Times New Roman" panose="02020603050405020304" pitchFamily="18" charset="0"/>
                <a:cs typeface="Times New Roman" panose="02020603050405020304" pitchFamily="18" charset="0"/>
              </a:rPr>
              <a:t>Joh 12:32  "And I, if I am lifted up from the earth, will draw all men to Myself." </a:t>
            </a:r>
          </a:p>
          <a:p>
            <a:pPr marR="0" algn="l" rtl="0"/>
            <a:endParaRPr lang="en-US" sz="1200" b="0" i="0" u="none" strike="noStrike" baseline="0" dirty="0">
              <a:solidFill>
                <a:srgbClr val="292F33"/>
              </a:solidFill>
              <a:latin typeface="Verdana" panose="020B0604030504040204" pitchFamily="34"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John 3:13-15; 12:32: As Israel was to look to the brazen serpent to be healed, so are we to look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Numbers 21:4-9: When the Israelites grumbled and complained about no food and water in the wilderness and said they hated the manna that God provided, God sent fiery serpents among them.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the people repented, God told Moses to erect a bronze serpent on a pole and said that all who look at the bronze serpent will be healed.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that camp, where 24,000 people died, the bronze serpent was center of attention!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 world of sin and darkness and the second death, all who look to Jesus and obey Him will be saved! </a:t>
            </a:r>
          </a:p>
          <a:p>
            <a:pPr marL="742950" marR="0" lvl="1" indent="-285750">
              <a:spcBef>
                <a:spcPts val="0"/>
              </a:spcBef>
              <a:spcAft>
                <a:spcPts val="0"/>
              </a:spcAft>
              <a:buFont typeface="+mj-lt"/>
              <a:buAutoNum type="alphaUcPeriod"/>
              <a:tabLst>
                <a:tab pos="914400" algn="l"/>
              </a:tabLst>
            </a:pPr>
            <a:endParaRPr lang="en-US" sz="11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mj-lt"/>
              <a:buNone/>
              <a:tabLst>
                <a:tab pos="914400" algn="l"/>
              </a:tabLst>
            </a:pPr>
            <a:endParaRPr lang="en-US" sz="1200" dirty="0">
              <a:effectLst/>
              <a:latin typeface="Times New Roman" panose="02020603050405020304" pitchFamily="18" charset="0"/>
              <a:ea typeface="Times New Roman" panose="02020603050405020304" pitchFamily="18" charset="0"/>
            </a:endParaRPr>
          </a:p>
          <a:p>
            <a:pPr marR="0" algn="l" rtl="0"/>
            <a:endParaRPr lang="en-US" sz="1000" dirty="0"/>
          </a:p>
        </p:txBody>
      </p:sp>
      <p:sp>
        <p:nvSpPr>
          <p:cNvPr id="4" name="Slide Number Placeholder 3"/>
          <p:cNvSpPr>
            <a:spLocks noGrp="1"/>
          </p:cNvSpPr>
          <p:nvPr>
            <p:ph type="sldNum" sz="quarter" idx="5"/>
          </p:nvPr>
        </p:nvSpPr>
        <p:spPr/>
        <p:txBody>
          <a:bodyPr/>
          <a:lstStyle/>
          <a:p>
            <a:fld id="{3802AE65-12F0-4AD0-83D6-35FBFB9274ED}" type="slidenum">
              <a:rPr lang="en-US" smtClean="0"/>
              <a:t>2</a:t>
            </a:fld>
            <a:endParaRPr lang="en-US"/>
          </a:p>
        </p:txBody>
      </p:sp>
    </p:spTree>
    <p:extLst>
      <p:ext uri="{BB962C8B-B14F-4D97-AF65-F5344CB8AC3E}">
        <p14:creationId xmlns:p14="http://schemas.microsoft.com/office/powerpoint/2010/main" val="74299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Purpose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Pattern</a:t>
            </a:r>
            <a:r>
              <a:rPr lang="en-US" sz="1400" b="1" dirty="0">
                <a:effectLst/>
                <a:latin typeface="Times New Roman" panose="02020603050405020304" pitchFamily="18" charset="0"/>
              </a:rPr>
              <a:t> Of My Life </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Prize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Power</a:t>
            </a:r>
            <a:r>
              <a:rPr lang="en-US" sz="1400" b="1" dirty="0">
                <a:effectLst/>
                <a:latin typeface="Times New Roman" panose="02020603050405020304" pitchFamily="18" charset="0"/>
              </a:rPr>
              <a:t> Of My Life</a:t>
            </a:r>
          </a:p>
          <a:p>
            <a:pPr marL="742950" marR="0" lvl="1" indent="-285750">
              <a:spcBef>
                <a:spcPts val="0"/>
              </a:spcBef>
              <a:spcAft>
                <a:spcPts val="0"/>
              </a:spcAft>
              <a:buFont typeface="+mj-lt"/>
              <a:buAutoNum type="alphaUcPeriod"/>
              <a:tabLst>
                <a:tab pos="2743200" algn="ctr"/>
                <a:tab pos="5486400" algn="r"/>
                <a:tab pos="914400" algn="l"/>
              </a:tabLst>
            </a:pPr>
            <a:r>
              <a:rPr lang="en-US" sz="1100" b="1" dirty="0">
                <a:effectLst/>
                <a:latin typeface="Times New Roman" panose="02020603050405020304" pitchFamily="18" charset="0"/>
                <a:ea typeface="Times New Roman" panose="02020603050405020304" pitchFamily="18" charset="0"/>
              </a:rPr>
              <a:t>Philippians 4:12-13: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Despite life’s circumstances, Paul’s strength resides in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Paul uses the word “strengthens” to describe Christ’s relationship to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He recognized that his strength comes from Christ! (I Timothy 1:12)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God strengthened him to endure so that the Gentiles would hear the gospel. He was even rescued from the mouth of the lions! (II Timothy 4:17)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The armor of God is to give strength to all Christians! (Ephesians 6:10)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This strength of God is accessible to all who yield themselves to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It requires trust in Jesus no matter what one’s circumstances are: adversity or prosperity.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43840" algn="l"/>
                <a:tab pos="914400" algn="l"/>
              </a:tabLst>
            </a:pPr>
            <a:r>
              <a:rPr lang="en-US" sz="1100" dirty="0">
                <a:effectLst/>
                <a:latin typeface="Times New Roman" panose="02020603050405020304" pitchFamily="18" charset="0"/>
                <a:ea typeface="Times New Roman" panose="02020603050405020304" pitchFamily="18" charset="0"/>
              </a:rPr>
              <a:t>Some saints are “fair weather Christians” – They will trust in and seek after God when things are going good. This is what Satan accused Job of being.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Job 1:9-11; 2:4-5: Satan said God’s servant, Job, was only righteous and obedient because God had placed a hedge around him, and when that hedge was removed Job would curse God to His face (Job 2:5) and exactly what Job’s wife said he should do (Job 2:9).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43840" algn="l"/>
                <a:tab pos="1485900" algn="l"/>
              </a:tabLst>
            </a:pPr>
            <a:r>
              <a:rPr lang="en-US" sz="1100" dirty="0">
                <a:effectLst/>
                <a:latin typeface="Times New Roman" panose="02020603050405020304" pitchFamily="18" charset="0"/>
                <a:ea typeface="Times New Roman" panose="02020603050405020304" pitchFamily="18" charset="0"/>
              </a:rPr>
              <a:t>Job was not a “fair weather” servant of God – He is still an example of what it means to rely on the strength of God as an “all weather” servant! (Job 1:21-22; 42:7-10).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Are you an “All Weather Christian?”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there was rocky soil Christians who fall away immediately when persecution arises (Luke 8:13) and thorny soil Christians who fall away because their devotions are divided and they succumb to the pleasures of this life (Luke 8:14).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says there are good soil Christians who become very fruitful (Luke 8:15).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Paul’s life was victorious because he let the word of Christ dwell within him and </a:t>
            </a:r>
            <a:r>
              <a:rPr lang="en-US" sz="1100" b="1" i="1" u="sng" dirty="0">
                <a:effectLst/>
                <a:latin typeface="Times New Roman" panose="02020603050405020304" pitchFamily="18" charset="0"/>
                <a:ea typeface="Times New Roman" panose="02020603050405020304" pitchFamily="18" charset="0"/>
              </a:rPr>
              <a:t>rule in his life!</a:t>
            </a:r>
            <a:endParaRPr lang="en-US" sz="1200" dirty="0">
              <a:effectLst/>
              <a:latin typeface="Times New Roman" panose="02020603050405020304" pitchFamily="18" charset="0"/>
              <a:ea typeface="Times New Roman" panose="02020603050405020304" pitchFamily="18" charset="0"/>
            </a:endParaRPr>
          </a:p>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88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3:13</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"No one has ascended into heaven, but He who descended from heaven: the Son of Man.</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3:14</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"As Moses lifted up the serpent in the wilderness, even so must the Son of Man be lifted up;</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r>
              <a:rPr lang="en-US" sz="1200" b="0" i="0" u="none" strike="noStrike" baseline="0" dirty="0">
                <a:solidFill>
                  <a:srgbClr val="218282"/>
                </a:solidFill>
                <a:latin typeface="Times New Roman" panose="02020603050405020304" pitchFamily="18" charset="0"/>
                <a:cs typeface="Times New Roman" panose="02020603050405020304" pitchFamily="18" charset="0"/>
              </a:rPr>
              <a:t>Joh 3:15</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r>
              <a:rPr lang="en-US" sz="1200" b="0" i="0" u="none" strike="noStrike" baseline="0" dirty="0">
                <a:solidFill>
                  <a:srgbClr val="DA3737"/>
                </a:solidFill>
                <a:latin typeface="Times New Roman" panose="02020603050405020304" pitchFamily="18" charset="0"/>
                <a:cs typeface="Times New Roman" panose="02020603050405020304" pitchFamily="18" charset="0"/>
              </a:rPr>
              <a:t>so that whoever believes will in Him have eternal life.</a:t>
            </a:r>
            <a:r>
              <a:rPr lang="en-US" sz="1200" b="0" i="0" u="none" strike="noStrike" baseline="0" dirty="0">
                <a:solidFill>
                  <a:srgbClr val="292F33"/>
                </a:solidFill>
                <a:latin typeface="Times New Roman" panose="02020603050405020304" pitchFamily="18" charset="0"/>
                <a:cs typeface="Times New Roman" panose="02020603050405020304" pitchFamily="18" charset="0"/>
              </a:rPr>
              <a:t> </a:t>
            </a:r>
          </a:p>
          <a:p>
            <a:pPr marR="0" algn="l" rtl="0"/>
            <a:endParaRPr lang="en-US" sz="1200" b="0" i="0" u="none" strike="noStrike" baseline="0" dirty="0">
              <a:solidFill>
                <a:srgbClr val="292F33"/>
              </a:solidFill>
              <a:latin typeface="Times New Roman" panose="02020603050405020304" pitchFamily="18" charset="0"/>
              <a:cs typeface="Times New Roman" panose="02020603050405020304" pitchFamily="18" charset="0"/>
            </a:endParaRPr>
          </a:p>
          <a:p>
            <a:pPr marR="0" algn="l" rtl="0"/>
            <a:r>
              <a:rPr lang="en-US" sz="1200" b="0" i="0" u="none" strike="noStrike" baseline="0" dirty="0">
                <a:solidFill>
                  <a:srgbClr val="292F33"/>
                </a:solidFill>
                <a:latin typeface="Times New Roman" panose="02020603050405020304" pitchFamily="18" charset="0"/>
                <a:cs typeface="Times New Roman" panose="02020603050405020304" pitchFamily="18" charset="0"/>
              </a:rPr>
              <a:t>Joh 12:32  "And I, if I am lifted up from the earth, will draw all men to Myself." </a:t>
            </a:r>
          </a:p>
          <a:p>
            <a:pPr marR="0" algn="l" rtl="0"/>
            <a:endParaRPr lang="en-US" sz="1200" b="0" i="0" u="none" strike="noStrike" baseline="0" dirty="0">
              <a:solidFill>
                <a:srgbClr val="292F33"/>
              </a:solidFill>
              <a:latin typeface="Verdana" panose="020B0604030504040204" pitchFamily="34"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John 3:13-15; 12:32: As Israel was to look to the brazen serpent to be healed, so are we to look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Numbers 21:4-9: When the Israelites grumbled and complained about no food and water in the wilderness and said they hated the manna that God provided, God sent fiery serpents among them.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the people repented, God told Moses to erect a bronze serpent on a pole and said that all who look at the bronze serpent will be healed.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that camp, where 24,000 people died, the bronze serpent was center of attention!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 world of sin and darkness and the second death, all who look to Jesus and obey Him will be saved! </a:t>
            </a:r>
          </a:p>
          <a:p>
            <a:pPr marL="742950" marR="0" lvl="1" indent="-285750">
              <a:spcBef>
                <a:spcPts val="0"/>
              </a:spcBef>
              <a:spcAft>
                <a:spcPts val="0"/>
              </a:spcAft>
              <a:buFont typeface="+mj-lt"/>
              <a:buAutoNum type="alphaUcPeriod"/>
              <a:tabLst>
                <a:tab pos="914400" algn="l"/>
              </a:tabLst>
            </a:pPr>
            <a:endParaRPr lang="en-US" sz="11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mj-lt"/>
              <a:buNone/>
              <a:tabLst>
                <a:tab pos="914400" algn="l"/>
              </a:tabLst>
            </a:pPr>
            <a:endParaRPr lang="en-US" sz="1200" dirty="0">
              <a:effectLst/>
              <a:latin typeface="Times New Roman" panose="02020603050405020304" pitchFamily="18" charset="0"/>
              <a:ea typeface="Times New Roman" panose="02020603050405020304" pitchFamily="18" charset="0"/>
            </a:endParaRPr>
          </a:p>
          <a:p>
            <a:pPr marR="0" algn="l" rtl="0"/>
            <a:endParaRPr lang="en-US"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7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John 3:13-15; 12:32: As Israel was to look to the brazen serpent to be healed, so are we to look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Numbers 21:4-9: When the Israelites grumbled and complained about no food and water in the wilderness and said they hated the manna that God provided, God sent fiery serpents among them.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the people repented, God told Moses to erect a bronze serpent on a pole and said that all who look at the bronze serpent will be healed.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that camp, where 24,000 people, died the bronze serpent was center of attention!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 world of sin and darkness and the second death, all who look to Jesus and obey Him will be saved!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i="1" dirty="0">
                <a:effectLst/>
                <a:latin typeface="Times New Roman" panose="02020603050405020304" pitchFamily="18" charset="0"/>
                <a:ea typeface="Times New Roman" panose="02020603050405020304" pitchFamily="18" charset="0"/>
              </a:rPr>
              <a:t>Matthew 27:38; Mark 15:27; Luke 23:33; John 19:18: </a:t>
            </a:r>
            <a:r>
              <a:rPr lang="en-US" sz="1100" dirty="0">
                <a:effectLst/>
                <a:latin typeface="Times New Roman" panose="02020603050405020304" pitchFamily="18" charset="0"/>
                <a:ea typeface="Times New Roman" panose="02020603050405020304" pitchFamily="18" charset="0"/>
              </a:rPr>
              <a:t>The gospels record there were three crosses at Calvary (Golgotha).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i="1" dirty="0">
                <a:effectLst/>
                <a:latin typeface="Times New Roman" panose="02020603050405020304" pitchFamily="18" charset="0"/>
                <a:ea typeface="Times New Roman" panose="02020603050405020304" pitchFamily="18" charset="0"/>
              </a:rPr>
              <a:t>I Corinthians 2:2; Acts 8:35:</a:t>
            </a:r>
            <a:r>
              <a:rPr lang="en-US" sz="1100" dirty="0">
                <a:effectLst/>
                <a:latin typeface="Times New Roman" panose="02020603050405020304" pitchFamily="18" charset="0"/>
                <a:ea typeface="Times New Roman" panose="02020603050405020304" pitchFamily="18" charset="0"/>
              </a:rPr>
              <a:t> Teaching the gospel focuses on the cross of Christ (center in teaching).</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Acts 10:39-43: Jesus was no mere man that death would be the end to His story! He rose from the dead as it was foretold (I Corinthians 15:3-4: “According to the Scriptures”) and the heart that believes on Him and obeys the gospel will be saved from sins! (Mark 16:16; Acts 2:38; 10:48)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As the cross of Jesus was center </a:t>
            </a:r>
            <a:r>
              <a:rPr lang="en-US" sz="1100" i="1" dirty="0">
                <a:effectLst/>
                <a:latin typeface="Times New Roman" panose="02020603050405020304" pitchFamily="18" charset="0"/>
                <a:ea typeface="Times New Roman" panose="02020603050405020304" pitchFamily="18" charset="0"/>
              </a:rPr>
              <a:t>(Luke 23:33; John 19:18),</a:t>
            </a:r>
            <a:r>
              <a:rPr lang="en-US" sz="1100" dirty="0">
                <a:effectLst/>
                <a:latin typeface="Times New Roman" panose="02020603050405020304" pitchFamily="18" charset="0"/>
                <a:ea typeface="Times New Roman" panose="02020603050405020304" pitchFamily="18" charset="0"/>
              </a:rPr>
              <a:t> so is Jesus to be the center of our lives!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02AE65-12F0-4AD0-83D6-35FBFB9274ED}" type="slidenum">
              <a:rPr lang="en-US" smtClean="0"/>
              <a:t>4</a:t>
            </a:fld>
            <a:endParaRPr lang="en-US"/>
          </a:p>
        </p:txBody>
      </p:sp>
    </p:spTree>
    <p:extLst>
      <p:ext uri="{BB962C8B-B14F-4D97-AF65-F5344CB8AC3E}">
        <p14:creationId xmlns:p14="http://schemas.microsoft.com/office/powerpoint/2010/main" val="193197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John 3:13-15; 12:32: As Israel was to look to the brazen serpent to be healed, so are we to look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Numbers 21:4-9: When the Israelites grumbled and complained about no food and water in the wilderness and said they hated the manna that God provided, God sent fiery serpents among them.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the people repented, God told Moses to erect a bronze serpent on a pole and said that all who look at the bronze serpent will be healed.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that camp, where 24,000 people, died the bronze serpent was center of attention!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 world of sin and darkness and the second death, all who look to Jesus and obey Him will be saved!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i="1" dirty="0">
                <a:effectLst/>
                <a:latin typeface="Times New Roman" panose="02020603050405020304" pitchFamily="18" charset="0"/>
                <a:ea typeface="Times New Roman" panose="02020603050405020304" pitchFamily="18" charset="0"/>
              </a:rPr>
              <a:t>Matthew 27:38; Mark 15:27; Luke 23:33; John 19:18: </a:t>
            </a:r>
            <a:r>
              <a:rPr lang="en-US" sz="1100" dirty="0">
                <a:effectLst/>
                <a:latin typeface="Times New Roman" panose="02020603050405020304" pitchFamily="18" charset="0"/>
                <a:ea typeface="Times New Roman" panose="02020603050405020304" pitchFamily="18" charset="0"/>
              </a:rPr>
              <a:t>The gospels record there were three crosses at Calvary (Golgotha).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i="1" dirty="0">
                <a:effectLst/>
                <a:latin typeface="Times New Roman" panose="02020603050405020304" pitchFamily="18" charset="0"/>
                <a:ea typeface="Times New Roman" panose="02020603050405020304" pitchFamily="18" charset="0"/>
              </a:rPr>
              <a:t>I Corinthians 2:2; Acts 8:35:</a:t>
            </a:r>
            <a:r>
              <a:rPr lang="en-US" sz="1100" dirty="0">
                <a:effectLst/>
                <a:latin typeface="Times New Roman" panose="02020603050405020304" pitchFamily="18" charset="0"/>
                <a:ea typeface="Times New Roman" panose="02020603050405020304" pitchFamily="18" charset="0"/>
              </a:rPr>
              <a:t> Teaching the gospel focuses on the cross of Christ (center in teaching).</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Acts 10:39-43: Jesus was no mere man that death would be the end to His story! He rose from the dead as it was foretold (I Corinthians 15:3-4: “According to the Scriptures”) and the heart that believes on Him and obeys the gospel will be saved from sins! (Mark 16:16; Acts 2:38; 10:48)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As the cross of Jesus was center </a:t>
            </a:r>
            <a:r>
              <a:rPr lang="en-US" sz="1100" i="1" dirty="0">
                <a:effectLst/>
                <a:latin typeface="Times New Roman" panose="02020603050405020304" pitchFamily="18" charset="0"/>
                <a:ea typeface="Times New Roman" panose="02020603050405020304" pitchFamily="18" charset="0"/>
              </a:rPr>
              <a:t>(Luke 23:33; John 19:18),</a:t>
            </a:r>
            <a:r>
              <a:rPr lang="en-US" sz="1100" dirty="0">
                <a:effectLst/>
                <a:latin typeface="Times New Roman" panose="02020603050405020304" pitchFamily="18" charset="0"/>
                <a:ea typeface="Times New Roman" panose="02020603050405020304" pitchFamily="18" charset="0"/>
              </a:rPr>
              <a:t> so is Jesus to be the center of our lives!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1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30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Purpose</a:t>
            </a:r>
            <a:r>
              <a:rPr lang="en-US" sz="1400" b="1" dirty="0">
                <a:effectLst/>
                <a:latin typeface="Times New Roman" panose="02020603050405020304" pitchFamily="18" charset="0"/>
              </a:rPr>
              <a:t> Of My Life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Philippians 1:21-24: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“For to me, to live is Christ and to die is 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Paul’s indifference towards death raises the question of what life and death really mean – The believer has nothing to fear in death, realizing it is but a beginning!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said “to live is Christ” – He is our purpose for living!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Regardless of how others felt, to live was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With many, life is: money, power, worldly pleasures, &amp; flattery (vanity).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did not say, “Christ is life,” but said, “Living is Christ, dying is gain.”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While alive, he would live for Christ.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For saints, Jesus is in the center of our lives!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is no longer I who live, but Christ lives in me” (Galatians 2:20).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have been crucified with Christ” – I live to die for Christ, as He died to make me live!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What about ambition, power, wealth, and stuff?</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our souls are the most valuable thing we possess and the only thing we will take with us when we die (Luke 9:23-25).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Life is not to be about collecting and hoarding treasures (Matthew 6:19-21) but storing up treasures in Heaven.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do that by seeking first God’s Kingdom and righteousness (Matthew 6:33).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do that by being willing to give up everything in life for Jesus. That was the problem with the Rich Young Ruler – He wouldn’t part with his stuff! (Luke 18:18-30). The apostles had to learn to trust Jesus for everything!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As saints, Christ ought to be the </a:t>
            </a:r>
            <a:r>
              <a:rPr lang="en-US" sz="1100" b="1" i="1" u="sng" dirty="0">
                <a:effectLst/>
                <a:latin typeface="Times New Roman" panose="02020603050405020304" pitchFamily="18" charset="0"/>
                <a:ea typeface="Times New Roman" panose="02020603050405020304" pitchFamily="18" charset="0"/>
              </a:rPr>
              <a:t>purpose</a:t>
            </a:r>
            <a:r>
              <a:rPr lang="en-US" sz="1100" dirty="0">
                <a:effectLst/>
                <a:latin typeface="Times New Roman" panose="02020603050405020304" pitchFamily="18" charset="0"/>
                <a:ea typeface="Times New Roman" panose="02020603050405020304" pitchFamily="18" charset="0"/>
              </a:rPr>
              <a:t> of your life!</a:t>
            </a:r>
            <a:endParaRPr lang="en-US" sz="1200" dirty="0">
              <a:effectLst/>
              <a:latin typeface="Times New Roman" panose="02020603050405020304" pitchFamily="18" charset="0"/>
              <a:ea typeface="Times New Roman" panose="02020603050405020304" pitchFamily="18" charset="0"/>
            </a:endParaRPr>
          </a:p>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0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6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Purpose</a:t>
            </a:r>
            <a:r>
              <a:rPr lang="en-US" sz="1400" b="1" dirty="0">
                <a:effectLst/>
                <a:latin typeface="Times New Roman" panose="02020603050405020304" pitchFamily="18" charset="0"/>
              </a:rPr>
              <a:t> Of My Life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Jesus Is The </a:t>
            </a:r>
            <a:r>
              <a:rPr lang="en-US" sz="1400" b="1" i="1" u="sng" dirty="0">
                <a:effectLst/>
                <a:latin typeface="Times New Roman" panose="02020603050405020304" pitchFamily="18" charset="0"/>
              </a:rPr>
              <a:t>Pattern</a:t>
            </a:r>
            <a:r>
              <a:rPr lang="en-US" sz="1400" b="1" dirty="0">
                <a:effectLst/>
                <a:latin typeface="Times New Roman" panose="02020603050405020304" pitchFamily="18" charset="0"/>
              </a:rPr>
              <a:t> Of My Life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Philippians 2:5-8: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Christ is the pattern for humility and obedience – “Have this attitude…”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uses the human form of Christ to teach a lesson on humility: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John says the Word became flesh. </a:t>
            </a:r>
            <a:r>
              <a:rPr lang="en-US" sz="1100" i="1" dirty="0">
                <a:effectLst/>
                <a:latin typeface="Times New Roman" panose="02020603050405020304" pitchFamily="18" charset="0"/>
                <a:ea typeface="Times New Roman" panose="02020603050405020304" pitchFamily="18" charset="0"/>
              </a:rPr>
              <a:t>(John 1:14)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did not consider His state of “equality of God” a thing to hold on to at any cost, meaning He gave up the glory of Heaven to redeem 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He possessed the real attributes of Deity, so He also took up the real attributes of a bondservant (Hebrews 4:14-16).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Fully Man, Fully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Jesus obediently followed the will of the Father unto death (Hebrews 5:8-9).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death of Jesus on the cross proved He was human. Fully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cried aloud when He felt alone on the cross. </a:t>
            </a:r>
            <a:r>
              <a:rPr lang="en-US" sz="1100" i="1" dirty="0">
                <a:effectLst/>
                <a:latin typeface="Times New Roman" panose="02020603050405020304" pitchFamily="18" charset="0"/>
                <a:ea typeface="Times New Roman" panose="02020603050405020304" pitchFamily="18" charset="0"/>
              </a:rPr>
              <a:t>(Matthew 27:46)</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body on the cross was accursed. </a:t>
            </a:r>
            <a:r>
              <a:rPr lang="en-US" sz="1100" i="1" dirty="0">
                <a:effectLst/>
                <a:latin typeface="Times New Roman" panose="02020603050405020304" pitchFamily="18" charset="0"/>
                <a:ea typeface="Times New Roman" panose="02020603050405020304" pitchFamily="18" charset="0"/>
              </a:rPr>
              <a:t>(Deuteronomy 21:23; Galatians 3:13-14)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Jews stumbled at the cross, the Greeks thought it foolishness, but to the believer it is power unto salvation! (I Corinthians 1:20-25)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is not here, but He has risen.” The empty tomb proved Jesus was God. Fully God! (Luke 24:6)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Peter says Jesus left for us an example, a pattern for living! (I Peter 2:21-25)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need to obediently follow Christ in all things: doctrine, practice, conduct and speech!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Christ’s life is the </a:t>
            </a:r>
            <a:r>
              <a:rPr lang="en-US" sz="1100" b="1" i="1" u="sng" dirty="0">
                <a:effectLst/>
                <a:latin typeface="Times New Roman" panose="02020603050405020304" pitchFamily="18" charset="0"/>
                <a:ea typeface="Times New Roman" panose="02020603050405020304" pitchFamily="18" charset="0"/>
              </a:rPr>
              <a:t>perfect pattern</a:t>
            </a:r>
            <a:r>
              <a:rPr lang="en-US" sz="1100" dirty="0">
                <a:effectLst/>
                <a:latin typeface="Times New Roman" panose="02020603050405020304" pitchFamily="18" charset="0"/>
                <a:ea typeface="Times New Roman" panose="02020603050405020304" pitchFamily="18" charset="0"/>
              </a:rPr>
              <a:t> (example) for my life! (I Peter 2:21-25)</a:t>
            </a:r>
            <a:endParaRPr lang="en-US" sz="1200" dirty="0">
              <a:effectLst/>
              <a:latin typeface="Times New Roman" panose="02020603050405020304" pitchFamily="18" charset="0"/>
              <a:ea typeface="Times New Roman" panose="02020603050405020304" pitchFamily="18" charset="0"/>
            </a:endParaRPr>
          </a:p>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09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81BF8D-D901-48C0-AD13-5B2B8FCC8385}" type="datetime1">
              <a:rPr lang="en-US" smtClean="0"/>
              <a:t>4/28/2024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Jesus In The Center</a:t>
            </a:r>
          </a:p>
        </p:txBody>
      </p:sp>
      <p:sp>
        <p:nvSpPr>
          <p:cNvPr id="6" name="Slide Number Placeholder 5"/>
          <p:cNvSpPr>
            <a:spLocks noGrp="1"/>
          </p:cNvSpPr>
          <p:nvPr>
            <p:ph type="sldNum" sz="quarter" idx="12"/>
          </p:nvPr>
        </p:nvSpPr>
        <p:spPr>
          <a:xfrm>
            <a:off x="8956900" y="5037663"/>
            <a:ext cx="551167" cy="279400"/>
          </a:xfrm>
        </p:spPr>
        <p:txBody>
          <a:bodyPr/>
          <a:lstStyle/>
          <a:p>
            <a:fld id="{6BF2AF75-478B-4725-A3C0-9300DF480C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8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3C1E0-6127-4CEC-8CBE-5F204FBDE781}" type="datetime1">
              <a:rPr lang="en-US" smtClean="0"/>
              <a:t>4/28/2024</a:t>
            </a:fld>
            <a:endParaRPr lang="en-US"/>
          </a:p>
        </p:txBody>
      </p:sp>
      <p:sp>
        <p:nvSpPr>
          <p:cNvPr id="6" name="Footer Placeholder 5"/>
          <p:cNvSpPr>
            <a:spLocks noGrp="1"/>
          </p:cNvSpPr>
          <p:nvPr>
            <p:ph type="ftr" sz="quarter" idx="11"/>
          </p:nvPr>
        </p:nvSpPr>
        <p:spPr/>
        <p:txBody>
          <a:bodyPr/>
          <a:lstStyle/>
          <a:p>
            <a:r>
              <a:rPr lang="en-US"/>
              <a:t>Jesus In The Center</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9682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943FA-FF99-4597-9E67-87C91F8AC88B}"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C46FB-48FF-4363-A075-86776F0EDB98}"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84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914DD-EC33-49B0-B973-BA08A968FB42}"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116709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E2749-6E39-4B4C-8E72-BEE8E11018EB}"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35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964FDC-53CA-4FEC-9ADD-E61ECA543EBD}"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0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BB1A6-4A60-485A-A400-BAFD52ADBC81}"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82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89A06-2FBC-4B4E-96C3-9FB54857E621}"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79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9313F72-44AE-443E-8F18-5E3BB87CE9A8}" type="datetime1">
              <a:rPr lang="en-US" smtClean="0"/>
              <a:t>4/28/2024</a:t>
            </a:fld>
            <a:endParaRPr lang="en-US" dirty="0"/>
          </a:p>
        </p:txBody>
      </p:sp>
      <p:sp>
        <p:nvSpPr>
          <p:cNvPr id="5" name="Footer Placeholder 4"/>
          <p:cNvSpPr>
            <a:spLocks noGrp="1"/>
          </p:cNvSpPr>
          <p:nvPr>
            <p:ph type="ftr" sz="quarter" idx="11"/>
          </p:nvPr>
        </p:nvSpPr>
        <p:spPr/>
        <p:txBody>
          <a:bodyPr/>
          <a:lstStyle/>
          <a:p>
            <a:pPr>
              <a:defRPr/>
            </a:pPr>
            <a:r>
              <a:rPr lang="en-US"/>
              <a:t>Jesus In The Center</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881921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2E3CA26-6EC2-408F-A521-A614D9E9BB8A}" type="datetime1">
              <a:rPr lang="en-US" smtClean="0"/>
              <a:t>4/28/2024</a:t>
            </a:fld>
            <a:endParaRPr lang="en-US" dirty="0"/>
          </a:p>
        </p:txBody>
      </p:sp>
      <p:sp>
        <p:nvSpPr>
          <p:cNvPr id="5" name="Footer Placeholder 4"/>
          <p:cNvSpPr>
            <a:spLocks noGrp="1"/>
          </p:cNvSpPr>
          <p:nvPr>
            <p:ph type="ftr" sz="quarter" idx="11"/>
          </p:nvPr>
        </p:nvSpPr>
        <p:spPr/>
        <p:txBody>
          <a:bodyPr/>
          <a:lstStyle/>
          <a:p>
            <a:pPr>
              <a:defRPr/>
            </a:pPr>
            <a:r>
              <a:rPr lang="en-US"/>
              <a:t>Jesus In The Center</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3077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538C-1DCA-433A-B8B5-C0115F3B05C3}"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3105006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B0126ED-4E63-4053-B7A0-EADA49A0D19B}" type="datetime1">
              <a:rPr lang="en-US" smtClean="0"/>
              <a:t>4/28/2024</a:t>
            </a:fld>
            <a:endParaRPr lang="en-US" dirty="0"/>
          </a:p>
        </p:txBody>
      </p:sp>
      <p:sp>
        <p:nvSpPr>
          <p:cNvPr id="5" name="Footer Placeholder 4"/>
          <p:cNvSpPr>
            <a:spLocks noGrp="1"/>
          </p:cNvSpPr>
          <p:nvPr>
            <p:ph type="ftr" sz="quarter" idx="11"/>
          </p:nvPr>
        </p:nvSpPr>
        <p:spPr/>
        <p:txBody>
          <a:bodyPr/>
          <a:lstStyle/>
          <a:p>
            <a:pPr>
              <a:defRPr/>
            </a:pPr>
            <a:r>
              <a:rPr lang="en-US"/>
              <a:t>Jesus In The Center</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26073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D88EC0A-A294-469A-A90C-ADD053552875}"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31668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95C2C1C-AE88-4E92-9004-432327E30EA9}" type="datetime1">
              <a:rPr lang="en-US" smtClean="0"/>
              <a:t>4/28/2024</a:t>
            </a:fld>
            <a:endParaRPr lang="en-US" dirty="0"/>
          </a:p>
        </p:txBody>
      </p:sp>
      <p:sp>
        <p:nvSpPr>
          <p:cNvPr id="8" name="Footer Placeholder 7"/>
          <p:cNvSpPr>
            <a:spLocks noGrp="1"/>
          </p:cNvSpPr>
          <p:nvPr>
            <p:ph type="ftr" sz="quarter" idx="11"/>
          </p:nvPr>
        </p:nvSpPr>
        <p:spPr/>
        <p:txBody>
          <a:bodyPr/>
          <a:lstStyle/>
          <a:p>
            <a:pPr>
              <a:defRPr/>
            </a:pPr>
            <a:r>
              <a:rPr lang="en-US"/>
              <a:t>Jesus In The Center</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117819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943F04D-0A76-4E1A-817B-6C5E1E29B7E2}" type="datetime1">
              <a:rPr lang="en-US" smtClean="0"/>
              <a:t>4/28/2024</a:t>
            </a:fld>
            <a:endParaRPr lang="en-US" dirty="0"/>
          </a:p>
        </p:txBody>
      </p:sp>
      <p:sp>
        <p:nvSpPr>
          <p:cNvPr id="4" name="Footer Placeholder 3"/>
          <p:cNvSpPr>
            <a:spLocks noGrp="1"/>
          </p:cNvSpPr>
          <p:nvPr>
            <p:ph type="ftr" sz="quarter" idx="11"/>
          </p:nvPr>
        </p:nvSpPr>
        <p:spPr/>
        <p:txBody>
          <a:bodyPr/>
          <a:lstStyle/>
          <a:p>
            <a:pPr>
              <a:defRPr/>
            </a:pPr>
            <a:r>
              <a:rPr lang="en-US"/>
              <a:t>Jesus In The Center</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827101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CD0E7-4EFA-4D7E-A417-6A9A15C18B1F}" type="datetime1">
              <a:rPr lang="en-US" smtClean="0"/>
              <a:t>4/28/2024</a:t>
            </a:fld>
            <a:endParaRPr lang="en-US" dirty="0"/>
          </a:p>
        </p:txBody>
      </p:sp>
      <p:sp>
        <p:nvSpPr>
          <p:cNvPr id="3" name="Footer Placeholder 2"/>
          <p:cNvSpPr>
            <a:spLocks noGrp="1"/>
          </p:cNvSpPr>
          <p:nvPr>
            <p:ph type="ftr" sz="quarter" idx="11"/>
          </p:nvPr>
        </p:nvSpPr>
        <p:spPr/>
        <p:txBody>
          <a:bodyPr/>
          <a:lstStyle/>
          <a:p>
            <a:pPr>
              <a:defRPr/>
            </a:pPr>
            <a:r>
              <a:rPr lang="en-US"/>
              <a:t>Jesus In The Center</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3061921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417EC51-B6CC-4A2C-A200-F663ABFC40BA}"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49461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0208060-DCAD-4EC3-81BF-8DDCBDA9EBAB}"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8972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6DB609A-106D-4873-8159-F15363A13F00}"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9422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7FC9D37-2BFF-40C0-A11F-C280744A2D96}"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47997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2DB3E1C-F565-41F7-9B22-B69F5429C154}"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545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13BEB-3D27-44B3-8894-604AD1B95F3E}" type="datetime1">
              <a:rPr lang="en-US" smtClean="0"/>
              <a:t>4/28/2024</a:t>
            </a:fld>
            <a:endParaRPr lang="en-US"/>
          </a:p>
        </p:txBody>
      </p:sp>
      <p:sp>
        <p:nvSpPr>
          <p:cNvPr id="5" name="Footer Placeholder 4"/>
          <p:cNvSpPr>
            <a:spLocks noGrp="1"/>
          </p:cNvSpPr>
          <p:nvPr>
            <p:ph type="ftr" sz="quarter" idx="11"/>
          </p:nvPr>
        </p:nvSpPr>
        <p:spPr/>
        <p:txBody>
          <a:bodyPr/>
          <a:lstStyle/>
          <a:p>
            <a:r>
              <a:rPr lang="en-US"/>
              <a:t>Jesus In The Center</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65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95BCFA7-B825-4C22-A399-A561B218E40E}" type="datetime1">
              <a:rPr lang="en-US" smtClean="0"/>
              <a:t>4/28/2024</a:t>
            </a:fld>
            <a:endParaRPr lang="en-US" dirty="0"/>
          </a:p>
        </p:txBody>
      </p:sp>
      <p:sp>
        <p:nvSpPr>
          <p:cNvPr id="6" name="Footer Placeholder 5"/>
          <p:cNvSpPr>
            <a:spLocks noGrp="1"/>
          </p:cNvSpPr>
          <p:nvPr>
            <p:ph type="ftr" sz="quarter" idx="11"/>
          </p:nvPr>
        </p:nvSpPr>
        <p:spPr/>
        <p:txBody>
          <a:bodyPr/>
          <a:lstStyle/>
          <a:p>
            <a:pPr>
              <a:defRPr/>
            </a:pPr>
            <a:r>
              <a:rPr lang="en-US"/>
              <a:t>Jesus In The Center</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18376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7CC83144-9FBD-4445-A9B8-8D6B737CEAB1}" type="datetime1">
              <a:rPr lang="en-US" smtClean="0"/>
              <a:t>4/28/2024</a:t>
            </a:fld>
            <a:endParaRPr lang="en-US" dirty="0"/>
          </a:p>
        </p:txBody>
      </p:sp>
      <p:sp>
        <p:nvSpPr>
          <p:cNvPr id="4" name="Footer Placeholder 3"/>
          <p:cNvSpPr>
            <a:spLocks noGrp="1"/>
          </p:cNvSpPr>
          <p:nvPr>
            <p:ph type="ftr" sz="quarter" idx="11"/>
          </p:nvPr>
        </p:nvSpPr>
        <p:spPr/>
        <p:txBody>
          <a:bodyPr/>
          <a:lstStyle/>
          <a:p>
            <a:pPr>
              <a:defRPr/>
            </a:pPr>
            <a:r>
              <a:rPr lang="en-US"/>
              <a:t>Jesus In The Center</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609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E97040D-BBAF-42D9-8FFD-87F82CAB28E6}" type="datetime1">
              <a:rPr lang="en-US" smtClean="0"/>
              <a:t>4/28/2024</a:t>
            </a:fld>
            <a:endParaRPr lang="en-US" dirty="0"/>
          </a:p>
        </p:txBody>
      </p:sp>
      <p:sp>
        <p:nvSpPr>
          <p:cNvPr id="4" name="Footer Placeholder 3"/>
          <p:cNvSpPr>
            <a:spLocks noGrp="1"/>
          </p:cNvSpPr>
          <p:nvPr>
            <p:ph type="ftr" sz="quarter" idx="11"/>
          </p:nvPr>
        </p:nvSpPr>
        <p:spPr/>
        <p:txBody>
          <a:bodyPr/>
          <a:lstStyle/>
          <a:p>
            <a:pPr>
              <a:defRPr/>
            </a:pPr>
            <a:r>
              <a:rPr lang="en-US"/>
              <a:t>Jesus In The Center</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211471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E8E87F-D514-4D99-AC03-058F8F17CC19}" type="datetime1">
              <a:rPr lang="en-US" smtClean="0"/>
              <a:t>4/28/2024</a:t>
            </a:fld>
            <a:endParaRPr lang="en-US" dirty="0"/>
          </a:p>
        </p:txBody>
      </p:sp>
      <p:sp>
        <p:nvSpPr>
          <p:cNvPr id="5" name="Footer Placeholder 4"/>
          <p:cNvSpPr>
            <a:spLocks noGrp="1"/>
          </p:cNvSpPr>
          <p:nvPr>
            <p:ph type="ftr" sz="quarter" idx="11"/>
          </p:nvPr>
        </p:nvSpPr>
        <p:spPr/>
        <p:txBody>
          <a:bodyPr/>
          <a:lstStyle/>
          <a:p>
            <a:pPr>
              <a:defRPr/>
            </a:pPr>
            <a:r>
              <a:rPr lang="en-US"/>
              <a:t>Jesus In The Center</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14619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3E200E1-95DD-421F-9EA0-147CF3F330AF}" type="datetime1">
              <a:rPr lang="en-US" smtClean="0"/>
              <a:t>4/28/2024</a:t>
            </a:fld>
            <a:endParaRPr lang="en-US" dirty="0"/>
          </a:p>
        </p:txBody>
      </p:sp>
      <p:sp>
        <p:nvSpPr>
          <p:cNvPr id="5" name="Footer Placeholder 4"/>
          <p:cNvSpPr>
            <a:spLocks noGrp="1"/>
          </p:cNvSpPr>
          <p:nvPr>
            <p:ph type="ftr" sz="quarter" idx="11"/>
          </p:nvPr>
        </p:nvSpPr>
        <p:spPr/>
        <p:txBody>
          <a:bodyPr/>
          <a:lstStyle/>
          <a:p>
            <a:pPr>
              <a:defRPr/>
            </a:pPr>
            <a:r>
              <a:rPr lang="en-US"/>
              <a:t>Jesus In The Center</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66951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1B3FF-91C4-41EE-8472-43F3DDC45690}" type="datetime1">
              <a:rPr lang="en-US" smtClean="0"/>
              <a:t>4/28/2024</a:t>
            </a:fld>
            <a:endParaRPr lang="en-US"/>
          </a:p>
        </p:txBody>
      </p:sp>
      <p:sp>
        <p:nvSpPr>
          <p:cNvPr id="6" name="Footer Placeholder 5"/>
          <p:cNvSpPr>
            <a:spLocks noGrp="1"/>
          </p:cNvSpPr>
          <p:nvPr>
            <p:ph type="ftr" sz="quarter" idx="11"/>
          </p:nvPr>
        </p:nvSpPr>
        <p:spPr/>
        <p:txBody>
          <a:bodyPr/>
          <a:lstStyle/>
          <a:p>
            <a:r>
              <a:rPr lang="en-US"/>
              <a:t>Jesus In The Center</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293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A4413-90EE-40E4-84EE-DAF685B03847}" type="datetime1">
              <a:rPr lang="en-US" smtClean="0"/>
              <a:t>4/28/2024</a:t>
            </a:fld>
            <a:endParaRPr lang="en-US"/>
          </a:p>
        </p:txBody>
      </p:sp>
      <p:sp>
        <p:nvSpPr>
          <p:cNvPr id="8" name="Footer Placeholder 7"/>
          <p:cNvSpPr>
            <a:spLocks noGrp="1"/>
          </p:cNvSpPr>
          <p:nvPr>
            <p:ph type="ftr" sz="quarter" idx="11"/>
          </p:nvPr>
        </p:nvSpPr>
        <p:spPr/>
        <p:txBody>
          <a:bodyPr/>
          <a:lstStyle/>
          <a:p>
            <a:r>
              <a:rPr lang="en-US"/>
              <a:t>Jesus In The Center</a:t>
            </a:r>
          </a:p>
        </p:txBody>
      </p:sp>
      <p:sp>
        <p:nvSpPr>
          <p:cNvPr id="9" name="Slide Number Placeholder 8"/>
          <p:cNvSpPr>
            <a:spLocks noGrp="1"/>
          </p:cNvSpPr>
          <p:nvPr>
            <p:ph type="sldNum" sz="quarter" idx="12"/>
          </p:nvPr>
        </p:nvSpPr>
        <p:spPr/>
        <p:txBody>
          <a:bodyPr/>
          <a:lstStyle/>
          <a:p>
            <a:fld id="{6BF2AF75-478B-4725-A3C0-9300DF480C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5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170A3-621B-41AF-87DC-C98122255D5E}" type="datetime1">
              <a:rPr lang="en-US" smtClean="0"/>
              <a:t>4/28/2024</a:t>
            </a:fld>
            <a:endParaRPr lang="en-US"/>
          </a:p>
        </p:txBody>
      </p:sp>
      <p:sp>
        <p:nvSpPr>
          <p:cNvPr id="4" name="Footer Placeholder 3"/>
          <p:cNvSpPr>
            <a:spLocks noGrp="1"/>
          </p:cNvSpPr>
          <p:nvPr>
            <p:ph type="ftr" sz="quarter" idx="11"/>
          </p:nvPr>
        </p:nvSpPr>
        <p:spPr/>
        <p:txBody>
          <a:bodyPr/>
          <a:lstStyle/>
          <a:p>
            <a:r>
              <a:rPr lang="en-US"/>
              <a:t>Jesus In The Center</a:t>
            </a:r>
          </a:p>
        </p:txBody>
      </p:sp>
      <p:sp>
        <p:nvSpPr>
          <p:cNvPr id="5" name="Slide Number Placeholder 4"/>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8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5D625-6CD5-483A-AA18-3841152D1496}" type="datetime1">
              <a:rPr lang="en-US" smtClean="0"/>
              <a:t>4/28/2024</a:t>
            </a:fld>
            <a:endParaRPr lang="en-US"/>
          </a:p>
        </p:txBody>
      </p:sp>
      <p:sp>
        <p:nvSpPr>
          <p:cNvPr id="3" name="Footer Placeholder 2"/>
          <p:cNvSpPr>
            <a:spLocks noGrp="1"/>
          </p:cNvSpPr>
          <p:nvPr>
            <p:ph type="ftr" sz="quarter" idx="11"/>
          </p:nvPr>
        </p:nvSpPr>
        <p:spPr/>
        <p:txBody>
          <a:bodyPr/>
          <a:lstStyle/>
          <a:p>
            <a:r>
              <a:rPr lang="en-US"/>
              <a:t>Jesus In The Center</a:t>
            </a:r>
          </a:p>
        </p:txBody>
      </p:sp>
      <p:sp>
        <p:nvSpPr>
          <p:cNvPr id="4" name="Slide Number Placeholder 3"/>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6260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06DA5-2F74-496C-AF0E-92E884DAB5A8}" type="datetime1">
              <a:rPr lang="en-US" smtClean="0"/>
              <a:t>4/28/2024</a:t>
            </a:fld>
            <a:endParaRPr lang="en-US"/>
          </a:p>
        </p:txBody>
      </p:sp>
      <p:sp>
        <p:nvSpPr>
          <p:cNvPr id="6" name="Footer Placeholder 5"/>
          <p:cNvSpPr>
            <a:spLocks noGrp="1"/>
          </p:cNvSpPr>
          <p:nvPr>
            <p:ph type="ftr" sz="quarter" idx="11"/>
          </p:nvPr>
        </p:nvSpPr>
        <p:spPr/>
        <p:txBody>
          <a:bodyPr/>
          <a:lstStyle/>
          <a:p>
            <a:r>
              <a:rPr lang="en-US"/>
              <a:t>Jesus In The Center</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4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38DD-C522-46B1-9E06-16AD0A01563D}" type="datetime1">
              <a:rPr lang="en-US" smtClean="0"/>
              <a:t>4/28/2024</a:t>
            </a:fld>
            <a:endParaRPr lang="en-US"/>
          </a:p>
        </p:txBody>
      </p:sp>
      <p:sp>
        <p:nvSpPr>
          <p:cNvPr id="6" name="Footer Placeholder 5"/>
          <p:cNvSpPr>
            <a:spLocks noGrp="1"/>
          </p:cNvSpPr>
          <p:nvPr>
            <p:ph type="ftr" sz="quarter" idx="11"/>
          </p:nvPr>
        </p:nvSpPr>
        <p:spPr/>
        <p:txBody>
          <a:bodyPr/>
          <a:lstStyle/>
          <a:p>
            <a:r>
              <a:rPr lang="en-US"/>
              <a:t>Jesus In The Center</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65824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2C5684-5DC7-4F6F-9D28-DAC574902C1C}" type="datetime1">
              <a:rPr lang="en-US" smtClean="0"/>
              <a:t>4/28/2024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Jesus In The Center</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2AF75-478B-4725-A3C0-9300DF480CC3}" type="slidenum">
              <a:rPr lang="en-US" smtClean="0"/>
              <a:t>‹#›</a:t>
            </a:fld>
            <a:endParaRPr lang="en-US"/>
          </a:p>
        </p:txBody>
      </p:sp>
    </p:spTree>
    <p:extLst>
      <p:ext uri="{BB962C8B-B14F-4D97-AF65-F5344CB8AC3E}">
        <p14:creationId xmlns:p14="http://schemas.microsoft.com/office/powerpoint/2010/main" val="325861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59F89F6D-9F22-4996-BBF8-553790354AD6}" type="datetime1">
              <a:rPr lang="en-US" smtClean="0"/>
              <a:t>4/28/2024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Jesus In The Center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8919606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65385-1D83-907D-F6F3-CCDDB648205B}"/>
              </a:ext>
            </a:extLst>
          </p:cNvPr>
          <p:cNvPicPr>
            <a:picLocks noChangeAspect="1"/>
          </p:cNvPicPr>
          <p:nvPr/>
        </p:nvPicPr>
        <p:blipFill>
          <a:blip r:embed="rId4">
            <a:extLst>
              <a:ext uri="{28A0092B-C50C-407E-A947-70E740481C1C}">
                <a14:useLocalDpi xmlns:a14="http://schemas.microsoft.com/office/drawing/2010/main" val="0"/>
              </a:ext>
            </a:extLst>
          </a:blip>
          <a:srcRect t="7796" b="7796"/>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1A1DBAD8-70A0-1B58-CB82-0BF23B6E4953}"/>
              </a:ext>
            </a:extLst>
          </p:cNvPr>
          <p:cNvSpPr>
            <a:spLocks noGrp="1"/>
          </p:cNvSpPr>
          <p:nvPr>
            <p:ph type="ctrTitle"/>
          </p:nvPr>
        </p:nvSpPr>
        <p:spPr>
          <a:xfrm>
            <a:off x="2319866" y="1540921"/>
            <a:ext cx="7552268" cy="1604613"/>
          </a:xfrm>
        </p:spPr>
        <p:txBody>
          <a:bodyPr>
            <a:normAutofit/>
          </a:bodyPr>
          <a:lstStyle/>
          <a:p>
            <a:pPr>
              <a:lnSpc>
                <a:spcPct val="90000"/>
              </a:lnSpc>
            </a:pPr>
            <a:r>
              <a:rPr lang="en-US" b="1" dirty="0"/>
              <a:t>Jesus In The Center</a:t>
            </a:r>
            <a:endParaRPr lang="en-US" sz="4400" dirty="0"/>
          </a:p>
        </p:txBody>
      </p:sp>
      <p:sp>
        <p:nvSpPr>
          <p:cNvPr id="3" name="Subtitle 2">
            <a:extLst>
              <a:ext uri="{FF2B5EF4-FFF2-40B4-BE49-F238E27FC236}">
                <a16:creationId xmlns:a16="http://schemas.microsoft.com/office/drawing/2014/main" id="{36EC53F0-8807-899A-DBA2-312B64EEFE38}"/>
              </a:ext>
            </a:extLst>
          </p:cNvPr>
          <p:cNvSpPr>
            <a:spLocks noGrp="1"/>
          </p:cNvSpPr>
          <p:nvPr>
            <p:ph type="subTitle" idx="1"/>
          </p:nvPr>
        </p:nvSpPr>
        <p:spPr>
          <a:xfrm>
            <a:off x="2692398" y="3522122"/>
            <a:ext cx="6815669" cy="1854209"/>
          </a:xfrm>
        </p:spPr>
        <p:txBody>
          <a:bodyPr>
            <a:normAutofit/>
          </a:bodyPr>
          <a:lstStyle/>
          <a:p>
            <a:r>
              <a:rPr lang="en-US" sz="2800" b="1" dirty="0"/>
              <a:t>Text: </a:t>
            </a:r>
          </a:p>
          <a:p>
            <a:r>
              <a:rPr lang="en-US" sz="4000" b="1" dirty="0"/>
              <a:t>Philippians 1-4</a:t>
            </a:r>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33F7EE8-F77B-ED09-09BB-4EABDB206820}"/>
              </a:ext>
            </a:extLst>
          </p:cNvPr>
          <p:cNvSpPr/>
          <p:nvPr/>
        </p:nvSpPr>
        <p:spPr>
          <a:xfrm>
            <a:off x="1" y="6266329"/>
            <a:ext cx="12191980" cy="5916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Nathan L Morrison		            	Courthouse church of Christ – Chesterfield, VA	           Sunday, April 28, 2024</a:t>
            </a:r>
          </a:p>
        </p:txBody>
      </p:sp>
      <p:pic>
        <p:nvPicPr>
          <p:cNvPr id="6" name="Picture 5" descr="A logo with a cross and leaves&#10;&#10;Description automatically generated">
            <a:extLst>
              <a:ext uri="{FF2B5EF4-FFF2-40B4-BE49-F238E27FC236}">
                <a16:creationId xmlns:a16="http://schemas.microsoft.com/office/drawing/2014/main" id="{DAB3A8EF-B702-24EB-F681-2F2E6EA32DC2}"/>
              </a:ext>
            </a:extLst>
          </p:cNvPr>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9734737" y="-18925"/>
            <a:ext cx="2428368" cy="1281914"/>
          </a:xfrm>
          <a:prstGeom prst="rect">
            <a:avLst/>
          </a:prstGeom>
        </p:spPr>
      </p:pic>
    </p:spTree>
    <p:extLst>
      <p:ext uri="{BB962C8B-B14F-4D97-AF65-F5344CB8AC3E}">
        <p14:creationId xmlns:p14="http://schemas.microsoft.com/office/powerpoint/2010/main" val="4646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3175" cmpd="sng">
                  <a:noFill/>
                </a:ln>
                <a:solidFill>
                  <a:prstClr val="black">
                    <a:lumMod val="85000"/>
                    <a:lumOff val="15000"/>
                  </a:prstClr>
                </a:solidFill>
                <a:effectLst/>
                <a:uLnTx/>
                <a:uFillTx/>
                <a:latin typeface="Arial"/>
                <a:ea typeface="+mn-ea"/>
                <a:cs typeface="+mn-cs"/>
              </a:rPr>
              <a:t>Philippians 3:12-14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788157" y="2415447"/>
            <a:ext cx="7153344" cy="3832952"/>
          </a:xfrm>
          <a:prstGeom prst="rect">
            <a:avLst/>
          </a:prstGeom>
        </p:spPr>
        <p:txBody>
          <a:bodyPr vert="horz" lIns="91440" tIns="45720" rIns="91440" bIns="45720" rtlCol="0" anchor="t">
            <a:normAutofit fontScale="92500" lnSpcReduction="10000"/>
          </a:bodyPr>
          <a:lstStyle/>
          <a:p>
            <a:pPr marL="688975" marR="0" lvl="0" indent="-688975"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Tahoma"/>
                <a:ea typeface="+mn-ea"/>
                <a:cs typeface="+mn-cs"/>
              </a:rPr>
              <a:t>12.  Not that I have already obtained it or have already become perfect, but I press on so that I may lay hold of that for which also I was laid hold of by Christ Jesus. </a:t>
            </a:r>
          </a:p>
          <a:p>
            <a:pPr marL="688975" marR="0" lvl="0" indent="-688975"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Tahoma"/>
                <a:ea typeface="+mn-ea"/>
                <a:cs typeface="+mn-cs"/>
              </a:rPr>
              <a:t>13.  Brethren, I do not regard myself as having laid hold of it yet; but one thing I do: forgetting what lies behind and reaching forward to what lies ahead, </a:t>
            </a:r>
          </a:p>
          <a:p>
            <a:pPr marL="688975" marR="0" lvl="0" indent="-688975"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Tahoma"/>
                <a:ea typeface="+mn-ea"/>
                <a:cs typeface="+mn-cs"/>
              </a:rPr>
              <a:t>14.  I press on toward the goal for the prize of the upward call of God in Christ Jesus. </a:t>
            </a:r>
          </a:p>
        </p:txBody>
      </p:sp>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6">
            <a:extLst>
              <a:ext uri="{28A0092B-C50C-407E-A947-70E740481C1C}">
                <a14:useLocalDpi xmlns:a14="http://schemas.microsoft.com/office/drawing/2010/main" val="0"/>
              </a:ext>
            </a:extLst>
          </a:blip>
          <a:srcRect l="28117" r="2" b="2"/>
          <a:stretch/>
        </p:blipFill>
        <p:spPr>
          <a:xfrm>
            <a:off x="8070707" y="2726985"/>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In The Center</a:t>
            </a:r>
          </a:p>
        </p:txBody>
      </p:sp>
      <p:sp>
        <p:nvSpPr>
          <p:cNvPr id="3" name="Title 3">
            <a:extLst>
              <a:ext uri="{FF2B5EF4-FFF2-40B4-BE49-F238E27FC236}">
                <a16:creationId xmlns:a16="http://schemas.microsoft.com/office/drawing/2014/main" id="{7DBFA245-B1E9-966F-0382-EE70ACBC6E15}"/>
              </a:ext>
            </a:extLst>
          </p:cNvPr>
          <p:cNvSpPr txBox="1">
            <a:spLocks/>
          </p:cNvSpPr>
          <p:nvPr/>
        </p:nvSpPr>
        <p:spPr>
          <a:xfrm>
            <a:off x="0" y="-72695"/>
            <a:ext cx="12192000" cy="56765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Jesus Is The </a:t>
            </a:r>
            <a:r>
              <a:rPr kumimoji="0" lang="en-US" sz="3200" b="1" i="1" u="sng" strike="noStrike" kern="1200" cap="none" spc="0" normalizeH="0" baseline="0" noProof="0" dirty="0">
                <a:ln w="3175" cmpd="sng">
                  <a:noFill/>
                </a:ln>
                <a:solidFill>
                  <a:srgbClr val="0000FF"/>
                </a:solidFill>
                <a:effectLst/>
                <a:uLnTx/>
                <a:uFillTx/>
                <a:latin typeface="Arial"/>
                <a:ea typeface="+mj-ea"/>
                <a:cs typeface="+mj-cs"/>
              </a:rPr>
              <a:t>Prize</a:t>
            </a: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 Of My Life</a:t>
            </a:r>
          </a:p>
        </p:txBody>
      </p:sp>
    </p:spTree>
    <p:extLst>
      <p:ext uri="{BB962C8B-B14F-4D97-AF65-F5344CB8AC3E}">
        <p14:creationId xmlns:p14="http://schemas.microsoft.com/office/powerpoint/2010/main" val="2253888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Jesus In The Center</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4000" dirty="0">
                <a:solidFill>
                  <a:schemeClr val="bg1"/>
                </a:solidFill>
              </a:rPr>
              <a:t>Jesus Is The </a:t>
            </a:r>
            <a:r>
              <a:rPr lang="en-US" sz="4000" b="1" i="1" u="sng" dirty="0">
                <a:solidFill>
                  <a:schemeClr val="bg1"/>
                </a:solidFill>
              </a:rPr>
              <a:t>Purpose</a:t>
            </a:r>
            <a:r>
              <a:rPr lang="en-US" sz="4000" dirty="0">
                <a:solidFill>
                  <a:schemeClr val="bg1"/>
                </a:solidFill>
              </a:rPr>
              <a:t> Of My Life           </a:t>
            </a:r>
            <a:r>
              <a:rPr lang="en-US" sz="3200" dirty="0">
                <a:solidFill>
                  <a:schemeClr val="bg1"/>
                </a:solidFill>
              </a:rPr>
              <a:t>(Philippians 1:21-24)</a:t>
            </a:r>
            <a:endParaRPr lang="en-US" sz="40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1" y="4066318"/>
            <a:ext cx="5987441"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Pattern</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Content Placeholder 4">
            <a:extLst>
              <a:ext uri="{FF2B5EF4-FFF2-40B4-BE49-F238E27FC236}">
                <a16:creationId xmlns:a16="http://schemas.microsoft.com/office/drawing/2014/main" id="{FCAB7FA7-2524-F4F0-7960-C1613714959B}"/>
              </a:ext>
            </a:extLst>
          </p:cNvPr>
          <p:cNvSpPr txBox="1">
            <a:spLocks/>
          </p:cNvSpPr>
          <p:nvPr/>
        </p:nvSpPr>
        <p:spPr>
          <a:xfrm>
            <a:off x="6313119" y="1539192"/>
            <a:ext cx="5878882"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Prize</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3:12-14)</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249221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3175" cmpd="sng">
                  <a:noFill/>
                </a:ln>
                <a:solidFill>
                  <a:prstClr val="black">
                    <a:lumMod val="85000"/>
                    <a:lumOff val="15000"/>
                  </a:prstClr>
                </a:solidFill>
                <a:effectLst/>
                <a:uLnTx/>
                <a:uFillTx/>
                <a:latin typeface="Arial"/>
                <a:ea typeface="+mn-ea"/>
                <a:cs typeface="+mn-cs"/>
              </a:rPr>
              <a:t>Philippians 4:12-13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788157" y="2415447"/>
            <a:ext cx="7153344" cy="3832952"/>
          </a:xfrm>
          <a:prstGeom prst="rect">
            <a:avLst/>
          </a:prstGeom>
        </p:spPr>
        <p:txBody>
          <a:bodyPr vert="horz" lIns="91440" tIns="45720" rIns="91440" bIns="45720" rtlCol="0" anchor="t">
            <a:normAutofit/>
          </a:bodyPr>
          <a:lstStyle/>
          <a:p>
            <a:pPr marL="688975" marR="0" lvl="0" indent="-688975"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Tahoma"/>
                <a:ea typeface="+mn-ea"/>
                <a:cs typeface="+mn-cs"/>
              </a:rPr>
              <a:t>12.  I know how to get along with humble means, and I also know how to live in prosperity; in any and every circumstance I have learned the secret of being filled and going hungry, both of having abundance and suffering need. </a:t>
            </a:r>
          </a:p>
          <a:p>
            <a:pPr marL="688975" marR="0" lvl="0" indent="-688975"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Tahoma"/>
                <a:ea typeface="+mn-ea"/>
                <a:cs typeface="+mn-cs"/>
              </a:rPr>
              <a:t>13.  I can do all things through Him who strengthens me.  </a:t>
            </a:r>
          </a:p>
        </p:txBody>
      </p:sp>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6">
            <a:extLst>
              <a:ext uri="{28A0092B-C50C-407E-A947-70E740481C1C}">
                <a14:useLocalDpi xmlns:a14="http://schemas.microsoft.com/office/drawing/2010/main" val="0"/>
              </a:ext>
            </a:extLst>
          </a:blip>
          <a:srcRect l="28117" r="2" b="2"/>
          <a:stretch/>
        </p:blipFill>
        <p:spPr>
          <a:xfrm>
            <a:off x="8070707" y="2726985"/>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In The Center</a:t>
            </a:r>
          </a:p>
        </p:txBody>
      </p:sp>
      <p:sp>
        <p:nvSpPr>
          <p:cNvPr id="3" name="Title 3">
            <a:extLst>
              <a:ext uri="{FF2B5EF4-FFF2-40B4-BE49-F238E27FC236}">
                <a16:creationId xmlns:a16="http://schemas.microsoft.com/office/drawing/2014/main" id="{7DBFA245-B1E9-966F-0382-EE70ACBC6E15}"/>
              </a:ext>
            </a:extLst>
          </p:cNvPr>
          <p:cNvSpPr txBox="1">
            <a:spLocks/>
          </p:cNvSpPr>
          <p:nvPr/>
        </p:nvSpPr>
        <p:spPr>
          <a:xfrm>
            <a:off x="0" y="-72695"/>
            <a:ext cx="12192000" cy="56765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Jesus Is The </a:t>
            </a:r>
            <a:r>
              <a:rPr kumimoji="0" lang="en-US" sz="3200" b="1" i="1" u="sng" strike="noStrike" kern="1200" cap="none" spc="0" normalizeH="0" baseline="0" noProof="0" dirty="0">
                <a:ln w="3175" cmpd="sng">
                  <a:noFill/>
                </a:ln>
                <a:solidFill>
                  <a:srgbClr val="0000FF"/>
                </a:solidFill>
                <a:effectLst/>
                <a:uLnTx/>
                <a:uFillTx/>
                <a:latin typeface="Arial"/>
                <a:ea typeface="+mj-ea"/>
                <a:cs typeface="+mj-cs"/>
              </a:rPr>
              <a:t>Power</a:t>
            </a: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 Of My Life</a:t>
            </a:r>
          </a:p>
        </p:txBody>
      </p:sp>
    </p:spTree>
    <p:extLst>
      <p:ext uri="{BB962C8B-B14F-4D97-AF65-F5344CB8AC3E}">
        <p14:creationId xmlns:p14="http://schemas.microsoft.com/office/powerpoint/2010/main" val="458163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Jesus In The Center</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4000" dirty="0">
                <a:solidFill>
                  <a:schemeClr val="bg1"/>
                </a:solidFill>
              </a:rPr>
              <a:t>Jesus Is The </a:t>
            </a:r>
            <a:r>
              <a:rPr lang="en-US" sz="4000" b="1" i="1" u="sng" dirty="0">
                <a:solidFill>
                  <a:schemeClr val="bg1"/>
                </a:solidFill>
              </a:rPr>
              <a:t>Purpose</a:t>
            </a:r>
            <a:r>
              <a:rPr lang="en-US" sz="4000" dirty="0">
                <a:solidFill>
                  <a:schemeClr val="bg1"/>
                </a:solidFill>
              </a:rPr>
              <a:t> Of My Life           </a:t>
            </a:r>
            <a:r>
              <a:rPr lang="en-US" sz="3200" dirty="0">
                <a:solidFill>
                  <a:schemeClr val="bg1"/>
                </a:solidFill>
              </a:rPr>
              <a:t>(Philippians 1:21-24)</a:t>
            </a:r>
            <a:endParaRPr lang="en-US" sz="40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1" y="4066318"/>
            <a:ext cx="5987441"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Pattern</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Content Placeholder 4">
            <a:extLst>
              <a:ext uri="{FF2B5EF4-FFF2-40B4-BE49-F238E27FC236}">
                <a16:creationId xmlns:a16="http://schemas.microsoft.com/office/drawing/2014/main" id="{FCAB7FA7-2524-F4F0-7960-C1613714959B}"/>
              </a:ext>
            </a:extLst>
          </p:cNvPr>
          <p:cNvSpPr txBox="1">
            <a:spLocks/>
          </p:cNvSpPr>
          <p:nvPr/>
        </p:nvSpPr>
        <p:spPr>
          <a:xfrm>
            <a:off x="6313119" y="1539192"/>
            <a:ext cx="5878882"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Prize</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3:12-14)</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Content Placeholder 4">
            <a:extLst>
              <a:ext uri="{FF2B5EF4-FFF2-40B4-BE49-F238E27FC236}">
                <a16:creationId xmlns:a16="http://schemas.microsoft.com/office/drawing/2014/main" id="{BC6CC0F1-9D26-926D-6E2D-2CED921E01C3}"/>
              </a:ext>
            </a:extLst>
          </p:cNvPr>
          <p:cNvSpPr txBox="1">
            <a:spLocks/>
          </p:cNvSpPr>
          <p:nvPr/>
        </p:nvSpPr>
        <p:spPr>
          <a:xfrm>
            <a:off x="6313118" y="4066318"/>
            <a:ext cx="5878882"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lvl="0" indent="-688975">
              <a:buClr>
                <a:srgbClr val="00B0F0"/>
              </a:buClr>
              <a:buFont typeface="Wingdings" panose="05000000000000000000" pitchFamily="2" charset="2"/>
              <a:buChar char="v"/>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Power</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a:t>
            </a:r>
            <a:r>
              <a:rPr lang="en-US" sz="3200" dirty="0">
                <a:solidFill>
                  <a:prstClr val="white"/>
                </a:solidFill>
              </a:rPr>
              <a:t>Philippians 4:12-13 </a:t>
            </a:r>
            <a:r>
              <a:rPr kumimoji="0" lang="en-US" sz="3200" b="0" i="0" u="none" strike="noStrike" kern="1200" cap="none" spc="0" normalizeH="0" baseline="0" noProof="0" dirty="0">
                <a:ln>
                  <a:noFill/>
                </a:ln>
                <a:solidFill>
                  <a:prstClr val="white"/>
                </a:solidFill>
                <a:effectLst/>
                <a:uLnTx/>
                <a:uFillTx/>
                <a:latin typeface="Tahoma"/>
                <a:ea typeface="+mn-ea"/>
                <a:cs typeface="+mn-cs"/>
              </a:rPr>
              <a:t>)</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971733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395" r="173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599335AB-3190-025D-DE1C-9D2E603DAD63}"/>
              </a:ext>
            </a:extLst>
          </p:cNvPr>
          <p:cNvSpPr txBox="1">
            <a:spLocks noGrp="1"/>
          </p:cNvSpPr>
          <p:nvPr>
            <p:ph sz="half" idx="1"/>
          </p:nvPr>
        </p:nvSpPr>
        <p:spPr>
          <a:xfrm>
            <a:off x="826718" y="2660846"/>
            <a:ext cx="5402497" cy="33099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3600" b="1" dirty="0">
                <a:ln w="0"/>
                <a:solidFill>
                  <a:srgbClr val="FFFF00"/>
                </a:solidFill>
                <a:effectLst>
                  <a:outerShdw blurRad="38100" dist="25400" dir="5400000" algn="ctr" rotWithShape="0">
                    <a:srgbClr val="6E747A">
                      <a:alpha val="43000"/>
                    </a:srgbClr>
                  </a:outerShdw>
                </a:effectLst>
              </a:rPr>
              <a:t>Paul says our lives are enhanced and enriched by the grace of Christ when we submit to His will and live for Him!</a:t>
            </a:r>
          </a:p>
        </p:txBody>
      </p:sp>
    </p:spTree>
    <p:extLst>
      <p:ext uri="{BB962C8B-B14F-4D97-AF65-F5344CB8AC3E}">
        <p14:creationId xmlns:p14="http://schemas.microsoft.com/office/powerpoint/2010/main" val="3514459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Conclusion</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2800" dirty="0">
                <a:solidFill>
                  <a:schemeClr val="bg1"/>
                </a:solidFill>
              </a:rPr>
              <a:t>Jesus Is The </a:t>
            </a:r>
            <a:r>
              <a:rPr lang="en-US" sz="2800" b="1" i="1" u="sng" dirty="0">
                <a:solidFill>
                  <a:schemeClr val="bg1"/>
                </a:solidFill>
              </a:rPr>
              <a:t>Purpose</a:t>
            </a:r>
            <a:r>
              <a:rPr lang="en-US" sz="2800" dirty="0">
                <a:solidFill>
                  <a:schemeClr val="bg1"/>
                </a:solidFill>
              </a:rPr>
              <a:t> Of My Life </a:t>
            </a:r>
            <a:r>
              <a:rPr lang="en-US" sz="2000" dirty="0">
                <a:solidFill>
                  <a:schemeClr val="bg1"/>
                </a:solidFill>
              </a:rPr>
              <a:t>(Philippians 1:21-24)</a:t>
            </a:r>
            <a:endParaRPr lang="en-US" sz="28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0" y="3307711"/>
            <a:ext cx="5933161"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Pattern</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Content Placeholder 4">
            <a:extLst>
              <a:ext uri="{FF2B5EF4-FFF2-40B4-BE49-F238E27FC236}">
                <a16:creationId xmlns:a16="http://schemas.microsoft.com/office/drawing/2014/main" id="{FCAB7FA7-2524-F4F0-7960-C1613714959B}"/>
              </a:ext>
            </a:extLst>
          </p:cNvPr>
          <p:cNvSpPr txBox="1">
            <a:spLocks/>
          </p:cNvSpPr>
          <p:nvPr/>
        </p:nvSpPr>
        <p:spPr>
          <a:xfrm>
            <a:off x="6951944" y="2051570"/>
            <a:ext cx="5240055"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Prize</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3:12-14)</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Content Placeholder 4">
            <a:extLst>
              <a:ext uri="{FF2B5EF4-FFF2-40B4-BE49-F238E27FC236}">
                <a16:creationId xmlns:a16="http://schemas.microsoft.com/office/drawing/2014/main" id="{BC6CC0F1-9D26-926D-6E2D-2CED921E01C3}"/>
              </a:ext>
            </a:extLst>
          </p:cNvPr>
          <p:cNvSpPr txBox="1">
            <a:spLocks/>
          </p:cNvSpPr>
          <p:nvPr/>
        </p:nvSpPr>
        <p:spPr>
          <a:xfrm>
            <a:off x="6951944" y="3307710"/>
            <a:ext cx="5267196"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Power</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4:12-13 )</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Content Placeholder 4">
            <a:extLst>
              <a:ext uri="{FF2B5EF4-FFF2-40B4-BE49-F238E27FC236}">
                <a16:creationId xmlns:a16="http://schemas.microsoft.com/office/drawing/2014/main" id="{DB4F6136-BE54-9D1E-D9F4-B5CB08504FB6}"/>
              </a:ext>
            </a:extLst>
          </p:cNvPr>
          <p:cNvSpPr txBox="1">
            <a:spLocks/>
          </p:cNvSpPr>
          <p:nvPr/>
        </p:nvSpPr>
        <p:spPr>
          <a:xfrm>
            <a:off x="139874" y="4804465"/>
            <a:ext cx="11912252" cy="1755833"/>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3200" b="1" dirty="0">
                <a:ln w="0"/>
                <a:solidFill>
                  <a:srgbClr val="FFFF00"/>
                </a:solidFill>
                <a:effectLst>
                  <a:outerShdw blurRad="38100" dist="25400" dir="5400000" algn="ctr" rotWithShape="0">
                    <a:srgbClr val="6E747A">
                      <a:alpha val="43000"/>
                    </a:srgbClr>
                  </a:outerShdw>
                </a:effectLst>
              </a:rPr>
              <a:t>Jesus was center at Calvary (Luke 23:33; John 19:18), is center in preaching (Acts 8:35; I Corinthians 2:2) and should be the center of our lives (Galatians 2:20)!</a:t>
            </a:r>
          </a:p>
        </p:txBody>
      </p:sp>
    </p:spTree>
    <p:extLst>
      <p:ext uri="{BB962C8B-B14F-4D97-AF65-F5344CB8AC3E}">
        <p14:creationId xmlns:p14="http://schemas.microsoft.com/office/powerpoint/2010/main" val="1366816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500" fill="hold"/>
                                        <p:tgtEl>
                                          <p:spTgt spid="9">
                                            <p:bg/>
                                          </p:spTgt>
                                        </p:tgtEl>
                                        <p:attrNameLst>
                                          <p:attrName>ppt_w</p:attrName>
                                        </p:attrNameLst>
                                      </p:cBhvr>
                                      <p:tavLst>
                                        <p:tav tm="0">
                                          <p:val>
                                            <p:fltVal val="0"/>
                                          </p:val>
                                        </p:tav>
                                        <p:tav tm="100000">
                                          <p:val>
                                            <p:strVal val="#ppt_w"/>
                                          </p:val>
                                        </p:tav>
                                      </p:tavLst>
                                    </p:anim>
                                    <p:anim calcmode="lin" valueType="num">
                                      <p:cBhvr>
                                        <p:cTn id="8" dur="500" fill="hold"/>
                                        <p:tgtEl>
                                          <p:spTgt spid="9">
                                            <p:bg/>
                                          </p:spTgt>
                                        </p:tgtEl>
                                        <p:attrNameLst>
                                          <p:attrName>ppt_h</p:attrName>
                                        </p:attrNameLst>
                                      </p:cBhvr>
                                      <p:tavLst>
                                        <p:tav tm="0">
                                          <p:val>
                                            <p:fltVal val="0"/>
                                          </p:val>
                                        </p:tav>
                                        <p:tav tm="100000">
                                          <p:val>
                                            <p:strVal val="#ppt_h"/>
                                          </p:val>
                                        </p:tav>
                                      </p:tavLst>
                                    </p:anim>
                                    <p:animEffect transition="in" filter="fade">
                                      <p:cBhvr>
                                        <p:cTn id="9" dur="500"/>
                                        <p:tgtEl>
                                          <p:spTgt spid="9">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a:bodyPr>
          <a:lstStyle/>
          <a:p>
            <a:pPr>
              <a:buClr>
                <a:srgbClr val="0000FF"/>
              </a:buClr>
            </a:pPr>
            <a:r>
              <a:rPr lang="en-US" sz="2800" dirty="0"/>
              <a:t>Jesus was crucified at Calvary but the tomb was empty the 3</a:t>
            </a:r>
            <a:r>
              <a:rPr lang="en-US" sz="2800" baseline="30000" dirty="0"/>
              <a:t>rd</a:t>
            </a:r>
            <a:r>
              <a:rPr lang="en-US" sz="2800" dirty="0"/>
              <a:t> day for He had risen (Luke 24:5-7) – </a:t>
            </a:r>
            <a:r>
              <a:rPr lang="en-US" sz="2800" b="1" i="1" u="sng" dirty="0"/>
              <a:t>There is hope in the Empty Tomb!</a:t>
            </a:r>
          </a:p>
          <a:p>
            <a:pPr>
              <a:buClr>
                <a:srgbClr val="0000FF"/>
              </a:buClr>
            </a:pPr>
            <a:r>
              <a:rPr lang="en-US" sz="2800" dirty="0"/>
              <a:t>Jesus rose from the dead and proclaimed Light to the Jews and Gentiles (Acts 26:23).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412" r="174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In The Center</a:t>
            </a:r>
          </a:p>
        </p:txBody>
      </p:sp>
    </p:spTree>
    <p:extLst>
      <p:ext uri="{BB962C8B-B14F-4D97-AF65-F5344CB8AC3E}">
        <p14:creationId xmlns:p14="http://schemas.microsoft.com/office/powerpoint/2010/main" val="4169308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92500"/>
          </a:bodyPr>
          <a:lstStyle/>
          <a:p>
            <a:pPr>
              <a:buClr>
                <a:srgbClr val="0000FF"/>
              </a:buClr>
            </a:pPr>
            <a:r>
              <a:rPr lang="en-US" sz="2800" b="1" dirty="0"/>
              <a:t>To the non-Christians: </a:t>
            </a:r>
            <a:r>
              <a:rPr lang="en-US" sz="2800" dirty="0"/>
              <a:t>To share in that glory, to share in Christ’s death, burial and resurrection, you must be baptized, putting to death the old self of sin (Romans 6:6), being buried with Him and raising from the water to walk in newness of life! (Romans 6:3-4)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25365" r="2536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In The Center</a:t>
            </a:r>
          </a:p>
        </p:txBody>
      </p:sp>
    </p:spTree>
    <p:extLst>
      <p:ext uri="{BB962C8B-B14F-4D97-AF65-F5344CB8AC3E}">
        <p14:creationId xmlns:p14="http://schemas.microsoft.com/office/powerpoint/2010/main" val="3074897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92500" lnSpcReduction="10000"/>
          </a:bodyPr>
          <a:lstStyle/>
          <a:p>
            <a:pPr>
              <a:buClr>
                <a:srgbClr val="0000FF"/>
              </a:buClr>
            </a:pPr>
            <a:r>
              <a:rPr lang="en-US" sz="2800" b="1" dirty="0"/>
              <a:t>To Christians: </a:t>
            </a:r>
            <a:r>
              <a:rPr lang="en-US" sz="2800" dirty="0"/>
              <a:t>To share in that glory saints need to make Jesus their priority in life, to seek after what God wants above your own wants and desires (Matthew 6:33). You need to, like the apostle Paul, leave the past behind and press forward to the prize, the goal of eternal life with Jesus (Philippians 3:12-14)!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t="9873" b="987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In The Center</a:t>
            </a:r>
          </a:p>
        </p:txBody>
      </p:sp>
    </p:spTree>
    <p:extLst>
      <p:ext uri="{BB962C8B-B14F-4D97-AF65-F5344CB8AC3E}">
        <p14:creationId xmlns:p14="http://schemas.microsoft.com/office/powerpoint/2010/main" val="1400052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Conclusion</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2800" dirty="0">
                <a:solidFill>
                  <a:schemeClr val="bg1"/>
                </a:solidFill>
              </a:rPr>
              <a:t>Jesus Is The </a:t>
            </a:r>
            <a:r>
              <a:rPr lang="en-US" sz="2800" b="1" i="1" u="sng" dirty="0">
                <a:solidFill>
                  <a:schemeClr val="bg1"/>
                </a:solidFill>
              </a:rPr>
              <a:t>Purpose</a:t>
            </a:r>
            <a:r>
              <a:rPr lang="en-US" sz="2800" dirty="0">
                <a:solidFill>
                  <a:schemeClr val="bg1"/>
                </a:solidFill>
              </a:rPr>
              <a:t> Of My Life </a:t>
            </a:r>
            <a:r>
              <a:rPr lang="en-US" sz="2000" dirty="0">
                <a:solidFill>
                  <a:schemeClr val="bg1"/>
                </a:solidFill>
              </a:rPr>
              <a:t>(Philippians 1:21-24)</a:t>
            </a:r>
            <a:endParaRPr lang="en-US" sz="28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0" y="3307711"/>
            <a:ext cx="5933161"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Pattern</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Content Placeholder 4">
            <a:extLst>
              <a:ext uri="{FF2B5EF4-FFF2-40B4-BE49-F238E27FC236}">
                <a16:creationId xmlns:a16="http://schemas.microsoft.com/office/drawing/2014/main" id="{FCAB7FA7-2524-F4F0-7960-C1613714959B}"/>
              </a:ext>
            </a:extLst>
          </p:cNvPr>
          <p:cNvSpPr txBox="1">
            <a:spLocks/>
          </p:cNvSpPr>
          <p:nvPr/>
        </p:nvSpPr>
        <p:spPr>
          <a:xfrm>
            <a:off x="6889314" y="2051570"/>
            <a:ext cx="5302685"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Prize</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3:12-14)</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Content Placeholder 4">
            <a:extLst>
              <a:ext uri="{FF2B5EF4-FFF2-40B4-BE49-F238E27FC236}">
                <a16:creationId xmlns:a16="http://schemas.microsoft.com/office/drawing/2014/main" id="{BC6CC0F1-9D26-926D-6E2D-2CED921E01C3}"/>
              </a:ext>
            </a:extLst>
          </p:cNvPr>
          <p:cNvSpPr txBox="1">
            <a:spLocks/>
          </p:cNvSpPr>
          <p:nvPr/>
        </p:nvSpPr>
        <p:spPr>
          <a:xfrm>
            <a:off x="6889314" y="3307710"/>
            <a:ext cx="5329826" cy="8650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2800" b="1" i="1" u="sng" strike="noStrike" kern="1200" cap="none" spc="0" normalizeH="0" baseline="0" noProof="0" dirty="0">
                <a:ln>
                  <a:noFill/>
                </a:ln>
                <a:solidFill>
                  <a:prstClr val="white"/>
                </a:solidFill>
                <a:effectLst/>
                <a:uLnTx/>
                <a:uFillTx/>
                <a:latin typeface="Tahoma"/>
                <a:ea typeface="+mn-ea"/>
                <a:cs typeface="+mn-cs"/>
              </a:rPr>
              <a:t>Power</a:t>
            </a:r>
            <a:r>
              <a:rPr kumimoji="0" lang="en-US" sz="28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2000" b="0" i="0" u="none" strike="noStrike" kern="1200" cap="none" spc="0" normalizeH="0" baseline="0" noProof="0" dirty="0">
                <a:ln>
                  <a:noFill/>
                </a:ln>
                <a:solidFill>
                  <a:prstClr val="white"/>
                </a:solidFill>
                <a:effectLst/>
                <a:uLnTx/>
                <a:uFillTx/>
                <a:latin typeface="Tahoma"/>
                <a:ea typeface="+mn-ea"/>
                <a:cs typeface="+mn-cs"/>
              </a:rPr>
              <a:t>(Philippians 4:12-13 )</a:t>
            </a:r>
            <a:endParaRPr kumimoji="0" lang="en-US" sz="28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Content Placeholder 4">
            <a:extLst>
              <a:ext uri="{FF2B5EF4-FFF2-40B4-BE49-F238E27FC236}">
                <a16:creationId xmlns:a16="http://schemas.microsoft.com/office/drawing/2014/main" id="{DB4F6136-BE54-9D1E-D9F4-B5CB08504FB6}"/>
              </a:ext>
            </a:extLst>
          </p:cNvPr>
          <p:cNvSpPr txBox="1">
            <a:spLocks/>
          </p:cNvSpPr>
          <p:nvPr/>
        </p:nvSpPr>
        <p:spPr>
          <a:xfrm>
            <a:off x="139874" y="4804465"/>
            <a:ext cx="11912252" cy="1755833"/>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4000" b="1" dirty="0">
                <a:ln w="0"/>
                <a:solidFill>
                  <a:srgbClr val="FFFF00"/>
                </a:solidFill>
                <a:effectLst>
                  <a:outerShdw blurRad="38100" dist="25400" dir="5400000" algn="ctr" rotWithShape="0">
                    <a:srgbClr val="6E747A">
                      <a:alpha val="43000"/>
                    </a:srgbClr>
                  </a:outerShdw>
                </a:effectLst>
              </a:rPr>
              <a:t>Are you an “All Weather Christian” who has made Jesus Christ the center of your life?</a:t>
            </a:r>
            <a:endParaRPr kumimoji="0" lang="en-US" sz="40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ndParaRPr>
          </a:p>
        </p:txBody>
      </p:sp>
    </p:spTree>
    <p:extLst>
      <p:ext uri="{BB962C8B-B14F-4D97-AF65-F5344CB8AC3E}">
        <p14:creationId xmlns:p14="http://schemas.microsoft.com/office/powerpoint/2010/main" val="2415978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a:bodyPr>
          <a:lstStyle/>
          <a:p>
            <a:pPr marL="0" marR="0" lvl="0" indent="0" algn="ctr" fontAlgn="auto">
              <a:spcBef>
                <a:spcPct val="0"/>
              </a:spcBef>
              <a:spcAft>
                <a:spcPts val="600"/>
              </a:spcAft>
              <a:buClrTx/>
              <a:buSzTx/>
              <a:tabLst/>
              <a:defRPr/>
            </a:pPr>
            <a:r>
              <a:rPr kumimoji="0" lang="en-US" sz="4400" b="1" i="0" u="none" strike="noStrike" spc="0" normalizeH="0" baseline="0" noProof="0" dirty="0">
                <a:ln w="3175" cmpd="sng">
                  <a:noFill/>
                </a:ln>
                <a:solidFill>
                  <a:schemeClr val="tx1">
                    <a:lumMod val="85000"/>
                    <a:lumOff val="15000"/>
                  </a:schemeClr>
                </a:solidFill>
                <a:uLnTx/>
                <a:uFillTx/>
                <a:latin typeface="+mj-lt"/>
                <a:ea typeface="+mj-ea"/>
                <a:cs typeface="+mj-cs"/>
              </a:rPr>
              <a:t>John 3:13-15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1167385" y="2415447"/>
            <a:ext cx="6380065" cy="3832952"/>
          </a:xfrm>
          <a:prstGeom prst="rect">
            <a:avLst/>
          </a:prstGeom>
        </p:spPr>
        <p:txBody>
          <a:bodyPr vert="horz" lIns="91440" tIns="45720" rIns="91440" bIns="45720" rtlCol="0" anchor="t">
            <a:normAutofit fontScale="92500"/>
          </a:bodyPr>
          <a:lstStyle/>
          <a:p>
            <a:pPr marL="801688" marR="0" lvl="0" indent="-801688" fontAlgn="auto">
              <a:lnSpc>
                <a:spcPct val="90000"/>
              </a:lnSpc>
              <a:spcBef>
                <a:spcPct val="20000"/>
              </a:spcBef>
              <a:spcAft>
                <a:spcPts val="600"/>
              </a:spcAft>
              <a:buClr>
                <a:schemeClr val="accent1"/>
              </a:buClr>
              <a:buSzPct val="115000"/>
              <a:tabLst/>
              <a:defRPr/>
            </a:pPr>
            <a:r>
              <a:rPr kumimoji="0" lang="en-US" sz="3200" b="0" i="0" u="none" strike="noStrike" spc="0" normalizeH="0" baseline="0" noProof="0" dirty="0">
                <a:ln>
                  <a:noFill/>
                </a:ln>
                <a:solidFill>
                  <a:schemeClr val="tx1">
                    <a:lumMod val="85000"/>
                    <a:lumOff val="15000"/>
                  </a:schemeClr>
                </a:solidFill>
                <a:uLnTx/>
                <a:uFillTx/>
              </a:rPr>
              <a:t>13.  "No one has ascended into heaven, but He who descended from heaven: the Son of Man. </a:t>
            </a:r>
          </a:p>
          <a:p>
            <a:pPr marL="801688" marR="0" lvl="0" indent="-801688" fontAlgn="auto">
              <a:lnSpc>
                <a:spcPct val="90000"/>
              </a:lnSpc>
              <a:spcBef>
                <a:spcPct val="20000"/>
              </a:spcBef>
              <a:spcAft>
                <a:spcPts val="600"/>
              </a:spcAft>
              <a:buClr>
                <a:schemeClr val="accent1"/>
              </a:buClr>
              <a:buSzPct val="115000"/>
              <a:tabLst/>
              <a:defRPr/>
            </a:pPr>
            <a:r>
              <a:rPr kumimoji="0" lang="en-US" sz="3200" b="0" i="0" u="none" strike="noStrike" spc="0" normalizeH="0" baseline="0" noProof="0" dirty="0">
                <a:ln>
                  <a:noFill/>
                </a:ln>
                <a:solidFill>
                  <a:schemeClr val="tx1">
                    <a:lumMod val="85000"/>
                    <a:lumOff val="15000"/>
                  </a:schemeClr>
                </a:solidFill>
                <a:uLnTx/>
                <a:uFillTx/>
              </a:rPr>
              <a:t>14.  "As Moses lifted up the serpent in the wilderness, even so must the Son of Man be lifted up; </a:t>
            </a:r>
          </a:p>
          <a:p>
            <a:pPr marL="801688" marR="0" lvl="0" indent="-801688" fontAlgn="auto">
              <a:lnSpc>
                <a:spcPct val="90000"/>
              </a:lnSpc>
              <a:spcBef>
                <a:spcPct val="20000"/>
              </a:spcBef>
              <a:spcAft>
                <a:spcPts val="600"/>
              </a:spcAft>
              <a:buClr>
                <a:schemeClr val="accent1"/>
              </a:buClr>
              <a:buSzPct val="115000"/>
              <a:tabLst/>
              <a:defRPr/>
            </a:pPr>
            <a:r>
              <a:rPr kumimoji="0" lang="en-US" sz="3200" b="0" i="0" u="none" strike="noStrike" spc="0" normalizeH="0" baseline="0" noProof="0" dirty="0">
                <a:ln>
                  <a:noFill/>
                </a:ln>
                <a:solidFill>
                  <a:schemeClr val="tx1">
                    <a:lumMod val="85000"/>
                    <a:lumOff val="15000"/>
                  </a:schemeClr>
                </a:solidFill>
                <a:uLnTx/>
                <a:uFillTx/>
              </a:rPr>
              <a:t>15.  so that whoever believes will in Him have eternal life. </a:t>
            </a:r>
          </a:p>
        </p:txBody>
      </p:sp>
      <p:pic>
        <p:nvPicPr>
          <p:cNvPr id="9" name="Picture 8" descr="A snake on a cross&#10;&#10;Description automatically generated">
            <a:extLst>
              <a:ext uri="{FF2B5EF4-FFF2-40B4-BE49-F238E27FC236}">
                <a16:creationId xmlns:a16="http://schemas.microsoft.com/office/drawing/2014/main" id="{5D23625F-B189-7136-8973-F70F71AEF63B}"/>
              </a:ext>
            </a:extLst>
          </p:cNvPr>
          <p:cNvPicPr>
            <a:picLocks noChangeAspect="1"/>
          </p:cNvPicPr>
          <p:nvPr/>
        </p:nvPicPr>
        <p:blipFill rotWithShape="1">
          <a:blip r:embed="rId6">
            <a:extLst>
              <a:ext uri="{28A0092B-C50C-407E-A947-70E740481C1C}">
                <a14:useLocalDpi xmlns:a14="http://schemas.microsoft.com/office/drawing/2010/main" val="0"/>
              </a:ext>
            </a:extLst>
          </a:blip>
          <a:srcRect r="-3" b="2952"/>
          <a:stretch/>
        </p:blipFill>
        <p:spPr>
          <a:xfrm>
            <a:off x="8137325" y="1158024"/>
            <a:ext cx="2839277" cy="2066544"/>
          </a:xfrm>
          <a:prstGeom prst="rect">
            <a:avLst/>
          </a:prstGeom>
          <a:ln w="57150" cmpd="thickThin">
            <a:solidFill>
              <a:schemeClr val="tx1">
                <a:lumMod val="50000"/>
                <a:lumOff val="50000"/>
              </a:schemeClr>
            </a:solidFill>
            <a:miter lim="800000"/>
          </a:ln>
        </p:spPr>
      </p:pic>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7">
            <a:extLst>
              <a:ext uri="{28A0092B-C50C-407E-A947-70E740481C1C}">
                <a14:useLocalDpi xmlns:a14="http://schemas.microsoft.com/office/drawing/2010/main" val="0"/>
              </a:ext>
            </a:extLst>
          </a:blip>
          <a:srcRect l="28117" r="2" b="2"/>
          <a:stretch/>
        </p:blipFill>
        <p:spPr>
          <a:xfrm>
            <a:off x="8135453" y="3631646"/>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solidFill>
                <a:effectLst/>
                <a:uLnTx/>
                <a:uFillTx/>
                <a:latin typeface="+mn-lt"/>
                <a:ea typeface="+mn-ea"/>
                <a:cs typeface="+mn-cs"/>
              </a:rPr>
              <a:t>Jesus In The Center</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61598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6CE2-D057-4CF6-9755-B3D7FED546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BA9138-0665-84C3-D8F3-580983DD45A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44B08DD-C4B5-453C-4C75-870077921684}"/>
              </a:ext>
            </a:extLst>
          </p:cNvPr>
          <p:cNvSpPr>
            <a:spLocks noGrp="1"/>
          </p:cNvSpPr>
          <p:nvPr>
            <p:ph type="ftr" sz="quarter" idx="11"/>
          </p:nvPr>
        </p:nvSpPr>
        <p:spPr/>
        <p:txBody>
          <a:bodyPr/>
          <a:lstStyle/>
          <a:p>
            <a:pPr>
              <a:defRPr/>
            </a:pPr>
            <a:r>
              <a:rPr lang="en-US"/>
              <a:t>Jesus In The Center</a:t>
            </a:r>
            <a:endParaRPr lang="en-US" dirty="0"/>
          </a:p>
        </p:txBody>
      </p:sp>
    </p:spTree>
    <p:extLst>
      <p:ext uri="{BB962C8B-B14F-4D97-AF65-F5344CB8AC3E}">
        <p14:creationId xmlns:p14="http://schemas.microsoft.com/office/powerpoint/2010/main" val="328773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DDC2-2E60-BA45-62AC-41AE07FADDD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E50C06B-464C-69E2-C187-0583282693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613" y="319695"/>
            <a:ext cx="11440744" cy="6218610"/>
          </a:xfrm>
        </p:spPr>
      </p:pic>
    </p:spTree>
    <p:extLst>
      <p:ext uri="{BB962C8B-B14F-4D97-AF65-F5344CB8AC3E}">
        <p14:creationId xmlns:p14="http://schemas.microsoft.com/office/powerpoint/2010/main" val="228251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3E6B-374B-536D-5E6D-A2E6CF842F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64C11B-464F-C324-3FC2-3F0C4EDB16B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26A0DBC-435C-AA0D-29CF-50BCAD646895}"/>
              </a:ext>
            </a:extLst>
          </p:cNvPr>
          <p:cNvSpPr>
            <a:spLocks noGrp="1"/>
          </p:cNvSpPr>
          <p:nvPr>
            <p:ph type="ftr" sz="quarter" idx="11"/>
          </p:nvPr>
        </p:nvSpPr>
        <p:spPr/>
        <p:txBody>
          <a:bodyPr/>
          <a:lstStyle/>
          <a:p>
            <a:pPr>
              <a:defRPr/>
            </a:pPr>
            <a:r>
              <a:rPr lang="en-US"/>
              <a:t>Jesus In The Center</a:t>
            </a:r>
            <a:endParaRPr lang="en-US" dirty="0"/>
          </a:p>
        </p:txBody>
      </p:sp>
    </p:spTree>
    <p:extLst>
      <p:ext uri="{BB962C8B-B14F-4D97-AF65-F5344CB8AC3E}">
        <p14:creationId xmlns:p14="http://schemas.microsoft.com/office/powerpoint/2010/main" val="155604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Jesus In The Center</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175363" y="1539192"/>
            <a:ext cx="5210830" cy="1889808"/>
          </a:xfrm>
        </p:spPr>
        <p:txBody>
          <a:bodyPr anchor="ctr">
            <a:noAutofit/>
          </a:bodyPr>
          <a:lstStyle/>
          <a:p>
            <a:pPr marL="0" indent="0">
              <a:buClr>
                <a:srgbClr val="00B0F0"/>
              </a:buClr>
              <a:buNone/>
            </a:pPr>
            <a:r>
              <a:rPr lang="en-US" sz="4000" dirty="0">
                <a:solidFill>
                  <a:schemeClr val="bg1"/>
                </a:solidFill>
              </a:rPr>
              <a:t>Jesus Is The </a:t>
            </a:r>
            <a:r>
              <a:rPr lang="en-US" sz="4000" b="1" i="1" u="sng" dirty="0">
                <a:solidFill>
                  <a:schemeClr val="bg1"/>
                </a:solidFill>
              </a:rPr>
              <a:t>Purpose</a:t>
            </a:r>
            <a:r>
              <a:rPr lang="en-US" sz="4000" dirty="0">
                <a:solidFill>
                  <a:schemeClr val="bg1"/>
                </a:solidFill>
              </a:rPr>
              <a:t> Of My Life           </a:t>
            </a:r>
            <a:r>
              <a:rPr lang="en-US" sz="3200" dirty="0">
                <a:solidFill>
                  <a:schemeClr val="bg1"/>
                </a:solidFill>
              </a:rPr>
              <a:t>(Philippians 1:21-24)</a:t>
            </a:r>
            <a:endParaRPr lang="en-US" sz="40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175362" y="4066318"/>
            <a:ext cx="5210830"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buClr>
              <a:buSzPct val="115000"/>
              <a:buNone/>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Pattern</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Content Placeholder 4">
            <a:extLst>
              <a:ext uri="{FF2B5EF4-FFF2-40B4-BE49-F238E27FC236}">
                <a16:creationId xmlns:a16="http://schemas.microsoft.com/office/drawing/2014/main" id="{FCAB7FA7-2524-F4F0-7960-C1613714959B}"/>
              </a:ext>
            </a:extLst>
          </p:cNvPr>
          <p:cNvSpPr txBox="1">
            <a:spLocks/>
          </p:cNvSpPr>
          <p:nvPr/>
        </p:nvSpPr>
        <p:spPr>
          <a:xfrm>
            <a:off x="7002049" y="1539192"/>
            <a:ext cx="5035463"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buClr>
              <a:buSzPct val="115000"/>
              <a:buNone/>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Prize</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3:12-14)</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Content Placeholder 4">
            <a:extLst>
              <a:ext uri="{FF2B5EF4-FFF2-40B4-BE49-F238E27FC236}">
                <a16:creationId xmlns:a16="http://schemas.microsoft.com/office/drawing/2014/main" id="{BC6CC0F1-9D26-926D-6E2D-2CED921E01C3}"/>
              </a:ext>
            </a:extLst>
          </p:cNvPr>
          <p:cNvSpPr txBox="1">
            <a:spLocks/>
          </p:cNvSpPr>
          <p:nvPr/>
        </p:nvSpPr>
        <p:spPr>
          <a:xfrm>
            <a:off x="7002047" y="4066318"/>
            <a:ext cx="5035464"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buClr>
              <a:buSzPct val="115000"/>
              <a:buNone/>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Power</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4:12-13 )</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Rectangle 8">
            <a:extLst>
              <a:ext uri="{FF2B5EF4-FFF2-40B4-BE49-F238E27FC236}">
                <a16:creationId xmlns:a16="http://schemas.microsoft.com/office/drawing/2014/main" id="{DB64E43C-B30D-D929-2C14-5221A022AB95}"/>
              </a:ext>
            </a:extLst>
          </p:cNvPr>
          <p:cNvSpPr/>
          <p:nvPr/>
        </p:nvSpPr>
        <p:spPr>
          <a:xfrm>
            <a:off x="175362" y="6261110"/>
            <a:ext cx="11862149" cy="45719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Nathan L Morrison		      	Courthouse church of Christ – Chesterfield, VA	           Sunday, April 28, 2024</a:t>
            </a:r>
          </a:p>
        </p:txBody>
      </p:sp>
    </p:spTree>
    <p:extLst>
      <p:ext uri="{BB962C8B-B14F-4D97-AF65-F5344CB8AC3E}">
        <p14:creationId xmlns:p14="http://schemas.microsoft.com/office/powerpoint/2010/main" val="424996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3175" cmpd="sng">
                  <a:noFill/>
                </a:ln>
                <a:solidFill>
                  <a:prstClr val="black">
                    <a:lumMod val="85000"/>
                    <a:lumOff val="15000"/>
                  </a:prstClr>
                </a:solidFill>
                <a:effectLst/>
                <a:uLnTx/>
                <a:uFillTx/>
                <a:latin typeface="Arial"/>
                <a:ea typeface="+mn-ea"/>
                <a:cs typeface="+mn-cs"/>
              </a:rPr>
              <a:t>John 12:32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1167385" y="2415447"/>
            <a:ext cx="6380065" cy="3832952"/>
          </a:xfrm>
          <a:prstGeom prst="rect">
            <a:avLst/>
          </a:prstGeom>
        </p:spPr>
        <p:txBody>
          <a:bodyPr vert="horz" lIns="91440" tIns="45720" rIns="91440" bIns="45720" rtlCol="0" anchor="t">
            <a:normAutofit/>
          </a:bodyPr>
          <a:lstStyle/>
          <a:p>
            <a:pPr marR="0" lvl="0" algn="ctr"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5400" b="0" i="0" u="none" strike="noStrike" kern="1200" cap="none" spc="0" normalizeH="0" baseline="0" noProof="0" dirty="0">
                <a:ln>
                  <a:noFill/>
                </a:ln>
                <a:solidFill>
                  <a:prstClr val="black">
                    <a:lumMod val="85000"/>
                    <a:lumOff val="15000"/>
                  </a:prstClr>
                </a:solidFill>
                <a:effectLst/>
                <a:uLnTx/>
                <a:uFillTx/>
                <a:latin typeface="Tahoma"/>
                <a:ea typeface="+mn-ea"/>
                <a:cs typeface="+mn-cs"/>
              </a:rPr>
              <a:t>"And I, if I am lifted up from the earth, will draw all men to Myself."</a:t>
            </a:r>
          </a:p>
        </p:txBody>
      </p:sp>
      <p:pic>
        <p:nvPicPr>
          <p:cNvPr id="9" name="Picture 8" descr="A snake on a cross&#10;&#10;Description automatically generated">
            <a:extLst>
              <a:ext uri="{FF2B5EF4-FFF2-40B4-BE49-F238E27FC236}">
                <a16:creationId xmlns:a16="http://schemas.microsoft.com/office/drawing/2014/main" id="{5D23625F-B189-7136-8973-F70F71AEF63B}"/>
              </a:ext>
            </a:extLst>
          </p:cNvPr>
          <p:cNvPicPr>
            <a:picLocks noChangeAspect="1"/>
          </p:cNvPicPr>
          <p:nvPr/>
        </p:nvPicPr>
        <p:blipFill rotWithShape="1">
          <a:blip r:embed="rId6">
            <a:extLst>
              <a:ext uri="{28A0092B-C50C-407E-A947-70E740481C1C}">
                <a14:useLocalDpi xmlns:a14="http://schemas.microsoft.com/office/drawing/2010/main" val="0"/>
              </a:ext>
            </a:extLst>
          </a:blip>
          <a:srcRect r="-3" b="2952"/>
          <a:stretch/>
        </p:blipFill>
        <p:spPr>
          <a:xfrm>
            <a:off x="8137325" y="1158024"/>
            <a:ext cx="2839277" cy="2066544"/>
          </a:xfrm>
          <a:prstGeom prst="rect">
            <a:avLst/>
          </a:prstGeom>
          <a:ln w="57150" cmpd="thickThin">
            <a:solidFill>
              <a:schemeClr val="tx1">
                <a:lumMod val="50000"/>
                <a:lumOff val="50000"/>
              </a:schemeClr>
            </a:solidFill>
            <a:miter lim="800000"/>
          </a:ln>
        </p:spPr>
      </p:pic>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7">
            <a:extLst>
              <a:ext uri="{28A0092B-C50C-407E-A947-70E740481C1C}">
                <a14:useLocalDpi xmlns:a14="http://schemas.microsoft.com/office/drawing/2010/main" val="0"/>
              </a:ext>
            </a:extLst>
          </a:blip>
          <a:srcRect l="28117" r="2" b="2"/>
          <a:stretch/>
        </p:blipFill>
        <p:spPr>
          <a:xfrm>
            <a:off x="8135453" y="3631646"/>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2960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Introduction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92500" lnSpcReduction="20000"/>
          </a:bodyPr>
          <a:lstStyle/>
          <a:p>
            <a:pPr>
              <a:buClr>
                <a:srgbClr val="0000FF"/>
              </a:buClr>
            </a:pPr>
            <a:r>
              <a:rPr lang="en-US" b="1" dirty="0"/>
              <a:t>Matthew 27:38; Mark 15:27; Luke 23:33; John 19:18: </a:t>
            </a:r>
            <a:r>
              <a:rPr lang="en-US" dirty="0"/>
              <a:t>The gospels record there were three crosses at Calvary (Golgotha).</a:t>
            </a:r>
          </a:p>
          <a:p>
            <a:pPr>
              <a:buClr>
                <a:srgbClr val="0000FF"/>
              </a:buClr>
            </a:pPr>
            <a:r>
              <a:rPr lang="en-US" b="1" dirty="0"/>
              <a:t>I Corinthians 2:2; Acts 8:35: </a:t>
            </a:r>
            <a:r>
              <a:rPr lang="en-US" dirty="0"/>
              <a:t>The gospel focuses on the cross of Christ.</a:t>
            </a:r>
          </a:p>
          <a:p>
            <a:pPr>
              <a:buClr>
                <a:srgbClr val="0000FF"/>
              </a:buClr>
            </a:pPr>
            <a:r>
              <a:rPr lang="en-US" b="1" dirty="0"/>
              <a:t>Acts 10:39-43: </a:t>
            </a:r>
            <a:r>
              <a:rPr lang="en-US" dirty="0"/>
              <a:t>Jesus was no mere man that death would be the end to His story! He rose from the dead as it was foretold and the heart that believes on Him and obeys the gospel will be saved from sins!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r>
              <a:rPr lang="en-US"/>
              <a:t>Jesus In The Center</a:t>
            </a:r>
            <a:endParaRPr lang="en-US" dirty="0"/>
          </a:p>
        </p:txBody>
      </p:sp>
    </p:spTree>
    <p:extLst>
      <p:ext uri="{BB962C8B-B14F-4D97-AF65-F5344CB8AC3E}">
        <p14:creationId xmlns:p14="http://schemas.microsoft.com/office/powerpoint/2010/main" val="2840191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Introduction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395" r="173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599335AB-3190-025D-DE1C-9D2E603DAD63}"/>
              </a:ext>
            </a:extLst>
          </p:cNvPr>
          <p:cNvSpPr txBox="1">
            <a:spLocks noGrp="1"/>
          </p:cNvSpPr>
          <p:nvPr>
            <p:ph sz="half" idx="1"/>
          </p:nvPr>
        </p:nvSpPr>
        <p:spPr>
          <a:xfrm>
            <a:off x="826718" y="2660846"/>
            <a:ext cx="5402497" cy="33099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3600" b="1" dirty="0">
                <a:ln w="0"/>
                <a:solidFill>
                  <a:srgbClr val="FFFF00"/>
                </a:solidFill>
                <a:effectLst>
                  <a:outerShdw blurRad="38100" dist="25400" dir="5400000" algn="ctr" rotWithShape="0">
                    <a:srgbClr val="6E747A">
                      <a:alpha val="43000"/>
                    </a:srgbClr>
                  </a:outerShdw>
                </a:effectLst>
              </a:rPr>
              <a:t>As the cross of Jesus was center (Luke 23:33; John 19:18), so is Jesus to be the center of our lives!</a:t>
            </a:r>
          </a:p>
        </p:txBody>
      </p:sp>
    </p:spTree>
    <p:extLst>
      <p:ext uri="{BB962C8B-B14F-4D97-AF65-F5344CB8AC3E}">
        <p14:creationId xmlns:p14="http://schemas.microsoft.com/office/powerpoint/2010/main" val="653061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3175" cmpd="sng">
                  <a:noFill/>
                </a:ln>
                <a:solidFill>
                  <a:prstClr val="black">
                    <a:lumMod val="85000"/>
                    <a:lumOff val="15000"/>
                  </a:prstClr>
                </a:solidFill>
                <a:effectLst/>
                <a:uLnTx/>
                <a:uFillTx/>
                <a:latin typeface="Arial"/>
                <a:ea typeface="+mn-ea"/>
                <a:cs typeface="+mn-cs"/>
              </a:rPr>
              <a:t>Philippians 1:21-24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1167385" y="2415447"/>
            <a:ext cx="6380065" cy="3832952"/>
          </a:xfrm>
          <a:prstGeom prst="rect">
            <a:avLst/>
          </a:prstGeom>
        </p:spPr>
        <p:txBody>
          <a:bodyPr vert="horz" lIns="91440" tIns="45720" rIns="91440" bIns="45720" rtlCol="0" anchor="t">
            <a:normAutofit fontScale="77500" lnSpcReduction="20000"/>
          </a:bodyPr>
          <a:lstStyle/>
          <a:p>
            <a:pPr marL="801688" marR="0" lvl="0" indent="-801688"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21.  For to me, to live is Christ and to die is gain. </a:t>
            </a:r>
          </a:p>
          <a:p>
            <a:pPr marL="801688" marR="0" lvl="0" indent="-801688"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22.  But if I am to live on in the flesh, this will mean fruitful labor for me; and I do not know which to choose. </a:t>
            </a:r>
          </a:p>
          <a:p>
            <a:pPr marL="801688" marR="0" lvl="0" indent="-801688"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23.  But I am hard-pressed from both directions, having the desire to depart and be with Christ, for that is very much better; </a:t>
            </a:r>
          </a:p>
          <a:p>
            <a:pPr marL="801688" marR="0" lvl="0" indent="-801688"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24.  yet to remain on in the flesh is more necessary for your sake.  </a:t>
            </a:r>
          </a:p>
        </p:txBody>
      </p:sp>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6">
            <a:extLst>
              <a:ext uri="{28A0092B-C50C-407E-A947-70E740481C1C}">
                <a14:useLocalDpi xmlns:a14="http://schemas.microsoft.com/office/drawing/2010/main" val="0"/>
              </a:ext>
            </a:extLst>
          </a:blip>
          <a:srcRect l="28117" r="2" b="2"/>
          <a:stretch/>
        </p:blipFill>
        <p:spPr>
          <a:xfrm>
            <a:off x="8070707" y="2726985"/>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3" name="Title 3">
            <a:extLst>
              <a:ext uri="{FF2B5EF4-FFF2-40B4-BE49-F238E27FC236}">
                <a16:creationId xmlns:a16="http://schemas.microsoft.com/office/drawing/2014/main" id="{7DBFA245-B1E9-966F-0382-EE70ACBC6E15}"/>
              </a:ext>
            </a:extLst>
          </p:cNvPr>
          <p:cNvSpPr txBox="1">
            <a:spLocks/>
          </p:cNvSpPr>
          <p:nvPr/>
        </p:nvSpPr>
        <p:spPr>
          <a:xfrm>
            <a:off x="0" y="-72695"/>
            <a:ext cx="12192000" cy="56765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00FF"/>
                </a:solidFill>
              </a:rPr>
              <a:t>Jesus Is The </a:t>
            </a:r>
            <a:r>
              <a:rPr lang="en-US" sz="3200" b="1" i="1" u="sng" dirty="0">
                <a:solidFill>
                  <a:srgbClr val="0000FF"/>
                </a:solidFill>
              </a:rPr>
              <a:t>Purpose</a:t>
            </a:r>
            <a:r>
              <a:rPr lang="en-US" sz="3200" b="1" dirty="0">
                <a:solidFill>
                  <a:srgbClr val="0000FF"/>
                </a:solidFill>
              </a:rPr>
              <a:t> Of My Life</a:t>
            </a:r>
          </a:p>
        </p:txBody>
      </p:sp>
    </p:spTree>
    <p:extLst>
      <p:ext uri="{BB962C8B-B14F-4D97-AF65-F5344CB8AC3E}">
        <p14:creationId xmlns:p14="http://schemas.microsoft.com/office/powerpoint/2010/main" val="407315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Jesus In The Center</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4000" dirty="0">
                <a:solidFill>
                  <a:schemeClr val="bg1"/>
                </a:solidFill>
              </a:rPr>
              <a:t>Jesus Is The </a:t>
            </a:r>
            <a:r>
              <a:rPr lang="en-US" sz="4000" b="1" i="1" u="sng" dirty="0">
                <a:solidFill>
                  <a:schemeClr val="bg1"/>
                </a:solidFill>
              </a:rPr>
              <a:t>Purpose</a:t>
            </a:r>
            <a:r>
              <a:rPr lang="en-US" sz="4000" dirty="0">
                <a:solidFill>
                  <a:schemeClr val="bg1"/>
                </a:solidFill>
              </a:rPr>
              <a:t> Of My Life           </a:t>
            </a:r>
            <a:r>
              <a:rPr lang="en-US" sz="3200" dirty="0">
                <a:solidFill>
                  <a:schemeClr val="bg1"/>
                </a:solidFill>
              </a:rPr>
              <a:t>(Philippians 1:21-24)</a:t>
            </a:r>
            <a:endParaRPr lang="en-US" sz="40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34044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17B5E7-82EF-4F98-88F9-C0D5A5E82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EDA38C96-883D-497B-8F5D-D7E435243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B488A02-ECF8-47A5-806C-8CDF9935E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40566D3B-3450-407D-9C9E-622BF0D97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4FE625F-F961-4FE5-95C8-0AE28A5D55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F54A39E9-7329-429E-AA37-5988745878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nvGrpSpPr>
          <p:cNvPr id="26" name="Group 25">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29" name="Picture 28">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5EB3761F-8442-6735-AF04-5375412A8271}"/>
              </a:ext>
            </a:extLst>
          </p:cNvPr>
          <p:cNvSpPr txBox="1"/>
          <p:nvPr/>
        </p:nvSpPr>
        <p:spPr>
          <a:xfrm>
            <a:off x="1180101" y="982132"/>
            <a:ext cx="6354633" cy="1303867"/>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3175" cmpd="sng">
                  <a:noFill/>
                </a:ln>
                <a:solidFill>
                  <a:prstClr val="black">
                    <a:lumMod val="85000"/>
                    <a:lumOff val="15000"/>
                  </a:prstClr>
                </a:solidFill>
                <a:effectLst/>
                <a:uLnTx/>
                <a:uFillTx/>
                <a:latin typeface="Arial"/>
                <a:ea typeface="+mn-ea"/>
                <a:cs typeface="+mn-cs"/>
              </a:rPr>
              <a:t>Philippians 2:5-8 NAS95</a:t>
            </a:r>
          </a:p>
        </p:txBody>
      </p:sp>
      <p:cxnSp>
        <p:nvCxnSpPr>
          <p:cNvPr id="32" name="Straight Connector 31">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E34762C-11FA-B9B8-FB3F-9CCD1C9D96E5}"/>
              </a:ext>
            </a:extLst>
          </p:cNvPr>
          <p:cNvSpPr txBox="1"/>
          <p:nvPr/>
        </p:nvSpPr>
        <p:spPr>
          <a:xfrm>
            <a:off x="788157" y="2415447"/>
            <a:ext cx="7153344" cy="3832952"/>
          </a:xfrm>
          <a:prstGeom prst="rect">
            <a:avLst/>
          </a:prstGeom>
        </p:spPr>
        <p:txBody>
          <a:bodyPr vert="horz" lIns="91440" tIns="45720" rIns="91440" bIns="45720" rtlCol="0" anchor="t">
            <a:normAutofit fontScale="85000" lnSpcReduction="20000"/>
          </a:bodyPr>
          <a:lstStyle/>
          <a:p>
            <a:pPr marL="463550" marR="0" lvl="0" indent="-463550"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5.  Have this attitude in yourselves which was also in Christ Jesus, </a:t>
            </a:r>
          </a:p>
          <a:p>
            <a:pPr marL="463550" marR="0" lvl="0" indent="-463550"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6.  who, although He existed in the form of God, did not regard equality with God a thing to be grasped, </a:t>
            </a:r>
          </a:p>
          <a:p>
            <a:pPr marL="463550" marR="0" lvl="0" indent="-463550"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7.  but emptied Himself, taking the form of a bond-servant, and being made in the likeness of men. </a:t>
            </a:r>
          </a:p>
          <a:p>
            <a:pPr marL="463550" marR="0" lvl="0" indent="-463550" algn="l" defTabSz="457200" rtl="0" eaLnBrk="1" fontAlgn="auto" latinLnBrk="0" hangingPunct="1">
              <a:lnSpc>
                <a:spcPct val="90000"/>
              </a:lnSpc>
              <a:spcBef>
                <a:spcPct val="20000"/>
              </a:spcBef>
              <a:spcAft>
                <a:spcPts val="600"/>
              </a:spcAft>
              <a:buClr>
                <a:srgbClr val="83992A"/>
              </a:buClr>
              <a:buSzPct val="115000"/>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Tahoma"/>
                <a:ea typeface="+mn-ea"/>
                <a:cs typeface="+mn-cs"/>
              </a:rPr>
              <a:t>8.  Being found in appearance as a man, He humbled Himself by becoming obedient to the point of death, even death on a cross. </a:t>
            </a:r>
          </a:p>
        </p:txBody>
      </p:sp>
      <p:pic>
        <p:nvPicPr>
          <p:cNvPr id="11" name="Picture 10" descr="A person holding a cross&#10;&#10;Description automatically generated">
            <a:extLst>
              <a:ext uri="{FF2B5EF4-FFF2-40B4-BE49-F238E27FC236}">
                <a16:creationId xmlns:a16="http://schemas.microsoft.com/office/drawing/2014/main" id="{EE616D85-9CEB-94B1-E6A3-A8D6AD7338D2}"/>
              </a:ext>
            </a:extLst>
          </p:cNvPr>
          <p:cNvPicPr>
            <a:picLocks noChangeAspect="1"/>
          </p:cNvPicPr>
          <p:nvPr/>
        </p:nvPicPr>
        <p:blipFill rotWithShape="1">
          <a:blip r:embed="rId6">
            <a:extLst>
              <a:ext uri="{28A0092B-C50C-407E-A947-70E740481C1C}">
                <a14:useLocalDpi xmlns:a14="http://schemas.microsoft.com/office/drawing/2010/main" val="0"/>
              </a:ext>
            </a:extLst>
          </a:blip>
          <a:srcRect l="28117" r="2" b="2"/>
          <a:stretch/>
        </p:blipFill>
        <p:spPr>
          <a:xfrm>
            <a:off x="8070707" y="2726985"/>
            <a:ext cx="2843021" cy="2066544"/>
          </a:xfrm>
          <a:prstGeom prst="rect">
            <a:avLst/>
          </a:prstGeom>
          <a:ln w="57150" cmpd="thickThin">
            <a:solidFill>
              <a:schemeClr val="tx1">
                <a:lumMod val="50000"/>
                <a:lumOff val="50000"/>
              </a:schemeClr>
            </a:solidFill>
            <a:miter lim="800000"/>
          </a:ln>
        </p:spPr>
      </p:pic>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15736" y="6572581"/>
            <a:ext cx="7305900" cy="279400"/>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3" name="Title 3">
            <a:extLst>
              <a:ext uri="{FF2B5EF4-FFF2-40B4-BE49-F238E27FC236}">
                <a16:creationId xmlns:a16="http://schemas.microsoft.com/office/drawing/2014/main" id="{7DBFA245-B1E9-966F-0382-EE70ACBC6E15}"/>
              </a:ext>
            </a:extLst>
          </p:cNvPr>
          <p:cNvSpPr txBox="1">
            <a:spLocks/>
          </p:cNvSpPr>
          <p:nvPr/>
        </p:nvSpPr>
        <p:spPr>
          <a:xfrm>
            <a:off x="0" y="-72695"/>
            <a:ext cx="12192000" cy="56765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Jesus Is The </a:t>
            </a:r>
            <a:r>
              <a:rPr kumimoji="0" lang="en-US" sz="3200" b="1" i="1" u="sng" strike="noStrike" kern="1200" cap="none" spc="0" normalizeH="0" baseline="0" noProof="0" dirty="0">
                <a:ln w="3175" cmpd="sng">
                  <a:noFill/>
                </a:ln>
                <a:solidFill>
                  <a:srgbClr val="0000FF"/>
                </a:solidFill>
                <a:effectLst/>
                <a:uLnTx/>
                <a:uFillTx/>
                <a:latin typeface="Arial"/>
                <a:ea typeface="+mj-ea"/>
                <a:cs typeface="+mj-cs"/>
              </a:rPr>
              <a:t>Pattern</a:t>
            </a:r>
            <a:r>
              <a:rPr kumimoji="0" lang="en-US" sz="3200" b="1" i="0" u="none" strike="noStrike" kern="1200" cap="none" spc="0" normalizeH="0" baseline="0" noProof="0" dirty="0">
                <a:ln w="3175" cmpd="sng">
                  <a:noFill/>
                </a:ln>
                <a:solidFill>
                  <a:srgbClr val="0000FF"/>
                </a:solidFill>
                <a:effectLst/>
                <a:uLnTx/>
                <a:uFillTx/>
                <a:latin typeface="Arial"/>
                <a:ea typeface="+mj-ea"/>
                <a:cs typeface="+mj-cs"/>
              </a:rPr>
              <a:t> Of My Life</a:t>
            </a:r>
          </a:p>
        </p:txBody>
      </p:sp>
    </p:spTree>
    <p:extLst>
      <p:ext uri="{BB962C8B-B14F-4D97-AF65-F5344CB8AC3E}">
        <p14:creationId xmlns:p14="http://schemas.microsoft.com/office/powerpoint/2010/main" val="1329903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shining through a cross&#10;&#10;Description automatically generated">
            <a:extLst>
              <a:ext uri="{FF2B5EF4-FFF2-40B4-BE49-F238E27FC236}">
                <a16:creationId xmlns:a16="http://schemas.microsoft.com/office/drawing/2014/main" id="{EFC5E1D7-2135-F32C-0D49-E5FDED05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0" y="36823"/>
            <a:ext cx="12192000" cy="865051"/>
          </a:xfrm>
        </p:spPr>
        <p:txBody>
          <a:bodyPr/>
          <a:lstStyle/>
          <a:p>
            <a:r>
              <a:rPr lang="en-US" b="1" dirty="0">
                <a:solidFill>
                  <a:schemeClr val="bg2"/>
                </a:solidFill>
              </a:rPr>
              <a:t>Jesus In The Center</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0" y="1539192"/>
            <a:ext cx="5987441" cy="1889808"/>
          </a:xfrm>
        </p:spPr>
        <p:txBody>
          <a:bodyPr anchor="ctr">
            <a:noAutofit/>
          </a:bodyPr>
          <a:lstStyle/>
          <a:p>
            <a:pPr marL="688975" indent="-688975">
              <a:buClr>
                <a:srgbClr val="00B0F0"/>
              </a:buClr>
              <a:buFont typeface="Wingdings" panose="05000000000000000000" pitchFamily="2" charset="2"/>
              <a:buChar char="v"/>
            </a:pPr>
            <a:r>
              <a:rPr lang="en-US" sz="4000" dirty="0">
                <a:solidFill>
                  <a:schemeClr val="bg1"/>
                </a:solidFill>
              </a:rPr>
              <a:t>Jesus Is The </a:t>
            </a:r>
            <a:r>
              <a:rPr lang="en-US" sz="4000" b="1" i="1" u="sng" dirty="0">
                <a:solidFill>
                  <a:schemeClr val="bg1"/>
                </a:solidFill>
              </a:rPr>
              <a:t>Purpose</a:t>
            </a:r>
            <a:r>
              <a:rPr lang="en-US" sz="4000" dirty="0">
                <a:solidFill>
                  <a:schemeClr val="bg1"/>
                </a:solidFill>
              </a:rPr>
              <a:t> Of My Life           </a:t>
            </a:r>
            <a:r>
              <a:rPr lang="en-US" sz="3200" dirty="0">
                <a:solidFill>
                  <a:schemeClr val="bg1"/>
                </a:solidFill>
              </a:rPr>
              <a:t>(Philippians 1:21-24)</a:t>
            </a:r>
            <a:endParaRPr lang="en-US" sz="4000" dirty="0">
              <a:solidFill>
                <a:schemeClr val="bg1"/>
              </a:solidFill>
            </a:endParaRP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In The Center</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E25E7C97-95D1-3D89-CC7F-6538BCE75D6D}"/>
              </a:ext>
            </a:extLst>
          </p:cNvPr>
          <p:cNvSpPr txBox="1">
            <a:spLocks/>
          </p:cNvSpPr>
          <p:nvPr/>
        </p:nvSpPr>
        <p:spPr>
          <a:xfrm>
            <a:off x="-1" y="4066318"/>
            <a:ext cx="5987441" cy="188980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88975" marR="0" lvl="0" indent="-688975" algn="l" defTabSz="457200" rtl="0" eaLnBrk="1" fontAlgn="auto" latinLnBrk="0" hangingPunct="1">
              <a:lnSpc>
                <a:spcPct val="100000"/>
              </a:lnSpc>
              <a:spcBef>
                <a:spcPct val="20000"/>
              </a:spcBef>
              <a:spcAft>
                <a:spcPts val="600"/>
              </a:spcAft>
              <a:buClr>
                <a:srgbClr val="00B0F0"/>
              </a:buClr>
              <a:buSzPct val="115000"/>
              <a:buFont typeface="Wingdings" panose="05000000000000000000" pitchFamily="2" charset="2"/>
              <a:buChar char="v"/>
              <a:tabLst/>
              <a:defRPr/>
            </a:pPr>
            <a:r>
              <a:rPr kumimoji="0" lang="en-US" sz="4000" b="0" i="0" u="none" strike="noStrike" kern="1200" cap="none" spc="0" normalizeH="0" baseline="0" noProof="0" dirty="0">
                <a:ln>
                  <a:noFill/>
                </a:ln>
                <a:solidFill>
                  <a:prstClr val="white"/>
                </a:solidFill>
                <a:effectLst/>
                <a:uLnTx/>
                <a:uFillTx/>
                <a:latin typeface="Tahoma"/>
                <a:ea typeface="+mn-ea"/>
                <a:cs typeface="+mn-cs"/>
              </a:rPr>
              <a:t>Jesus Is The </a:t>
            </a:r>
            <a:r>
              <a:rPr kumimoji="0" lang="en-US" sz="4000" b="1" i="1" u="sng" strike="noStrike" kern="1200" cap="none" spc="0" normalizeH="0" baseline="0" noProof="0" dirty="0">
                <a:ln>
                  <a:noFill/>
                </a:ln>
                <a:solidFill>
                  <a:prstClr val="white"/>
                </a:solidFill>
                <a:effectLst/>
                <a:uLnTx/>
                <a:uFillTx/>
                <a:latin typeface="Tahoma"/>
                <a:ea typeface="+mn-ea"/>
                <a:cs typeface="+mn-cs"/>
              </a:rPr>
              <a:t>Pattern</a:t>
            </a:r>
            <a:r>
              <a:rPr kumimoji="0" lang="en-US" sz="4000" b="0" i="0" u="none" strike="noStrike" kern="1200" cap="none" spc="0" normalizeH="0" baseline="0" noProof="0" dirty="0">
                <a:ln>
                  <a:noFill/>
                </a:ln>
                <a:solidFill>
                  <a:prstClr val="white"/>
                </a:solidFill>
                <a:effectLst/>
                <a:uLnTx/>
                <a:uFillTx/>
                <a:latin typeface="Tahoma"/>
                <a:ea typeface="+mn-ea"/>
                <a:cs typeface="+mn-cs"/>
              </a:rPr>
              <a:t> Of My Life            </a:t>
            </a:r>
            <a:r>
              <a:rPr kumimoji="0" lang="en-US" sz="3200" b="0" i="0" u="none" strike="noStrike" kern="1200" cap="none" spc="0" normalizeH="0" baseline="0" noProof="0" dirty="0">
                <a:ln>
                  <a:noFill/>
                </a:ln>
                <a:solidFill>
                  <a:prstClr val="white"/>
                </a:solidFill>
                <a:effectLst/>
                <a:uLnTx/>
                <a:uFillTx/>
                <a:latin typeface="Tahoma"/>
                <a:ea typeface="+mn-ea"/>
                <a:cs typeface="+mn-cs"/>
              </a:rPr>
              <a:t>(Philippians 2:5-8)</a:t>
            </a:r>
            <a:endParaRPr kumimoji="0" lang="en-US" sz="4000" b="0"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3312144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Favorite Font Theme">
      <a:majorFont>
        <a:latin typeface="Arial"/>
        <a:ea typeface=""/>
        <a:cs typeface=""/>
      </a:majorFont>
      <a:minorFont>
        <a:latin typeface="Tahoma"/>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1124</TotalTime>
  <Words>4018</Words>
  <Application>Microsoft Office PowerPoint</Application>
  <PresentationFormat>Widescreen</PresentationFormat>
  <Paragraphs>276</Paragraphs>
  <Slides>24</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Ameretto</vt:lpstr>
      <vt:lpstr>Arial</vt:lpstr>
      <vt:lpstr>Bookman Old Style</vt:lpstr>
      <vt:lpstr>Calibri</vt:lpstr>
      <vt:lpstr>Rockwell</vt:lpstr>
      <vt:lpstr>Tahoma</vt:lpstr>
      <vt:lpstr>Times New Roman</vt:lpstr>
      <vt:lpstr>Verdana</vt:lpstr>
      <vt:lpstr>Wingdings</vt:lpstr>
      <vt:lpstr>Organic</vt:lpstr>
      <vt:lpstr>1_Damask</vt:lpstr>
      <vt:lpstr>Jesus In The Center</vt:lpstr>
      <vt:lpstr>PowerPoint Presentation</vt:lpstr>
      <vt:lpstr>PowerPoint Presentation</vt:lpstr>
      <vt:lpstr>Introduction</vt:lpstr>
      <vt:lpstr>Introduction</vt:lpstr>
      <vt:lpstr>PowerPoint Presentation</vt:lpstr>
      <vt:lpstr>Jesus In The Center</vt:lpstr>
      <vt:lpstr>PowerPoint Presentation</vt:lpstr>
      <vt:lpstr>Jesus In The Center</vt:lpstr>
      <vt:lpstr>PowerPoint Presentation</vt:lpstr>
      <vt:lpstr>Jesus In The Center</vt:lpstr>
      <vt:lpstr>PowerPoint Presentation</vt:lpstr>
      <vt:lpstr>Jesus In The Center</vt:lpstr>
      <vt:lpstr>Conclusion</vt:lpstr>
      <vt:lpstr>Conclusion</vt:lpstr>
      <vt:lpstr>Conclusion</vt:lpstr>
      <vt:lpstr>Conclusion</vt:lpstr>
      <vt:lpstr>Conclusion</vt:lpstr>
      <vt:lpstr>Conclusion</vt:lpstr>
      <vt:lpstr>“What Must I Do To Be Saved?”</vt:lpstr>
      <vt:lpstr>PowerPoint Presentation</vt:lpstr>
      <vt:lpstr>PowerPoint Presentation</vt:lpstr>
      <vt:lpstr>PowerPoint Presentation</vt:lpstr>
      <vt:lpstr>Jesus In The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The Center</dc:title>
  <dc:subject>04/28/2024</dc:subject>
  <dc:creator>DarkWolf</dc:creator>
  <cp:lastModifiedBy>Nathan Morrison</cp:lastModifiedBy>
  <cp:revision>39</cp:revision>
  <cp:lastPrinted>2024-02-24T15:30:16Z</cp:lastPrinted>
  <dcterms:created xsi:type="dcterms:W3CDTF">2024-02-03T01:09:22Z</dcterms:created>
  <dcterms:modified xsi:type="dcterms:W3CDTF">2024-04-28T18:30:04Z</dcterms:modified>
</cp:coreProperties>
</file>