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8" r:id="rId2"/>
  </p:sldMasterIdLst>
  <p:notesMasterIdLst>
    <p:notesMasterId r:id="rId24"/>
  </p:notesMasterIdLst>
  <p:sldIdLst>
    <p:sldId id="256" r:id="rId3"/>
    <p:sldId id="1105" r:id="rId4"/>
    <p:sldId id="1107" r:id="rId5"/>
    <p:sldId id="1157" r:id="rId6"/>
    <p:sldId id="257" r:id="rId7"/>
    <p:sldId id="1160" r:id="rId8"/>
    <p:sldId id="1164" r:id="rId9"/>
    <p:sldId id="1162" r:id="rId10"/>
    <p:sldId id="1167" r:id="rId11"/>
    <p:sldId id="1168" r:id="rId12"/>
    <p:sldId id="1170" r:id="rId13"/>
    <p:sldId id="1171" r:id="rId14"/>
    <p:sldId id="1172" r:id="rId15"/>
    <p:sldId id="1174" r:id="rId16"/>
    <p:sldId id="1175" r:id="rId17"/>
    <p:sldId id="1176" r:id="rId18"/>
    <p:sldId id="1142" r:id="rId19"/>
    <p:sldId id="1178" r:id="rId20"/>
    <p:sldId id="1180" r:id="rId21"/>
    <p:sldId id="1182" r:id="rId22"/>
    <p:sldId id="1103"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335" autoAdjust="0"/>
  </p:normalViewPr>
  <p:slideViewPr>
    <p:cSldViewPr snapToGrid="0">
      <p:cViewPr varScale="1">
        <p:scale>
          <a:sx n="77" d="100"/>
          <a:sy n="77" d="100"/>
        </p:scale>
        <p:origin x="1830" y="90"/>
      </p:cViewPr>
      <p:guideLst/>
    </p:cSldViewPr>
  </p:slideViewPr>
  <p:outlineViewPr>
    <p:cViewPr>
      <p:scale>
        <a:sx n="33" d="100"/>
        <a:sy n="33" d="100"/>
      </p:scale>
      <p:origin x="0" y="-22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FB76923-9342-40DF-9E8C-976339790B28}" type="datetimeFigureOut">
              <a:rPr lang="en-US" smtClean="0"/>
              <a:t>3/30/2024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802AE65-12F0-4AD0-83D6-35FBFB9274ED}" type="slidenum">
              <a:rPr lang="en-US" smtClean="0"/>
              <a:t>‹#›</a:t>
            </a:fld>
            <a:endParaRPr lang="en-US"/>
          </a:p>
        </p:txBody>
      </p:sp>
    </p:spTree>
    <p:extLst>
      <p:ext uri="{BB962C8B-B14F-4D97-AF65-F5344CB8AC3E}">
        <p14:creationId xmlns:p14="http://schemas.microsoft.com/office/powerpoint/2010/main" val="2471620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Nathan L Morrison for Sunday March 31, 2024 (Easter Sunday)</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Logo art provided by www.vecteezy.com</a:t>
            </a:r>
          </a:p>
          <a:p>
            <a:endParaRPr lang="en-US" dirty="0"/>
          </a:p>
        </p:txBody>
      </p:sp>
      <p:sp>
        <p:nvSpPr>
          <p:cNvPr id="4" name="Slide Number Placeholder 3"/>
          <p:cNvSpPr>
            <a:spLocks noGrp="1"/>
          </p:cNvSpPr>
          <p:nvPr>
            <p:ph type="sldNum" sz="quarter" idx="5"/>
          </p:nvPr>
        </p:nvSpPr>
        <p:spPr/>
        <p:txBody>
          <a:bodyPr/>
          <a:lstStyle/>
          <a:p>
            <a:fld id="{3802AE65-12F0-4AD0-83D6-35FBFB9274ED}" type="slidenum">
              <a:rPr lang="en-US" smtClean="0"/>
              <a:t>1</a:t>
            </a:fld>
            <a:endParaRPr lang="en-US"/>
          </a:p>
        </p:txBody>
      </p:sp>
    </p:spTree>
    <p:extLst>
      <p:ext uri="{BB962C8B-B14F-4D97-AF65-F5344CB8AC3E}">
        <p14:creationId xmlns:p14="http://schemas.microsoft.com/office/powerpoint/2010/main" val="79565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Lived As Our Example!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Died On the Cross for Our Sins!</a:t>
            </a: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Stanza 2 of Hymn: “One Day” (1910) by J. Wilbur Chapman (1859-1918): We learn about His death on the cross for our sins!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One day they led Him up Calvary’s mountain; One day they nailed Him to die on the tree, Suffering anguish, despised and rejected, Bearing my sins, my Redeemer is He!</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Corinthians 15:3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Christ died for our sins ACCORDING to the Scriptures (Not by “accident”).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Paul explains the difference of the gospel from the Jewish expectation: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Jews expected (wanted) the Messiah to establish an earthly, physical kingdom. (Acts 1:6; Jn. 18:36)</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Scriptures never taught that, instead they taught a “suffering Savior” (Is. 53:11-12; Acts 3:18).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and the apostles taught that the Scriptures pointed to His death:</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Lk. 24:44-46; I Pet. 1:10-12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His death occurred at a place called Golgotha (Hebrew for “the skull”) or Calvary (anglicized Latin of </a:t>
            </a:r>
            <a:r>
              <a:rPr lang="en-US" sz="1100" i="1" dirty="0">
                <a:solidFill>
                  <a:srgbClr val="000000"/>
                </a:solidFill>
                <a:effectLst/>
                <a:latin typeface="Times New Roman" panose="02020603050405020304" pitchFamily="18" charset="0"/>
                <a:ea typeface="Times New Roman" panose="02020603050405020304" pitchFamily="18" charset="0"/>
              </a:rPr>
              <a:t>G2898 “</a:t>
            </a:r>
            <a:r>
              <a:rPr lang="en-US" sz="1100" i="1" dirty="0" err="1">
                <a:solidFill>
                  <a:srgbClr val="000000"/>
                </a:solidFill>
                <a:effectLst/>
                <a:latin typeface="Times New Roman" panose="02020603050405020304" pitchFamily="18" charset="0"/>
                <a:ea typeface="Times New Roman" panose="02020603050405020304" pitchFamily="18" charset="0"/>
              </a:rPr>
              <a:t>kranion</a:t>
            </a:r>
            <a:r>
              <a:rPr lang="en-US" sz="1100" i="1"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 meaning “the skull”): Lk. 23:33; Jn. 19:17-18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There they nailed Him to die on the cross </a:t>
            </a:r>
            <a:r>
              <a:rPr lang="en-US" sz="1100" i="1" dirty="0">
                <a:solidFill>
                  <a:srgbClr val="000000"/>
                </a:solidFill>
                <a:effectLst/>
                <a:latin typeface="Times New Roman" panose="02020603050405020304" pitchFamily="18" charset="0"/>
                <a:ea typeface="Times New Roman" panose="02020603050405020304" pitchFamily="18" charset="0"/>
              </a:rPr>
              <a:t>(or “tree” – Gal. 3:13)</a:t>
            </a:r>
            <a:r>
              <a:rPr lang="en-US" sz="1100" dirty="0">
                <a:solidFill>
                  <a:srgbClr val="000000"/>
                </a:solidFill>
                <a:effectLst/>
                <a:latin typeface="Times New Roman" panose="02020603050405020304" pitchFamily="18" charset="0"/>
                <a:ea typeface="Times New Roman" panose="02020603050405020304" pitchFamily="18" charset="0"/>
              </a:rPr>
              <a:t> – none of the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accounts of Jesus' crucifixion specifically say that He was nailed to the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cross </a:t>
            </a:r>
            <a:r>
              <a:rPr lang="en-US" sz="1100" i="1" dirty="0">
                <a:solidFill>
                  <a:srgbClr val="000000"/>
                </a:solidFill>
                <a:effectLst/>
                <a:latin typeface="Times New Roman" panose="02020603050405020304" pitchFamily="18" charset="0"/>
                <a:ea typeface="Times New Roman" panose="02020603050405020304" pitchFamily="18" charset="0"/>
              </a:rPr>
              <a:t>(Mt. 27:35; Mk. 15:24; Lk. 23:33; Jn. 19:18),</a:t>
            </a:r>
            <a:r>
              <a:rPr lang="en-US" sz="1100" dirty="0">
                <a:solidFill>
                  <a:srgbClr val="000000"/>
                </a:solidFill>
                <a:effectLst/>
                <a:latin typeface="Times New Roman" panose="02020603050405020304" pitchFamily="18" charset="0"/>
                <a:ea typeface="Times New Roman" panose="02020603050405020304" pitchFamily="18" charset="0"/>
              </a:rPr>
              <a:t> but we know that He was: Jn. 20:25; Acts 2:23; Col. 2:14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Because He died on the cross for our sins, He is our Redeemer: Rom.</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3:24; Gal. 3:13; Eph. 1:7; 2:13-16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One day Jesus died to redeem mankind from their sins and to reconcile man to God!</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558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Lived As Our Example!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Died On the Cross for Our Sins!</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Was Buried &amp; Rose from the Dead!</a:t>
            </a: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Stanza 3 of Hymn: “One Day” (1910) by J. Wilbur Chapman (1859-1918): We learn about His burial and resurrection! </a:t>
            </a:r>
            <a:r>
              <a:rPr lang="en-US" sz="1100" i="1" dirty="0">
                <a:solidFill>
                  <a:srgbClr val="000000"/>
                </a:solidFill>
                <a:effectLst/>
                <a:latin typeface="Times New Roman" panose="02020603050405020304" pitchFamily="18" charset="0"/>
                <a:ea typeface="Times New Roman" panose="02020603050405020304" pitchFamily="18" charset="0"/>
              </a:rPr>
              <a:t>(Org. stanza 3 was about tomb)</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One day the grave could conceal Him no longer; One day the stone rolled away from the door. Then He arose; over death He had conquered, Now is ascended, my Lord evermore!</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Corinthians 15:4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was buried and rose on the third day ACCORDING to the Scriptures (Ps. 16:10; Mt. 12:40; Lk. 24:4-7, 44-46; </a:t>
            </a:r>
            <a:r>
              <a:rPr lang="en-US" sz="1100" b="1" dirty="0">
                <a:effectLst/>
                <a:latin typeface="Times New Roman" panose="02020603050405020304" pitchFamily="18" charset="0"/>
                <a:ea typeface="Times New Roman" panose="02020603050405020304" pitchFamily="18" charset="0"/>
              </a:rPr>
              <a:t>Jn. 2:19-22</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Peter quoted from Ps. 16:10 in his sermon on Day of Pentecost (Acts 2:27).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Paul is strengthening their faith by stating these events were foretold in the Scriptures, and were revealed to him by Christ (I Corinthians 15:3; Gal. 1:12).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“Death cannot keep his prey” (“Christ Arose!” by Robert Lowry, 1874): The tomb was found empty! Christ Arose! </a:t>
            </a:r>
            <a:r>
              <a:rPr lang="en-US" sz="1100" i="1" dirty="0">
                <a:effectLst/>
                <a:latin typeface="Times New Roman" panose="02020603050405020304" pitchFamily="18" charset="0"/>
                <a:ea typeface="Times New Roman" panose="02020603050405020304" pitchFamily="18" charset="0"/>
              </a:rPr>
              <a:t>(Heb. 2:14-15: He broke the power of death for everyone!)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Original stanza 3: His burial in the tomb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One day they left Him alone in the garden; One day He rested from</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suffering free.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Angels came down o'er His tomb to keep vigil; Hope of the hopeless, My</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Savior is He.</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women were wondering who would roll away the “extremely large” stone but found an angel had already moved it </a:t>
            </a:r>
            <a:r>
              <a:rPr lang="en-US" sz="1100" i="1" dirty="0">
                <a:effectLst/>
                <a:latin typeface="Times New Roman" panose="02020603050405020304" pitchFamily="18" charset="0"/>
                <a:ea typeface="Times New Roman" panose="02020603050405020304" pitchFamily="18" charset="0"/>
              </a:rPr>
              <a:t>(Mt. 28:1-4; Mk. 16:1-4; Lk. 24:1-3; Jn. 20:1)</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Following His resurrection, He ascended into heaven: Luke 24:6; Acts 1:9-11 </a:t>
            </a: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One day His resurrection from the dead proved that He is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both Lord and Christ, the divine Son of God and the Eternal Judge! </a:t>
            </a:r>
            <a:r>
              <a:rPr lang="en-US" sz="1100" i="1" dirty="0">
                <a:solidFill>
                  <a:srgbClr val="000000"/>
                </a:solidFill>
                <a:effectLst/>
                <a:latin typeface="Times New Roman" panose="02020603050405020304" pitchFamily="18" charset="0"/>
                <a:ea typeface="Times New Roman" panose="02020603050405020304" pitchFamily="18" charset="0"/>
              </a:rPr>
              <a:t>(Acts 2:36, Rom. 1:3-4; Acts 17:30-31)</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066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Lived As Our Example!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Died On the Cross for Our Sins!</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Was Buried &amp; Rose from the Dead!</a:t>
            </a: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Stanza 3 of Hymn: “One Day” (1910) by J. Wilbur Chapman (1859-1918): We learn about His burial and resurrection! </a:t>
            </a:r>
            <a:r>
              <a:rPr lang="en-US" sz="1100" i="1" dirty="0">
                <a:solidFill>
                  <a:srgbClr val="000000"/>
                </a:solidFill>
                <a:effectLst/>
                <a:latin typeface="Times New Roman" panose="02020603050405020304" pitchFamily="18" charset="0"/>
                <a:ea typeface="Times New Roman" panose="02020603050405020304" pitchFamily="18" charset="0"/>
              </a:rPr>
              <a:t>(Org. stanza 3 was about tomb)</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One day the grave could conceal Him no longer; One day the stone rolled away from the door. Then He arose; over death He had conquered, Now is ascended, my Lord evermore!</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Corinthians 15:4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was buried and rose on the third day ACCORDING to the Scriptures (Ps. 16:10; Mt. 12:40; Lk. 24:4-7, 44-46; </a:t>
            </a:r>
            <a:r>
              <a:rPr lang="en-US" sz="1100" b="1" dirty="0">
                <a:effectLst/>
                <a:latin typeface="Times New Roman" panose="02020603050405020304" pitchFamily="18" charset="0"/>
                <a:ea typeface="Times New Roman" panose="02020603050405020304" pitchFamily="18" charset="0"/>
              </a:rPr>
              <a:t>Jn. 2:19-22</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Peter quoted from Ps. 16:10 in his sermon on Day of Pentecost (Acts 2:27).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Paul is strengthening their faith by stating these events were foretold in the Scriptures, and were revealed to him by Christ (I Corinthians 15:3; Gal. 1:12).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“Death cannot keep his prey” (“Christ Arose!” by Robert Lowry, 1874): The tomb was found empty! Christ Arose! </a:t>
            </a:r>
            <a:r>
              <a:rPr lang="en-US" sz="1100" i="1" dirty="0">
                <a:effectLst/>
                <a:latin typeface="Times New Roman" panose="02020603050405020304" pitchFamily="18" charset="0"/>
                <a:ea typeface="Times New Roman" panose="02020603050405020304" pitchFamily="18" charset="0"/>
              </a:rPr>
              <a:t>(Heb. 2:14-15: He broke the power of death for everyone!)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Original stanza 3: His burial in the tomb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One day they left Him alone in the garden; One day He rested from</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suffering free.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Angels came down o'er His tomb to keep vigil; Hope of the hopeless, My</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Savior is He.</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women were wondering who would roll away the “extremely large” stone but found an angel had already moved it </a:t>
            </a:r>
            <a:r>
              <a:rPr lang="en-US" sz="1100" i="1" dirty="0">
                <a:effectLst/>
                <a:latin typeface="Times New Roman" panose="02020603050405020304" pitchFamily="18" charset="0"/>
                <a:ea typeface="Times New Roman" panose="02020603050405020304" pitchFamily="18" charset="0"/>
              </a:rPr>
              <a:t>(Mt. 28:1-4; Mk. 16:1-4; Lk. 24:1-3; Jn. 20:1)</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Following His resurrection, He ascended into heaven: Luke 24:6; Acts 1:9-11 </a:t>
            </a: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One day His resurrection from the dead proved that He is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both Lord and Christ, the divine Son of God and the Eternal Judge! </a:t>
            </a:r>
            <a:r>
              <a:rPr lang="en-US" sz="1100" i="1" dirty="0">
                <a:solidFill>
                  <a:srgbClr val="000000"/>
                </a:solidFill>
                <a:effectLst/>
                <a:latin typeface="Times New Roman" panose="02020603050405020304" pitchFamily="18" charset="0"/>
                <a:ea typeface="Times New Roman" panose="02020603050405020304" pitchFamily="18" charset="0"/>
              </a:rPr>
              <a:t>(Acts 2:36, Rom. 1:3-4; Acts 17:30-31)</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96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Lived As Our Example!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Died On the Cross for Our Sins!</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Was Buried &amp; Rose from the Dead!</a:t>
            </a: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Stanza 3 of Hymn: “One Day” (1910) by J. Wilbur Chapman (1859-1918): We learn about His burial and resurrection! </a:t>
            </a:r>
            <a:r>
              <a:rPr lang="en-US" sz="1100" i="1" dirty="0">
                <a:solidFill>
                  <a:srgbClr val="000000"/>
                </a:solidFill>
                <a:effectLst/>
                <a:latin typeface="Times New Roman" panose="02020603050405020304" pitchFamily="18" charset="0"/>
                <a:ea typeface="Times New Roman" panose="02020603050405020304" pitchFamily="18" charset="0"/>
              </a:rPr>
              <a:t>(Org. stanza 3 was about tomb)</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One day the grave could conceal Him no longer; One day the stone rolled away from the door. Then He arose; over death He had conquered, Now is ascended, my Lord evermore!</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Corinthians 15:4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was buried and rose on the third day ACCORDING to the Scriptures (Ps. 16:10; Mt. 12:40; Lk. 24:4-7, 44-46; </a:t>
            </a:r>
            <a:r>
              <a:rPr lang="en-US" sz="1100" b="1" dirty="0">
                <a:effectLst/>
                <a:latin typeface="Times New Roman" panose="02020603050405020304" pitchFamily="18" charset="0"/>
                <a:ea typeface="Times New Roman" panose="02020603050405020304" pitchFamily="18" charset="0"/>
              </a:rPr>
              <a:t>Jn. 2:19-22</a:t>
            </a:r>
            <a:r>
              <a:rPr lang="en-US" sz="11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Peter quoted from Ps. 16:10 in his sermon on Day of Pentecost (Acts 2:27).</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Paul is strengthening their faith by stating these events were foretold in the Scriptures, and were revealed to him by Christ (I Corinthians 15:3; Gal. 1:12).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“Death cannot keep his prey” (“Christ Arose!” by Robert Lowry, 1874): The tomb was found empty! Christ Arose! </a:t>
            </a:r>
            <a:r>
              <a:rPr lang="en-US" sz="1100" i="1" dirty="0">
                <a:effectLst/>
                <a:latin typeface="Times New Roman" panose="02020603050405020304" pitchFamily="18" charset="0"/>
                <a:ea typeface="Times New Roman" panose="02020603050405020304" pitchFamily="18" charset="0"/>
              </a:rPr>
              <a:t>(Heb. 2:14-15: He broke the power of death for everyone!)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Original stanza 3: His burial in the tomb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One day they left Him alone in the garden; One day He rested from</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suffering free.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Angels came down o'er His tomb to keep vigil; Hope of the hopeless, My</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Savior is He.</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women were wondering who would roll away the “extremely large” stone but found an angel had already moved it </a:t>
            </a:r>
            <a:r>
              <a:rPr lang="en-US" sz="1100" i="1" dirty="0">
                <a:effectLst/>
                <a:latin typeface="Times New Roman" panose="02020603050405020304" pitchFamily="18" charset="0"/>
                <a:ea typeface="Times New Roman" panose="02020603050405020304" pitchFamily="18" charset="0"/>
              </a:rPr>
              <a:t>(Mt. 28:1-4; Mk. 16:1-4; Lk. 24:1-3; Jn. 20:1)</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Following His resurrection, He ascended into heaven: Luke 24:6; Acts 1:9-11 </a:t>
            </a: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One day His resurrection from the dead proved that He is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both Lord and Christ, the divine Son of God and the Eternal Judge! </a:t>
            </a:r>
            <a:r>
              <a:rPr lang="en-US" sz="1100" i="1" dirty="0">
                <a:solidFill>
                  <a:srgbClr val="000000"/>
                </a:solidFill>
                <a:effectLst/>
                <a:latin typeface="Times New Roman" panose="02020603050405020304" pitchFamily="18" charset="0"/>
                <a:ea typeface="Times New Roman" panose="02020603050405020304" pitchFamily="18" charset="0"/>
              </a:rPr>
              <a:t>(Acts 2:36, Rom. 1:3-4; Acts 17:30-31)</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019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Lived As Our Example!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Died On the Cross for Our Sins!</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Was Buried &amp; Rose from the Dead!</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Will Return to Take His Saints Home!</a:t>
            </a: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Stanza 4 of Hymn: “One Day” (1910) by J. Wilbur Chapman (1859-1918): We learn about His about His second coming!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One day the trumpet will sound for His coming; One day the skies with His glory will shine. Wonderful day, my beloved ones bringing; Glorious Savior, this Jesus is mine!</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rPr>
              <a:t>One day the trumpet will sound for His coming: I Thess. 4:16-17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rPr>
              <a:t>On that day, He will be glorified in His saints and be marveled at by those who believe, and will raise the dead! (II Thess. 1:10; I Corinthians 15:51-52) </a:t>
            </a:r>
          </a:p>
          <a:p>
            <a:pPr marL="342900" marR="0" lvl="0" indent="-342900">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rPr>
              <a:t>One day the Lord will be revealed in His fullness as our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Savior </a:t>
            </a:r>
            <a:r>
              <a:rPr lang="en-US" sz="1100" i="1" dirty="0">
                <a:solidFill>
                  <a:srgbClr val="000000"/>
                </a:solidFill>
                <a:effectLst/>
                <a:latin typeface="Times New Roman" panose="02020603050405020304" pitchFamily="18" charset="0"/>
                <a:ea typeface="Times New Roman" panose="02020603050405020304" pitchFamily="18" charset="0"/>
              </a:rPr>
              <a:t>(Rev. 1:7)</a:t>
            </a:r>
            <a:r>
              <a:rPr lang="en-US" sz="1100" dirty="0">
                <a:solidFill>
                  <a:srgbClr val="000000"/>
                </a:solidFill>
                <a:effectLst/>
                <a:latin typeface="Times New Roman" panose="02020603050405020304" pitchFamily="18" charset="0"/>
                <a:ea typeface="Times New Roman" panose="02020603050405020304" pitchFamily="18" charset="0"/>
              </a:rPr>
              <a:t> because He will be coming not in reference to sin but for salvation! </a:t>
            </a:r>
            <a:r>
              <a:rPr lang="en-US" sz="1100" i="1" dirty="0">
                <a:solidFill>
                  <a:srgbClr val="000000"/>
                </a:solidFill>
                <a:effectLst/>
                <a:latin typeface="Times New Roman" panose="02020603050405020304" pitchFamily="18" charset="0"/>
                <a:ea typeface="Times New Roman" panose="02020603050405020304" pitchFamily="18" charset="0"/>
              </a:rPr>
              <a:t>(Heb.</a:t>
            </a:r>
            <a:r>
              <a:rPr lang="en-US" sz="1200" i="1" dirty="0">
                <a:solidFill>
                  <a:srgbClr val="000000"/>
                </a:solidFill>
                <a:effectLst/>
                <a:latin typeface="Times New Roman" panose="02020603050405020304" pitchFamily="18" charset="0"/>
                <a:ea typeface="Times New Roman" panose="02020603050405020304" pitchFamily="18" charset="0"/>
              </a:rPr>
              <a:t> </a:t>
            </a:r>
            <a:r>
              <a:rPr lang="en-US" sz="1100" i="1" dirty="0">
                <a:solidFill>
                  <a:srgbClr val="000000"/>
                </a:solidFill>
                <a:effectLst/>
                <a:latin typeface="Times New Roman" panose="02020603050405020304" pitchFamily="18" charset="0"/>
                <a:ea typeface="Times New Roman" panose="02020603050405020304" pitchFamily="18" charset="0"/>
              </a:rPr>
              <a:t>9:27-28)</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187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Lived As Our Example!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Died On the Cross for Our Sins!</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Was Buried &amp; Rose from the Dead!</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Will Return to Take His Saints Home!</a:t>
            </a: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Stanza 4 of Hymn: “One Day” (1910) by J. Wilbur Chapman (1859-1918): We learn about His about His second coming!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One day the trumpet will sound for His coming; One day the skies with His glory will shine. Wonderful day, my beloved ones bringing; Glorious Savior, this Jesus is mine!</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rPr>
              <a:t>One day the trumpet will sound for His coming: I Thess. 4:16-17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rPr>
              <a:t>On that day, He will be glorified in His saints and be marveled at by those who believe, and will raise the dead! (II Thess. 1:10; I Corinthians 15:51-52) </a:t>
            </a:r>
          </a:p>
          <a:p>
            <a:pPr marL="342900" marR="0" lvl="0" indent="-342900">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rPr>
              <a:t>One day the Lord will be revealed in His fullness as our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Savior </a:t>
            </a:r>
            <a:r>
              <a:rPr lang="en-US" sz="1100" i="1" dirty="0">
                <a:solidFill>
                  <a:srgbClr val="000000"/>
                </a:solidFill>
                <a:effectLst/>
                <a:latin typeface="Times New Roman" panose="02020603050405020304" pitchFamily="18" charset="0"/>
                <a:ea typeface="Times New Roman" panose="02020603050405020304" pitchFamily="18" charset="0"/>
              </a:rPr>
              <a:t>(Rev. 1:7)</a:t>
            </a:r>
            <a:r>
              <a:rPr lang="en-US" sz="1100" dirty="0">
                <a:solidFill>
                  <a:srgbClr val="000000"/>
                </a:solidFill>
                <a:effectLst/>
                <a:latin typeface="Times New Roman" panose="02020603050405020304" pitchFamily="18" charset="0"/>
                <a:ea typeface="Times New Roman" panose="02020603050405020304" pitchFamily="18" charset="0"/>
              </a:rPr>
              <a:t> because He will be coming not in reference to sin but for salvation! </a:t>
            </a:r>
            <a:r>
              <a:rPr lang="en-US" sz="1100" i="1" dirty="0">
                <a:solidFill>
                  <a:srgbClr val="000000"/>
                </a:solidFill>
                <a:effectLst/>
                <a:latin typeface="Times New Roman" panose="02020603050405020304" pitchFamily="18" charset="0"/>
                <a:ea typeface="Times New Roman" panose="02020603050405020304" pitchFamily="18" charset="0"/>
              </a:rPr>
              <a:t>(Heb.</a:t>
            </a:r>
            <a:r>
              <a:rPr lang="en-US" sz="1200" i="1" dirty="0">
                <a:solidFill>
                  <a:srgbClr val="000000"/>
                </a:solidFill>
                <a:effectLst/>
                <a:latin typeface="Times New Roman" panose="02020603050405020304" pitchFamily="18" charset="0"/>
                <a:ea typeface="Times New Roman" panose="02020603050405020304" pitchFamily="18" charset="0"/>
              </a:rPr>
              <a:t> </a:t>
            </a:r>
            <a:r>
              <a:rPr lang="en-US" sz="1100" i="1" dirty="0">
                <a:solidFill>
                  <a:srgbClr val="000000"/>
                </a:solidFill>
                <a:effectLst/>
                <a:latin typeface="Times New Roman" panose="02020603050405020304" pitchFamily="18" charset="0"/>
                <a:ea typeface="Times New Roman" panose="02020603050405020304" pitchFamily="18" charset="0"/>
              </a:rPr>
              <a:t>9:27-28)</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682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Lived As Our Example!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Died On the Cross for Our Sins!</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Was Buried &amp; Rose from the Dead!</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Will Return to Take His Saints Home!</a:t>
            </a: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Stanza 4 of Hymn: “One Day” (1910) by J. Wilbur Chapman (1859-1918): We learn about His about His second coming!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One day the trumpet will sound for His coming; One day the skies with His glory will shine. Wonderful day, my beloved ones bringing; Glorious Savior, this Jesus is mine!</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rPr>
              <a:t>One day the trumpet will sound for His coming: I Thess. 4:16-17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rPr>
              <a:t>On that day, He will be glorified in His saints and be marveled at by those who believe, and will raise the dead! (II Thess. 1:10; I Corinthians 15:51-52) </a:t>
            </a:r>
          </a:p>
          <a:p>
            <a:pPr marL="342900" marR="0" lvl="0" indent="-342900">
              <a:spcBef>
                <a:spcPts val="0"/>
              </a:spcBef>
              <a:spcAft>
                <a:spcPts val="0"/>
              </a:spcAft>
              <a:buFont typeface="+mj-lt"/>
              <a:buAutoNum type="alphaUcPeriod"/>
            </a:pPr>
            <a:r>
              <a:rPr lang="en-US" sz="1100" dirty="0">
                <a:solidFill>
                  <a:srgbClr val="000000"/>
                </a:solidFill>
                <a:effectLst/>
                <a:latin typeface="Times New Roman" panose="02020603050405020304" pitchFamily="18" charset="0"/>
                <a:ea typeface="Times New Roman" panose="02020603050405020304" pitchFamily="18" charset="0"/>
              </a:rPr>
              <a:t>One day the Lord will be revealed in His fullness as our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Savior </a:t>
            </a:r>
            <a:r>
              <a:rPr lang="en-US" sz="1100" i="1" dirty="0">
                <a:solidFill>
                  <a:srgbClr val="000000"/>
                </a:solidFill>
                <a:effectLst/>
                <a:latin typeface="Times New Roman" panose="02020603050405020304" pitchFamily="18" charset="0"/>
                <a:ea typeface="Times New Roman" panose="02020603050405020304" pitchFamily="18" charset="0"/>
              </a:rPr>
              <a:t>(Rev. 1:7)</a:t>
            </a:r>
            <a:r>
              <a:rPr lang="en-US" sz="1100" dirty="0">
                <a:solidFill>
                  <a:srgbClr val="000000"/>
                </a:solidFill>
                <a:effectLst/>
                <a:latin typeface="Times New Roman" panose="02020603050405020304" pitchFamily="18" charset="0"/>
                <a:ea typeface="Times New Roman" panose="02020603050405020304" pitchFamily="18" charset="0"/>
              </a:rPr>
              <a:t> because He will be coming not in reference to sin but for salvation! </a:t>
            </a:r>
            <a:r>
              <a:rPr lang="en-US" sz="1100" i="1" dirty="0">
                <a:solidFill>
                  <a:srgbClr val="000000"/>
                </a:solidFill>
                <a:effectLst/>
                <a:latin typeface="Times New Roman" panose="02020603050405020304" pitchFamily="18" charset="0"/>
                <a:ea typeface="Times New Roman" panose="02020603050405020304" pitchFamily="18" charset="0"/>
              </a:rPr>
              <a:t>(Heb.</a:t>
            </a:r>
            <a:r>
              <a:rPr lang="en-US" sz="1200" i="1" dirty="0">
                <a:solidFill>
                  <a:srgbClr val="000000"/>
                </a:solidFill>
                <a:effectLst/>
                <a:latin typeface="Times New Roman" panose="02020603050405020304" pitchFamily="18" charset="0"/>
                <a:ea typeface="Times New Roman" panose="02020603050405020304" pitchFamily="18" charset="0"/>
              </a:rPr>
              <a:t> </a:t>
            </a:r>
            <a:r>
              <a:rPr lang="en-US" sz="1100" i="1" dirty="0">
                <a:solidFill>
                  <a:srgbClr val="000000"/>
                </a:solidFill>
                <a:effectLst/>
                <a:latin typeface="Times New Roman" panose="02020603050405020304" pitchFamily="18" charset="0"/>
                <a:ea typeface="Times New Roman" panose="02020603050405020304" pitchFamily="18" charset="0"/>
              </a:rPr>
              <a:t>9:27-28)</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103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400" b="0" dirty="0">
                <a:effectLst/>
                <a:latin typeface="Times New Roman" panose="02020603050405020304" pitchFamily="18" charset="0"/>
              </a:rPr>
              <a:t>Conclusion</a:t>
            </a:r>
            <a:endParaRPr lang="en-US" sz="12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solidFill>
                  <a:srgbClr val="000000"/>
                </a:solidFill>
                <a:effectLst/>
                <a:latin typeface="Times New Roman" panose="02020603050405020304" pitchFamily="18" charset="0"/>
                <a:ea typeface="Times New Roman" panose="02020603050405020304" pitchFamily="18" charset="0"/>
              </a:rPr>
              <a:t>The chorus recaps these facts about Jesus and makes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application of them to our lives: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Living, He loved me; dying, He saved me; Buried, He carried my sins far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away;</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Rising, He justified, freely forever: One day He's coming--O glorious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day!</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273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400" b="0" dirty="0">
                <a:effectLst/>
                <a:latin typeface="Times New Roman" panose="02020603050405020304" pitchFamily="18" charset="0"/>
              </a:rPr>
              <a:t>Conclusion</a:t>
            </a:r>
            <a:endParaRPr lang="en-US" sz="12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solidFill>
                  <a:srgbClr val="000000"/>
                </a:solidFill>
                <a:effectLst/>
                <a:latin typeface="Times New Roman" panose="02020603050405020304" pitchFamily="18" charset="0"/>
                <a:ea typeface="Times New Roman" panose="02020603050405020304" pitchFamily="18" charset="0"/>
              </a:rPr>
              <a:t>The chorus recaps these facts about Jesus and makes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application of them to our lives: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Living, He loved me; dying, He saved me; Buried, He carried my sins far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away;</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Rising, He justified, freely forever: One day He's coming--O glorious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day!</a:t>
            </a:r>
            <a:r>
              <a:rPr lang="en-US" sz="1200" dirty="0">
                <a:solidFill>
                  <a:srgbClr val="000000"/>
                </a:solidFill>
                <a:effectLst/>
                <a:latin typeface="Times New Roman" panose="02020603050405020304" pitchFamily="18" charset="0"/>
                <a:ea typeface="Times New Roman" panose="02020603050405020304" pitchFamily="18" charset="0"/>
              </a:rPr>
              <a:t>” </a:t>
            </a:r>
          </a:p>
          <a:p>
            <a:pPr marL="285750" marR="0" lvl="0" indent="-285750">
              <a:spcBef>
                <a:spcPts val="0"/>
              </a:spcBef>
              <a:spcAft>
                <a:spcPts val="0"/>
              </a:spcAft>
              <a:buFont typeface="+mj-lt"/>
              <a:buAutoNum type="romanUcPeriod"/>
              <a:tabLst>
                <a:tab pos="571500" algn="l"/>
                <a:tab pos="914400" algn="l"/>
              </a:tabLst>
            </a:pPr>
            <a:r>
              <a:rPr lang="en-US" sz="1200" dirty="0">
                <a:effectLst/>
                <a:latin typeface="Times New Roman" panose="02020603050405020304" pitchFamily="18" charset="0"/>
                <a:ea typeface="Times New Roman" panose="02020603050405020304" pitchFamily="18" charset="0"/>
              </a:rPr>
              <a:t>He came to earth because He loved us, He died (proving He was Human) and was buried to save us &amp; to take our sins away, He arose that we might be justified (Proving He is God), and He will come again to take us home!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071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spcBef>
                <a:spcPts val="0"/>
              </a:spcBef>
              <a:spcAft>
                <a:spcPts val="0"/>
              </a:spcAft>
            </a:pPr>
            <a:r>
              <a:rPr lang="en-US" sz="1400" b="0" dirty="0">
                <a:effectLst/>
                <a:latin typeface="Times New Roman" panose="02020603050405020304" pitchFamily="18" charset="0"/>
              </a:rPr>
              <a:t>Conclusion</a:t>
            </a:r>
            <a:endParaRPr lang="en-US" sz="12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solidFill>
                  <a:srgbClr val="000000"/>
                </a:solidFill>
                <a:effectLst/>
                <a:latin typeface="Times New Roman" panose="02020603050405020304" pitchFamily="18" charset="0"/>
                <a:ea typeface="Times New Roman" panose="02020603050405020304" pitchFamily="18" charset="0"/>
              </a:rPr>
              <a:t>The chorus recaps these facts about Jesus and makes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application of them to our lives: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Living, He loved me; dying, He saved me; Buried, He carried my sins far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away;</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Rising, He justified, freely forever: One day He's coming--O glorious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day!</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solidFill>
                  <a:srgbClr val="000000"/>
                </a:solidFill>
                <a:effectLst/>
                <a:latin typeface="Times New Roman" panose="02020603050405020304" pitchFamily="18" charset="0"/>
                <a:ea typeface="Times New Roman" panose="02020603050405020304" pitchFamily="18" charset="0"/>
              </a:rPr>
              <a:t>He came to earth because He loved us, He died (proving He was Human) and was buried to save us &amp; to take our sins away, He arose that we might be justified (Proving He is God), and He will</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come again to take us home!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Rom. 6:8-10: Christ overcame death and lives forever with God.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Rom. 6:11-13: </a:t>
            </a:r>
            <a:r>
              <a:rPr lang="en-US" sz="1100" b="1" dirty="0">
                <a:effectLst/>
                <a:latin typeface="Times New Roman" panose="02020603050405020304" pitchFamily="18" charset="0"/>
                <a:ea typeface="Times New Roman" panose="02020603050405020304" pitchFamily="18" charset="0"/>
              </a:rPr>
              <a:t>The Application</a:t>
            </a:r>
            <a:r>
              <a:rPr lang="en-US" sz="1100" dirty="0">
                <a:effectLst/>
                <a:latin typeface="Times New Roman" panose="02020603050405020304" pitchFamily="18" charset="0"/>
                <a:ea typeface="Times New Roman" panose="02020603050405020304" pitchFamily="18" charset="0"/>
              </a:rPr>
              <a:t> – Die to sin and live for Christ!</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773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Jesus came to accomplish many things and promised to come again!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Corinthians 15:1-4: The risen Christ is the Good News (gospel)!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15:1: Paul reminds them they heard the gospel from him and they stand in it.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i="1" dirty="0">
                <a:effectLst/>
                <a:latin typeface="Times New Roman" panose="02020603050405020304" pitchFamily="18" charset="0"/>
                <a:ea typeface="Times New Roman" panose="02020603050405020304" pitchFamily="18" charset="0"/>
              </a:rPr>
              <a:t>(Gal. 1:11-12: The gospel is not from men; Paul received it from Christ)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15:2: The gospel saves! </a:t>
            </a:r>
            <a:r>
              <a:rPr lang="en-US" sz="1100" i="1" dirty="0">
                <a:effectLst/>
                <a:latin typeface="Times New Roman" panose="02020603050405020304" pitchFamily="18" charset="0"/>
                <a:ea typeface="Times New Roman" panose="02020603050405020304" pitchFamily="18" charset="0"/>
              </a:rPr>
              <a:t>(Jn. 14:6; Rom. 1:16; </a:t>
            </a:r>
            <a:r>
              <a:rPr lang="en-US" sz="1100" i="1" dirty="0" err="1">
                <a:effectLst/>
                <a:latin typeface="Times New Roman" panose="02020603050405020304" pitchFamily="18" charset="0"/>
                <a:ea typeface="Times New Roman" panose="02020603050405020304" pitchFamily="18" charset="0"/>
              </a:rPr>
              <a:t>Js</a:t>
            </a:r>
            <a:r>
              <a:rPr lang="en-US" sz="1100" i="1" dirty="0">
                <a:effectLst/>
                <a:latin typeface="Times New Roman" panose="02020603050405020304" pitchFamily="18" charset="0"/>
                <a:ea typeface="Times New Roman" panose="02020603050405020304" pitchFamily="18" charset="0"/>
              </a:rPr>
              <a:t>. 1:21; I Pet. 1:23)</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Corinthians 15:13-19: If Christ wasn’t raised from the dead, our faith is in vain!</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02AE65-12F0-4AD0-83D6-35FBFB9274ED}" type="slidenum">
              <a:rPr lang="en-US" smtClean="0"/>
              <a:t>2</a:t>
            </a:fld>
            <a:endParaRPr lang="en-US"/>
          </a:p>
        </p:txBody>
      </p:sp>
    </p:spTree>
    <p:extLst>
      <p:ext uri="{BB962C8B-B14F-4D97-AF65-F5344CB8AC3E}">
        <p14:creationId xmlns:p14="http://schemas.microsoft.com/office/powerpoint/2010/main" val="742996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CE8B925-3E03-408D-8A61-03DEFBA01A3E}"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marL="0" marR="0" algn="ctr">
              <a:spcBef>
                <a:spcPts val="0"/>
              </a:spcBef>
              <a:spcAft>
                <a:spcPts val="0"/>
              </a:spcAft>
            </a:pPr>
            <a:r>
              <a:rPr lang="en-US" sz="1400" b="0" dirty="0">
                <a:effectLst/>
                <a:latin typeface="Times New Roman" panose="02020603050405020304" pitchFamily="18" charset="0"/>
              </a:rPr>
              <a:t>Conclusion</a:t>
            </a:r>
            <a:endParaRPr lang="en-US" sz="1200" b="1" dirty="0">
              <a:effectLst/>
              <a:latin typeface="Times New Roman" panose="02020603050405020304" pitchFamily="18" charset="0"/>
            </a:endParaRPr>
          </a:p>
          <a:p>
            <a:pPr marL="342900" marR="0" lvl="0" indent="-342900">
              <a:spcBef>
                <a:spcPts val="0"/>
              </a:spcBef>
              <a:spcAft>
                <a:spcPts val="0"/>
              </a:spcAft>
              <a:buFont typeface="+mj-lt"/>
              <a:buAutoNum type="romanUcPeriod"/>
              <a:tabLst>
                <a:tab pos="571500" algn="l"/>
                <a:tab pos="685800" algn="l"/>
              </a:tabLst>
            </a:pPr>
            <a:r>
              <a:rPr lang="en-US" sz="1100" dirty="0">
                <a:solidFill>
                  <a:srgbClr val="000000"/>
                </a:solidFill>
                <a:effectLst/>
                <a:latin typeface="Times New Roman" panose="02020603050405020304" pitchFamily="18" charset="0"/>
                <a:ea typeface="Times New Roman" panose="02020603050405020304" pitchFamily="18" charset="0"/>
              </a:rPr>
              <a:t>The chorus recaps these facts about Jesus and makes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application of them to our lives: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Living, He loved me; dying, He saved me; Buried, He carried my sins far</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away;</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Rising, He justified, freely forever: One day He's coming--O glorious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day!</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solidFill>
                  <a:srgbClr val="000000"/>
                </a:solidFill>
                <a:effectLst/>
                <a:latin typeface="Times New Roman" panose="02020603050405020304" pitchFamily="18" charset="0"/>
                <a:ea typeface="Times New Roman" panose="02020603050405020304" pitchFamily="18" charset="0"/>
              </a:rPr>
              <a:t>He came to earth because He loved us, He died (proving He was Human) and was buried to save us &amp; to take our sins away, He arose that we might be justified (Proving He is God), and He will</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come again to take us home!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Rom. 6:8-10: Christ overcame death and lives forever with God.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571500" algn="l"/>
                <a:tab pos="914400" algn="l"/>
              </a:tabLst>
            </a:pPr>
            <a:r>
              <a:rPr lang="en-US" sz="1100" dirty="0">
                <a:effectLst/>
                <a:latin typeface="Times New Roman" panose="02020603050405020304" pitchFamily="18" charset="0"/>
                <a:ea typeface="Times New Roman" panose="02020603050405020304" pitchFamily="18" charset="0"/>
              </a:rPr>
              <a:t>Rom. 6:11-13: </a:t>
            </a:r>
            <a:r>
              <a:rPr lang="en-US" sz="1100" b="1" dirty="0">
                <a:effectLst/>
                <a:latin typeface="Times New Roman" panose="02020603050405020304" pitchFamily="18" charset="0"/>
                <a:ea typeface="Times New Roman" panose="02020603050405020304" pitchFamily="18" charset="0"/>
              </a:rPr>
              <a:t>The Application</a:t>
            </a:r>
            <a:r>
              <a:rPr lang="en-US" sz="1100" dirty="0">
                <a:effectLst/>
                <a:latin typeface="Times New Roman" panose="02020603050405020304" pitchFamily="18" charset="0"/>
                <a:ea typeface="Times New Roman" panose="02020603050405020304" pitchFamily="18" charset="0"/>
              </a:rPr>
              <a:t> – Die to sin and live for Christ!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571500" algn="l"/>
              </a:tabLst>
            </a:pPr>
            <a:r>
              <a:rPr lang="en-US" sz="1100" dirty="0">
                <a:solidFill>
                  <a:srgbClr val="000000"/>
                </a:solidFill>
                <a:effectLst/>
                <a:latin typeface="Times New Roman" panose="02020603050405020304" pitchFamily="18" charset="0"/>
                <a:ea typeface="Times New Roman" panose="02020603050405020304" pitchFamily="18" charset="0"/>
              </a:rPr>
              <a:t>We can, and should, proclaim to the lost what Jesus has done and will do for us </a:t>
            </a: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One Day!</a:t>
            </a:r>
            <a:r>
              <a:rPr lang="en-US" sz="12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eaLnBrk="1" hangingPunct="1"/>
            <a:endParaRPr lang="en-US" dirty="0"/>
          </a:p>
        </p:txBody>
      </p:sp>
    </p:spTree>
    <p:extLst>
      <p:ext uri="{BB962C8B-B14F-4D97-AF65-F5344CB8AC3E}">
        <p14:creationId xmlns:p14="http://schemas.microsoft.com/office/powerpoint/2010/main" val="3679162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571500" algn="l"/>
              </a:tabLst>
            </a:pPr>
            <a:r>
              <a:rPr lang="en-US" sz="1100" dirty="0">
                <a:effectLst/>
                <a:latin typeface="Times New Roman" panose="02020603050405020304" pitchFamily="18" charset="0"/>
                <a:ea typeface="Times New Roman" panose="02020603050405020304" pitchFamily="18" charset="0"/>
              </a:rPr>
              <a:t>Jesus came to accomplish many things and promised to come again!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Corinthians 15:1-4: The risen Christ is the Good News (gospel)!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15:1: Paul reminds them they heard the gospel from him and they stand in it.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i="1" dirty="0">
                <a:effectLst/>
                <a:latin typeface="Times New Roman" panose="02020603050405020304" pitchFamily="18" charset="0"/>
                <a:ea typeface="Times New Roman" panose="02020603050405020304" pitchFamily="18" charset="0"/>
              </a:rPr>
              <a:t>(Gal. 1:11-12: The gospel is not from men; Paul received it from Christ)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15:2: The gospel saves! </a:t>
            </a:r>
            <a:r>
              <a:rPr lang="en-US" sz="1100" i="1" dirty="0">
                <a:effectLst/>
                <a:latin typeface="Times New Roman" panose="02020603050405020304" pitchFamily="18" charset="0"/>
                <a:ea typeface="Times New Roman" panose="02020603050405020304" pitchFamily="18" charset="0"/>
              </a:rPr>
              <a:t>(Jn. 14:6; Rom. 1:16; </a:t>
            </a:r>
            <a:r>
              <a:rPr lang="en-US" sz="1100" i="1" dirty="0" err="1">
                <a:effectLst/>
                <a:latin typeface="Times New Roman" panose="02020603050405020304" pitchFamily="18" charset="0"/>
                <a:ea typeface="Times New Roman" panose="02020603050405020304" pitchFamily="18" charset="0"/>
              </a:rPr>
              <a:t>Js</a:t>
            </a:r>
            <a:r>
              <a:rPr lang="en-US" sz="1100" i="1" dirty="0">
                <a:effectLst/>
                <a:latin typeface="Times New Roman" panose="02020603050405020304" pitchFamily="18" charset="0"/>
                <a:ea typeface="Times New Roman" panose="02020603050405020304" pitchFamily="18" charset="0"/>
              </a:rPr>
              <a:t>. 1:21; I Pet. 1:23)</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Corinthians 15:13-19: If Christ wasn’t raised from the dead, our faith is in vain!</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741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4</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96617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Lived As Our Example!</a:t>
            </a: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Stanza 1 of Hymn: “One Day” (1910) by J. Wilbur Chapman (1859-1918): We learn about His virgin birth and His life as an example for us!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One day when heaven was filled with His praises, One day when sin was as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black as could be, Jesus came forth to be born of a virgin: Dwelt among men, my example is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He!</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The Scriptures say that Jesus would be born of a virgin: Mt.</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1:22-23 (Is. 7:14); Gal. 4:4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As a human being, He dwelt among men: Phil. 2:5-9: He “emptied Himself,” leaving Heaven (Hymn: Ivory Palaces by Henry Barraclough, 1915, Chorus: “Out of the ivory palaces into a world of woe”) taking the form of a bond-servant!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The fact that Jesus was born of a woman and lived on earth made it</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possible for Him to be our perfect example: I Pet. 2:21 (Heb. 4:14-16)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One day Jesus came as the Creator among the created and set the example for godly living!</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802AE65-12F0-4AD0-83D6-35FBFB9274ED}" type="slidenum">
              <a:rPr lang="en-US" smtClean="0"/>
              <a:t>5</a:t>
            </a:fld>
            <a:endParaRPr lang="en-US"/>
          </a:p>
        </p:txBody>
      </p:sp>
    </p:spTree>
    <p:extLst>
      <p:ext uri="{BB962C8B-B14F-4D97-AF65-F5344CB8AC3E}">
        <p14:creationId xmlns:p14="http://schemas.microsoft.com/office/powerpoint/2010/main" val="1931972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Lived As Our Example!</a:t>
            </a: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Stanza 1 of Hymn: “One Day” (1910) by J. Wilbur Chapman (1859-1918): We learn about His virgin birth and His life as an example for us!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One day when heaven was filled with His praises, One day when sin was as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black as could be, Jesus came forth to be born of a virgin: Dwelt among men, my example is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He!</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The Scriptures say that Jesus would be born of a virgin: Mt.</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1:22-23 (Is. 7:14); Gal. 4:4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As a human being, He dwelt among men: Phil. 2:5-9: He “emptied Himself,” leaving Heaven (Hymn: Ivory Palaces by Henry Barraclough, 1915, Chorus: “Out of the ivory palaces into a world of woe”) taking the form of a bond-servant!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The fact that Jesus was born of a woman and lived on earth made it</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possible for Him to be our perfect example: I Pet. 2:21 (Heb. 4:14-16)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One day Jesus came as the Creator among the created and set the example for godly living!</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65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Lived As Our Example!</a:t>
            </a: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Stanza 1 of Hymn: “One Day” (1910) by J. Wilbur Chapman (1859-1918): We learn about His virgin birth and His life as an example for us!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One day when heaven was filled with His praises, One day when sin was as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black as could be, Jesus came forth to be born of a virgin: Dwelt among men, my example is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He!</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The Scriptures say that Jesus would be born of a virgin: Mt.</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1:22-23 (Is. 7:14); Gal. 4:4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As a human being, He dwelt among men: Phil. 2:5-9: He “emptied Himself,” leaving Heaven (Hymn: Ivory Palaces by Henry Barraclough, 1915, Chorus: “Out of the ivory palaces into a world of woe”) taking the form of a bond-servant!</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The fact that Jesus was born of a woman and lived on earth made it</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possible for Him to be our perfect example: I Pet. 2:21 (Heb. 4:14-16)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One day Jesus came as the Creator among the created and set the example for godly living!</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866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Lived As Our Example!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Died On the Cross for Our Sins!</a:t>
            </a: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Stanza 2 of Hymn: “One Day” (1910) by J. Wilbur Chapman (1859-1918): We learn about His death on the cross for our sins!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One day they led Him up Calvary’s mountain; One day they nailed Him to die on the tree, Suffering anguish, despised and rejected, Bearing my sins, my Redeemer is He!</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Corinthians 15:3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Christ died for our sins ACCORDING to the Scriptures (Not by “accident”).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Paul explains the difference of the gospel from the Jewish expectation: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Jews expected (wanted) the Messiah to establish an earthly, physical kingdom. (Acts 1:6; Jn. 18:36)</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Scriptures never taught that, instead they taught a “suffering Savior” (Is. 53:11-12; Acts 3:18).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and the apostles taught that the Scriptures pointed to His death:</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Lk. 24:44-46; I Pet. 1:10-12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His death occurred at a place called Golgotha (Hebrew for “the skull”) or Calvary (anglicized Latin of </a:t>
            </a:r>
            <a:r>
              <a:rPr lang="en-US" sz="1100" i="1" dirty="0">
                <a:solidFill>
                  <a:srgbClr val="000000"/>
                </a:solidFill>
                <a:effectLst/>
                <a:latin typeface="Times New Roman" panose="02020603050405020304" pitchFamily="18" charset="0"/>
                <a:ea typeface="Times New Roman" panose="02020603050405020304" pitchFamily="18" charset="0"/>
              </a:rPr>
              <a:t>G2898 “</a:t>
            </a:r>
            <a:r>
              <a:rPr lang="en-US" sz="1100" i="1" dirty="0" err="1">
                <a:solidFill>
                  <a:srgbClr val="000000"/>
                </a:solidFill>
                <a:effectLst/>
                <a:latin typeface="Times New Roman" panose="02020603050405020304" pitchFamily="18" charset="0"/>
                <a:ea typeface="Times New Roman" panose="02020603050405020304" pitchFamily="18" charset="0"/>
              </a:rPr>
              <a:t>kranion</a:t>
            </a:r>
            <a:r>
              <a:rPr lang="en-US" sz="1100" i="1"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 meaning “the skull”): Lk. 23:33; Jn. 19:17-18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There they nailed Him to die on the cross </a:t>
            </a:r>
            <a:r>
              <a:rPr lang="en-US" sz="1100" i="1" dirty="0">
                <a:solidFill>
                  <a:srgbClr val="000000"/>
                </a:solidFill>
                <a:effectLst/>
                <a:latin typeface="Times New Roman" panose="02020603050405020304" pitchFamily="18" charset="0"/>
                <a:ea typeface="Times New Roman" panose="02020603050405020304" pitchFamily="18" charset="0"/>
              </a:rPr>
              <a:t>(or “tree” – Gal. 3:13)</a:t>
            </a:r>
            <a:r>
              <a:rPr lang="en-US" sz="1100" dirty="0">
                <a:solidFill>
                  <a:srgbClr val="000000"/>
                </a:solidFill>
                <a:effectLst/>
                <a:latin typeface="Times New Roman" panose="02020603050405020304" pitchFamily="18" charset="0"/>
                <a:ea typeface="Times New Roman" panose="02020603050405020304" pitchFamily="18" charset="0"/>
              </a:rPr>
              <a:t> – none of the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accounts of Jesus' crucifixion specifically say that He was nailed to the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cross </a:t>
            </a:r>
            <a:r>
              <a:rPr lang="en-US" sz="1100" i="1" dirty="0">
                <a:solidFill>
                  <a:srgbClr val="000000"/>
                </a:solidFill>
                <a:effectLst/>
                <a:latin typeface="Times New Roman" panose="02020603050405020304" pitchFamily="18" charset="0"/>
                <a:ea typeface="Times New Roman" panose="02020603050405020304" pitchFamily="18" charset="0"/>
              </a:rPr>
              <a:t>(Mt. 27:35; Mk. 15:24; Lk. 23:33; Jn. 19:18),</a:t>
            </a:r>
            <a:r>
              <a:rPr lang="en-US" sz="1100" dirty="0">
                <a:solidFill>
                  <a:srgbClr val="000000"/>
                </a:solidFill>
                <a:effectLst/>
                <a:latin typeface="Times New Roman" panose="02020603050405020304" pitchFamily="18" charset="0"/>
                <a:ea typeface="Times New Roman" panose="02020603050405020304" pitchFamily="18" charset="0"/>
              </a:rPr>
              <a:t> but we know that He was: Jn. 20:25; Acts 2:23; Col. 2:14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Because He died on the cross for our sins, He is our Redeemer: Rom.</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3:24; Gal. 3:13; Eph. 1:7; 2:13-16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One day Jesus died to redeem mankind from their sins and to reconcile man to God!</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24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Lived As Our Example!</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One Day Jesus Died On the Cross for Our Sins!</a:t>
            </a: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Stanza 2 of Hymn: “One Day” (1910) by J. Wilbur Chapman (1859-1918): We learn about His death on the cross for our sins!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200"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One day they led Him up Calvary’s mountain; One day they nailed Him to die on the tree, Suffering anguish, despised and rejected, Bearing my sins, my Redeemer is He!</a:t>
            </a: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 Corinthians 15:3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Christ died for our sins ACCORDING to the Scriptures (Not by “accident”).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Paul explains the difference of the gospel from the Jewish expectation: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Jews expected (wanted) the Messiah to establish an earthly, physical kingdom. (Acts 1:6; Jn. 18:36)</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Scriptures never taught that, instead they taught a “suffering Savior” (Is. 53:11-12; Acts 3:18).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and the apostles taught that the Scriptures pointed to His death:</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Lk. 24:44-46; I Pet. 1:10-12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His death occurred at a place called Golgotha (Hebrew for “the skull”) or Calvary (anglicized Latin of </a:t>
            </a:r>
            <a:r>
              <a:rPr lang="en-US" sz="1100" i="1" dirty="0">
                <a:solidFill>
                  <a:srgbClr val="000000"/>
                </a:solidFill>
                <a:effectLst/>
                <a:latin typeface="Times New Roman" panose="02020603050405020304" pitchFamily="18" charset="0"/>
                <a:ea typeface="Times New Roman" panose="02020603050405020304" pitchFamily="18" charset="0"/>
              </a:rPr>
              <a:t>G2898 “</a:t>
            </a:r>
            <a:r>
              <a:rPr lang="en-US" sz="1100" i="1" dirty="0" err="1">
                <a:solidFill>
                  <a:srgbClr val="000000"/>
                </a:solidFill>
                <a:effectLst/>
                <a:latin typeface="Times New Roman" panose="02020603050405020304" pitchFamily="18" charset="0"/>
                <a:ea typeface="Times New Roman" panose="02020603050405020304" pitchFamily="18" charset="0"/>
              </a:rPr>
              <a:t>kranion</a:t>
            </a:r>
            <a:r>
              <a:rPr lang="en-US" sz="1100" i="1" dirty="0">
                <a:solidFill>
                  <a:srgbClr val="000000"/>
                </a:solidFill>
                <a:effectLst/>
                <a:latin typeface="Times New Roman" panose="02020603050405020304" pitchFamily="18" charset="0"/>
                <a:ea typeface="Times New Roman" panose="02020603050405020304" pitchFamily="18" charset="0"/>
              </a:rPr>
              <a:t>,”</a:t>
            </a:r>
            <a:r>
              <a:rPr lang="en-US" sz="1100" dirty="0">
                <a:solidFill>
                  <a:srgbClr val="000000"/>
                </a:solidFill>
                <a:effectLst/>
                <a:latin typeface="Times New Roman" panose="02020603050405020304" pitchFamily="18" charset="0"/>
                <a:ea typeface="Times New Roman" panose="02020603050405020304" pitchFamily="18" charset="0"/>
              </a:rPr>
              <a:t> meaning “the skull”): Lk. 23:33; Jn. 19:17-18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There they nailed Him to die on the cross </a:t>
            </a:r>
            <a:r>
              <a:rPr lang="en-US" sz="1100" i="1" dirty="0">
                <a:solidFill>
                  <a:srgbClr val="000000"/>
                </a:solidFill>
                <a:effectLst/>
                <a:latin typeface="Times New Roman" panose="02020603050405020304" pitchFamily="18" charset="0"/>
                <a:ea typeface="Times New Roman" panose="02020603050405020304" pitchFamily="18" charset="0"/>
              </a:rPr>
              <a:t>(or “tree” – Gal. 3:13)</a:t>
            </a:r>
            <a:r>
              <a:rPr lang="en-US" sz="1100" dirty="0">
                <a:solidFill>
                  <a:srgbClr val="000000"/>
                </a:solidFill>
                <a:effectLst/>
                <a:latin typeface="Times New Roman" panose="02020603050405020304" pitchFamily="18" charset="0"/>
                <a:ea typeface="Times New Roman" panose="02020603050405020304" pitchFamily="18" charset="0"/>
              </a:rPr>
              <a:t> – none of the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accounts of Jesus' crucifixion specifically say that He was nailed to the</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cross </a:t>
            </a:r>
            <a:r>
              <a:rPr lang="en-US" sz="1100" i="1" dirty="0">
                <a:solidFill>
                  <a:srgbClr val="000000"/>
                </a:solidFill>
                <a:effectLst/>
                <a:latin typeface="Times New Roman" panose="02020603050405020304" pitchFamily="18" charset="0"/>
                <a:ea typeface="Times New Roman" panose="02020603050405020304" pitchFamily="18" charset="0"/>
              </a:rPr>
              <a:t>(Mt. 27:35; Mk. 15:24; Lk. 23:33; Jn. 19:18),</a:t>
            </a:r>
            <a:r>
              <a:rPr lang="en-US" sz="1100" dirty="0">
                <a:solidFill>
                  <a:srgbClr val="000000"/>
                </a:solidFill>
                <a:effectLst/>
                <a:latin typeface="Times New Roman" panose="02020603050405020304" pitchFamily="18" charset="0"/>
                <a:ea typeface="Times New Roman" panose="02020603050405020304" pitchFamily="18" charset="0"/>
              </a:rPr>
              <a:t> but we know that He was: Jn. 20:25; Acts 2:23; Col. 2:14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Because He died on the cross for our sins, He is our Redeemer: Rom.</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100" dirty="0">
                <a:solidFill>
                  <a:srgbClr val="000000"/>
                </a:solidFill>
                <a:effectLst/>
                <a:latin typeface="Times New Roman" panose="02020603050405020304" pitchFamily="18" charset="0"/>
                <a:ea typeface="Times New Roman" panose="02020603050405020304" pitchFamily="18" charset="0"/>
              </a:rPr>
              <a:t>3:24; Gal. 3:13; Eph. 1:7; 2:13-16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One day Jesus died to redeem mankind from their sins and to reconcile man to God!</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02AE65-12F0-4AD0-83D6-35FBFB9274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775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50D150A-7B0A-4D48-8164-3ED49248D717}" type="datetime1">
              <a:rPr lang="en-US" smtClean="0"/>
              <a:t>3/30/2024</a:t>
            </a:fld>
            <a:endParaRPr lang="en-US"/>
          </a:p>
        </p:txBody>
      </p:sp>
      <p:sp>
        <p:nvSpPr>
          <p:cNvPr id="5" name="Footer Placeholder 4"/>
          <p:cNvSpPr>
            <a:spLocks noGrp="1"/>
          </p:cNvSpPr>
          <p:nvPr>
            <p:ph type="ftr" sz="quarter" idx="11"/>
          </p:nvPr>
        </p:nvSpPr>
        <p:spPr>
          <a:xfrm>
            <a:off x="2692397" y="5037663"/>
            <a:ext cx="5214635" cy="279400"/>
          </a:xfrm>
        </p:spPr>
        <p:txBody>
          <a:bodyPr/>
          <a:lstStyle/>
          <a:p>
            <a:r>
              <a:rPr lang="en-US"/>
              <a:t>One Day</a:t>
            </a:r>
          </a:p>
        </p:txBody>
      </p:sp>
      <p:sp>
        <p:nvSpPr>
          <p:cNvPr id="6" name="Slide Number Placeholder 5"/>
          <p:cNvSpPr>
            <a:spLocks noGrp="1"/>
          </p:cNvSpPr>
          <p:nvPr>
            <p:ph type="sldNum" sz="quarter" idx="12"/>
          </p:nvPr>
        </p:nvSpPr>
        <p:spPr>
          <a:xfrm>
            <a:off x="8956900" y="5037663"/>
            <a:ext cx="551167" cy="279400"/>
          </a:xfrm>
        </p:spPr>
        <p:txBody>
          <a:bodyPr/>
          <a:lstStyle/>
          <a:p>
            <a:fld id="{6BF2AF75-478B-4725-A3C0-9300DF480CC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489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624D39-BB27-44ED-96D7-F2805CE985E2}" type="datetime1">
              <a:rPr lang="en-US" smtClean="0"/>
              <a:t>3/30/2024</a:t>
            </a:fld>
            <a:endParaRPr lang="en-US"/>
          </a:p>
        </p:txBody>
      </p:sp>
      <p:sp>
        <p:nvSpPr>
          <p:cNvPr id="6" name="Footer Placeholder 5"/>
          <p:cNvSpPr>
            <a:spLocks noGrp="1"/>
          </p:cNvSpPr>
          <p:nvPr>
            <p:ph type="ftr" sz="quarter" idx="11"/>
          </p:nvPr>
        </p:nvSpPr>
        <p:spPr/>
        <p:txBody>
          <a:bodyPr/>
          <a:lstStyle/>
          <a:p>
            <a:r>
              <a:rPr lang="en-US"/>
              <a:t>One Day</a:t>
            </a:r>
          </a:p>
        </p:txBody>
      </p:sp>
      <p:sp>
        <p:nvSpPr>
          <p:cNvPr id="7" name="Slide Number Placeholder 6"/>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299682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CF318F-432A-4E85-9A11-9343FBE8AABE}" type="datetime1">
              <a:rPr lang="en-US" smtClean="0"/>
              <a:t>3/30/2024</a:t>
            </a:fld>
            <a:endParaRPr lang="en-US"/>
          </a:p>
        </p:txBody>
      </p:sp>
      <p:sp>
        <p:nvSpPr>
          <p:cNvPr id="5" name="Footer Placeholder 4"/>
          <p:cNvSpPr>
            <a:spLocks noGrp="1"/>
          </p:cNvSpPr>
          <p:nvPr>
            <p:ph type="ftr" sz="quarter" idx="11"/>
          </p:nvPr>
        </p:nvSpPr>
        <p:spPr/>
        <p:txBody>
          <a:bodyPr/>
          <a:lstStyle/>
          <a:p>
            <a:r>
              <a:rPr lang="en-US"/>
              <a:t>One Day</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33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27A49-719D-43A2-B91D-DC483842C43E}" type="datetime1">
              <a:rPr lang="en-US" smtClean="0"/>
              <a:t>3/30/2024</a:t>
            </a:fld>
            <a:endParaRPr lang="en-US"/>
          </a:p>
        </p:txBody>
      </p:sp>
      <p:sp>
        <p:nvSpPr>
          <p:cNvPr id="5" name="Footer Placeholder 4"/>
          <p:cNvSpPr>
            <a:spLocks noGrp="1"/>
          </p:cNvSpPr>
          <p:nvPr>
            <p:ph type="ftr" sz="quarter" idx="11"/>
          </p:nvPr>
        </p:nvSpPr>
        <p:spPr/>
        <p:txBody>
          <a:bodyPr/>
          <a:lstStyle/>
          <a:p>
            <a:r>
              <a:rPr lang="en-US"/>
              <a:t>One Day</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842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37B753-372C-4126-A261-8BE4A36DBDBF}" type="datetime1">
              <a:rPr lang="en-US" smtClean="0"/>
              <a:t>3/30/2024</a:t>
            </a:fld>
            <a:endParaRPr lang="en-US"/>
          </a:p>
        </p:txBody>
      </p:sp>
      <p:sp>
        <p:nvSpPr>
          <p:cNvPr id="5" name="Footer Placeholder 4"/>
          <p:cNvSpPr>
            <a:spLocks noGrp="1"/>
          </p:cNvSpPr>
          <p:nvPr>
            <p:ph type="ftr" sz="quarter" idx="11"/>
          </p:nvPr>
        </p:nvSpPr>
        <p:spPr/>
        <p:txBody>
          <a:bodyPr/>
          <a:lstStyle/>
          <a:p>
            <a:r>
              <a:rPr lang="en-US"/>
              <a:t>One Day</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1167090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5E3A97-7CAA-4B47-A1FA-3FA7C43DE935}" type="datetime1">
              <a:rPr lang="en-US" smtClean="0"/>
              <a:t>3/30/2024</a:t>
            </a:fld>
            <a:endParaRPr lang="en-US"/>
          </a:p>
        </p:txBody>
      </p:sp>
      <p:sp>
        <p:nvSpPr>
          <p:cNvPr id="5" name="Footer Placeholder 4"/>
          <p:cNvSpPr>
            <a:spLocks noGrp="1"/>
          </p:cNvSpPr>
          <p:nvPr>
            <p:ph type="ftr" sz="quarter" idx="11"/>
          </p:nvPr>
        </p:nvSpPr>
        <p:spPr/>
        <p:txBody>
          <a:bodyPr/>
          <a:lstStyle/>
          <a:p>
            <a:r>
              <a:rPr lang="en-US"/>
              <a:t>One Day</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35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F34425-8C69-4CC6-AEE4-02A2B8DF3939}" type="datetime1">
              <a:rPr lang="en-US" smtClean="0"/>
              <a:t>3/30/2024</a:t>
            </a:fld>
            <a:endParaRPr lang="en-US"/>
          </a:p>
        </p:txBody>
      </p:sp>
      <p:sp>
        <p:nvSpPr>
          <p:cNvPr id="5" name="Footer Placeholder 4"/>
          <p:cNvSpPr>
            <a:spLocks noGrp="1"/>
          </p:cNvSpPr>
          <p:nvPr>
            <p:ph type="ftr" sz="quarter" idx="11"/>
          </p:nvPr>
        </p:nvSpPr>
        <p:spPr/>
        <p:txBody>
          <a:bodyPr/>
          <a:lstStyle/>
          <a:p>
            <a:r>
              <a:rPr lang="en-US"/>
              <a:t>One Day</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2007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98732F-59C7-413E-B578-C48CCCE0FFCF}" type="datetime1">
              <a:rPr lang="en-US" smtClean="0"/>
              <a:t>3/30/2024</a:t>
            </a:fld>
            <a:endParaRPr lang="en-US"/>
          </a:p>
        </p:txBody>
      </p:sp>
      <p:sp>
        <p:nvSpPr>
          <p:cNvPr id="5" name="Footer Placeholder 4"/>
          <p:cNvSpPr>
            <a:spLocks noGrp="1"/>
          </p:cNvSpPr>
          <p:nvPr>
            <p:ph type="ftr" sz="quarter" idx="11"/>
          </p:nvPr>
        </p:nvSpPr>
        <p:spPr/>
        <p:txBody>
          <a:bodyPr/>
          <a:lstStyle/>
          <a:p>
            <a:r>
              <a:rPr lang="en-US"/>
              <a:t>One Day</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820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9346A-D3D3-40B9-9FCC-F6EF285F6347}" type="datetime1">
              <a:rPr lang="en-US" smtClean="0"/>
              <a:t>3/30/2024</a:t>
            </a:fld>
            <a:endParaRPr lang="en-US"/>
          </a:p>
        </p:txBody>
      </p:sp>
      <p:sp>
        <p:nvSpPr>
          <p:cNvPr id="5" name="Footer Placeholder 4"/>
          <p:cNvSpPr>
            <a:spLocks noGrp="1"/>
          </p:cNvSpPr>
          <p:nvPr>
            <p:ph type="ftr" sz="quarter" idx="11"/>
          </p:nvPr>
        </p:nvSpPr>
        <p:spPr/>
        <p:txBody>
          <a:bodyPr/>
          <a:lstStyle/>
          <a:p>
            <a:r>
              <a:rPr lang="en-US"/>
              <a:t>One Day</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6794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“One Day”</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152359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83D00411-006B-4732-B3CC-E656E8AAC052}" type="datetime1">
              <a:rPr lang="en-US" smtClean="0"/>
              <a:t>3/30/2024</a:t>
            </a:fld>
            <a:endParaRPr lang="en-US" dirty="0"/>
          </a:p>
        </p:txBody>
      </p:sp>
      <p:sp>
        <p:nvSpPr>
          <p:cNvPr id="5" name="Footer Placeholder 4"/>
          <p:cNvSpPr>
            <a:spLocks noGrp="1"/>
          </p:cNvSpPr>
          <p:nvPr>
            <p:ph type="ftr" sz="quarter" idx="11"/>
          </p:nvPr>
        </p:nvSpPr>
        <p:spPr/>
        <p:txBody>
          <a:bodyPr/>
          <a:lstStyle/>
          <a:p>
            <a:pPr>
              <a:defRPr/>
            </a:pPr>
            <a:r>
              <a:rPr lang="en-US"/>
              <a:t>One Day</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88192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BF78A7-2B7D-4714-95AF-8BD397BFE6F6}" type="datetime1">
              <a:rPr lang="en-US" smtClean="0"/>
              <a:t>3/30/2024</a:t>
            </a:fld>
            <a:endParaRPr lang="en-US"/>
          </a:p>
        </p:txBody>
      </p:sp>
      <p:sp>
        <p:nvSpPr>
          <p:cNvPr id="5" name="Footer Placeholder 4"/>
          <p:cNvSpPr>
            <a:spLocks noGrp="1"/>
          </p:cNvSpPr>
          <p:nvPr>
            <p:ph type="ftr" sz="quarter" idx="11"/>
          </p:nvPr>
        </p:nvSpPr>
        <p:spPr/>
        <p:txBody>
          <a:bodyPr/>
          <a:lstStyle/>
          <a:p>
            <a:r>
              <a:rPr lang="en-US"/>
              <a:t>One Day</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3105006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82B1685-8130-46C9-A890-35372E725F84}" type="datetime1">
              <a:rPr lang="en-US" smtClean="0"/>
              <a:t>3/30/2024</a:t>
            </a:fld>
            <a:endParaRPr lang="en-US" dirty="0"/>
          </a:p>
        </p:txBody>
      </p:sp>
      <p:sp>
        <p:nvSpPr>
          <p:cNvPr id="5" name="Footer Placeholder 4"/>
          <p:cNvSpPr>
            <a:spLocks noGrp="1"/>
          </p:cNvSpPr>
          <p:nvPr>
            <p:ph type="ftr" sz="quarter" idx="11"/>
          </p:nvPr>
        </p:nvSpPr>
        <p:spPr/>
        <p:txBody>
          <a:bodyPr/>
          <a:lstStyle/>
          <a:p>
            <a:pPr>
              <a:defRPr/>
            </a:pPr>
            <a:r>
              <a:rPr lang="en-US"/>
              <a:t>One Day</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2230779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ED23E8A-F630-419A-B99E-C973ED5785C1}" type="datetime1">
              <a:rPr lang="en-US" smtClean="0"/>
              <a:t>3/30/2024</a:t>
            </a:fld>
            <a:endParaRPr lang="en-US" dirty="0"/>
          </a:p>
        </p:txBody>
      </p:sp>
      <p:sp>
        <p:nvSpPr>
          <p:cNvPr id="5" name="Footer Placeholder 4"/>
          <p:cNvSpPr>
            <a:spLocks noGrp="1"/>
          </p:cNvSpPr>
          <p:nvPr>
            <p:ph type="ftr" sz="quarter" idx="11"/>
          </p:nvPr>
        </p:nvSpPr>
        <p:spPr/>
        <p:txBody>
          <a:bodyPr/>
          <a:lstStyle/>
          <a:p>
            <a:pPr>
              <a:defRPr/>
            </a:pPr>
            <a:r>
              <a:rPr lang="en-US"/>
              <a:t>One Day</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260736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8539DA9-D125-4667-A2C4-C1989456139D}" type="datetime1">
              <a:rPr lang="en-US" smtClean="0"/>
              <a:t>3/30/2024</a:t>
            </a:fld>
            <a:endParaRPr lang="en-US" dirty="0"/>
          </a:p>
        </p:txBody>
      </p:sp>
      <p:sp>
        <p:nvSpPr>
          <p:cNvPr id="6" name="Footer Placeholder 5"/>
          <p:cNvSpPr>
            <a:spLocks noGrp="1"/>
          </p:cNvSpPr>
          <p:nvPr>
            <p:ph type="ftr" sz="quarter" idx="11"/>
          </p:nvPr>
        </p:nvSpPr>
        <p:spPr/>
        <p:txBody>
          <a:bodyPr/>
          <a:lstStyle/>
          <a:p>
            <a:pPr>
              <a:defRPr/>
            </a:pPr>
            <a:r>
              <a:rPr lang="en-US"/>
              <a:t>One Day</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1316684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6655BD82-BAD1-4213-81C1-E23D2889063E}" type="datetime1">
              <a:rPr lang="en-US" smtClean="0"/>
              <a:t>3/30/2024</a:t>
            </a:fld>
            <a:endParaRPr lang="en-US" dirty="0"/>
          </a:p>
        </p:txBody>
      </p:sp>
      <p:sp>
        <p:nvSpPr>
          <p:cNvPr id="8" name="Footer Placeholder 7"/>
          <p:cNvSpPr>
            <a:spLocks noGrp="1"/>
          </p:cNvSpPr>
          <p:nvPr>
            <p:ph type="ftr" sz="quarter" idx="11"/>
          </p:nvPr>
        </p:nvSpPr>
        <p:spPr/>
        <p:txBody>
          <a:bodyPr/>
          <a:lstStyle/>
          <a:p>
            <a:pPr>
              <a:defRPr/>
            </a:pPr>
            <a:r>
              <a:rPr lang="en-US"/>
              <a:t>One Day</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1178190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7D822D4-1558-430A-867A-635CAFF3D837}" type="datetime1">
              <a:rPr lang="en-US" smtClean="0"/>
              <a:t>3/30/2024</a:t>
            </a:fld>
            <a:endParaRPr lang="en-US" dirty="0"/>
          </a:p>
        </p:txBody>
      </p:sp>
      <p:sp>
        <p:nvSpPr>
          <p:cNvPr id="4" name="Footer Placeholder 3"/>
          <p:cNvSpPr>
            <a:spLocks noGrp="1"/>
          </p:cNvSpPr>
          <p:nvPr>
            <p:ph type="ftr" sz="quarter" idx="11"/>
          </p:nvPr>
        </p:nvSpPr>
        <p:spPr/>
        <p:txBody>
          <a:bodyPr/>
          <a:lstStyle/>
          <a:p>
            <a:pPr>
              <a:defRPr/>
            </a:pPr>
            <a:r>
              <a:rPr lang="en-US"/>
              <a:t>One Day</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2827101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25A783B-2736-4B95-926E-4B5ADAED626F}" type="datetime1">
              <a:rPr lang="en-US" smtClean="0"/>
              <a:t>3/30/2024</a:t>
            </a:fld>
            <a:endParaRPr lang="en-US" dirty="0"/>
          </a:p>
        </p:txBody>
      </p:sp>
      <p:sp>
        <p:nvSpPr>
          <p:cNvPr id="3" name="Footer Placeholder 2"/>
          <p:cNvSpPr>
            <a:spLocks noGrp="1"/>
          </p:cNvSpPr>
          <p:nvPr>
            <p:ph type="ftr" sz="quarter" idx="11"/>
          </p:nvPr>
        </p:nvSpPr>
        <p:spPr/>
        <p:txBody>
          <a:bodyPr/>
          <a:lstStyle/>
          <a:p>
            <a:pPr>
              <a:defRPr/>
            </a:pPr>
            <a:r>
              <a:rPr lang="en-US"/>
              <a:t>One Day</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3061921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FB04D65-AE9A-4AEC-92D9-93674C97E5F7}" type="datetime1">
              <a:rPr lang="en-US" smtClean="0"/>
              <a:t>3/30/2024</a:t>
            </a:fld>
            <a:endParaRPr lang="en-US" dirty="0"/>
          </a:p>
        </p:txBody>
      </p:sp>
      <p:sp>
        <p:nvSpPr>
          <p:cNvPr id="6" name="Footer Placeholder 5"/>
          <p:cNvSpPr>
            <a:spLocks noGrp="1"/>
          </p:cNvSpPr>
          <p:nvPr>
            <p:ph type="ftr" sz="quarter" idx="11"/>
          </p:nvPr>
        </p:nvSpPr>
        <p:spPr/>
        <p:txBody>
          <a:bodyPr/>
          <a:lstStyle/>
          <a:p>
            <a:pPr>
              <a:defRPr/>
            </a:pPr>
            <a:r>
              <a:rPr lang="en-US"/>
              <a:t>One Day</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494619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88AE367-A998-45A2-9B33-9819F07F6449}" type="datetime1">
              <a:rPr lang="en-US" smtClean="0"/>
              <a:t>3/30/2024</a:t>
            </a:fld>
            <a:endParaRPr lang="en-US" dirty="0"/>
          </a:p>
        </p:txBody>
      </p:sp>
      <p:sp>
        <p:nvSpPr>
          <p:cNvPr id="6" name="Footer Placeholder 5"/>
          <p:cNvSpPr>
            <a:spLocks noGrp="1"/>
          </p:cNvSpPr>
          <p:nvPr>
            <p:ph type="ftr" sz="quarter" idx="11"/>
          </p:nvPr>
        </p:nvSpPr>
        <p:spPr/>
        <p:txBody>
          <a:bodyPr/>
          <a:lstStyle/>
          <a:p>
            <a:pPr>
              <a:defRPr/>
            </a:pPr>
            <a:r>
              <a:rPr lang="en-US"/>
              <a:t>One Day</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89720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8F8404C-9C32-40F8-B8EA-4217573321FF}" type="datetime1">
              <a:rPr lang="en-US" smtClean="0"/>
              <a:t>3/30/2024</a:t>
            </a:fld>
            <a:endParaRPr lang="en-US" dirty="0"/>
          </a:p>
        </p:txBody>
      </p:sp>
      <p:sp>
        <p:nvSpPr>
          <p:cNvPr id="6" name="Footer Placeholder 5"/>
          <p:cNvSpPr>
            <a:spLocks noGrp="1"/>
          </p:cNvSpPr>
          <p:nvPr>
            <p:ph type="ftr" sz="quarter" idx="11"/>
          </p:nvPr>
        </p:nvSpPr>
        <p:spPr/>
        <p:txBody>
          <a:bodyPr/>
          <a:lstStyle/>
          <a:p>
            <a:pPr>
              <a:defRPr/>
            </a:pPr>
            <a:r>
              <a:rPr lang="en-US"/>
              <a:t>One Day</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29422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8A94B18-E30C-4C5C-A76A-6BB52EF498FA}" type="datetime1">
              <a:rPr lang="en-US" smtClean="0"/>
              <a:t>3/30/2024</a:t>
            </a:fld>
            <a:endParaRPr lang="en-US" dirty="0"/>
          </a:p>
        </p:txBody>
      </p:sp>
      <p:sp>
        <p:nvSpPr>
          <p:cNvPr id="6" name="Footer Placeholder 5"/>
          <p:cNvSpPr>
            <a:spLocks noGrp="1"/>
          </p:cNvSpPr>
          <p:nvPr>
            <p:ph type="ftr" sz="quarter" idx="11"/>
          </p:nvPr>
        </p:nvSpPr>
        <p:spPr/>
        <p:txBody>
          <a:bodyPr/>
          <a:lstStyle/>
          <a:p>
            <a:pPr>
              <a:defRPr/>
            </a:pPr>
            <a:r>
              <a:rPr lang="en-US"/>
              <a:t>One Day</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47997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50409-E3CA-4A50-BECA-F8A752BD9CD6}" type="datetime1">
              <a:rPr lang="en-US" smtClean="0"/>
              <a:t>3/30/2024</a:t>
            </a:fld>
            <a:endParaRPr lang="en-US"/>
          </a:p>
        </p:txBody>
      </p:sp>
      <p:sp>
        <p:nvSpPr>
          <p:cNvPr id="5" name="Footer Placeholder 4"/>
          <p:cNvSpPr>
            <a:spLocks noGrp="1"/>
          </p:cNvSpPr>
          <p:nvPr>
            <p:ph type="ftr" sz="quarter" idx="11"/>
          </p:nvPr>
        </p:nvSpPr>
        <p:spPr/>
        <p:txBody>
          <a:bodyPr/>
          <a:lstStyle/>
          <a:p>
            <a:r>
              <a:rPr lang="en-US"/>
              <a:t>One Day</a:t>
            </a:r>
          </a:p>
        </p:txBody>
      </p:sp>
      <p:sp>
        <p:nvSpPr>
          <p:cNvPr id="6" name="Slide Number Placeholder 5"/>
          <p:cNvSpPr>
            <a:spLocks noGrp="1"/>
          </p:cNvSpPr>
          <p:nvPr>
            <p:ph type="sldNum" sz="quarter" idx="12"/>
          </p:nvPr>
        </p:nvSpPr>
        <p:spPr/>
        <p:txBody>
          <a:bodyPr/>
          <a:lstStyle/>
          <a:p>
            <a:fld id="{6BF2AF75-478B-4725-A3C0-9300DF480CC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7652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B108E83-D849-43B8-AFC0-A6C6FDA267A5}" type="datetime1">
              <a:rPr lang="en-US" smtClean="0"/>
              <a:t>3/30/2024</a:t>
            </a:fld>
            <a:endParaRPr lang="en-US" dirty="0"/>
          </a:p>
        </p:txBody>
      </p:sp>
      <p:sp>
        <p:nvSpPr>
          <p:cNvPr id="6" name="Footer Placeholder 5"/>
          <p:cNvSpPr>
            <a:spLocks noGrp="1"/>
          </p:cNvSpPr>
          <p:nvPr>
            <p:ph type="ftr" sz="quarter" idx="11"/>
          </p:nvPr>
        </p:nvSpPr>
        <p:spPr/>
        <p:txBody>
          <a:bodyPr/>
          <a:lstStyle/>
          <a:p>
            <a:pPr>
              <a:defRPr/>
            </a:pPr>
            <a:r>
              <a:rPr lang="en-US"/>
              <a:t>One Day</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5458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212993F-6E19-429C-AAB4-0CD55D4C68A5}" type="datetime1">
              <a:rPr lang="en-US" smtClean="0"/>
              <a:t>3/30/2024</a:t>
            </a:fld>
            <a:endParaRPr lang="en-US" dirty="0"/>
          </a:p>
        </p:txBody>
      </p:sp>
      <p:sp>
        <p:nvSpPr>
          <p:cNvPr id="6" name="Footer Placeholder 5"/>
          <p:cNvSpPr>
            <a:spLocks noGrp="1"/>
          </p:cNvSpPr>
          <p:nvPr>
            <p:ph type="ftr" sz="quarter" idx="11"/>
          </p:nvPr>
        </p:nvSpPr>
        <p:spPr/>
        <p:txBody>
          <a:bodyPr/>
          <a:lstStyle/>
          <a:p>
            <a:pPr>
              <a:defRPr/>
            </a:pPr>
            <a:r>
              <a:rPr lang="en-US"/>
              <a:t>One Day</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183765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09B9693B-5CD6-4A82-BDDA-2C516C7E4C81}" type="datetime1">
              <a:rPr lang="en-US" smtClean="0"/>
              <a:t>3/30/2024</a:t>
            </a:fld>
            <a:endParaRPr lang="en-US" dirty="0"/>
          </a:p>
        </p:txBody>
      </p:sp>
      <p:sp>
        <p:nvSpPr>
          <p:cNvPr id="4" name="Footer Placeholder 3"/>
          <p:cNvSpPr>
            <a:spLocks noGrp="1"/>
          </p:cNvSpPr>
          <p:nvPr>
            <p:ph type="ftr" sz="quarter" idx="11"/>
          </p:nvPr>
        </p:nvSpPr>
        <p:spPr/>
        <p:txBody>
          <a:bodyPr/>
          <a:lstStyle/>
          <a:p>
            <a:pPr>
              <a:defRPr/>
            </a:pPr>
            <a:r>
              <a:rPr lang="en-US"/>
              <a:t>One Day</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6099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F4DEB073-E896-4D5B-BDCB-ECD62811DDC9}" type="datetime1">
              <a:rPr lang="en-US" smtClean="0"/>
              <a:t>3/30/2024</a:t>
            </a:fld>
            <a:endParaRPr lang="en-US" dirty="0"/>
          </a:p>
        </p:txBody>
      </p:sp>
      <p:sp>
        <p:nvSpPr>
          <p:cNvPr id="4" name="Footer Placeholder 3"/>
          <p:cNvSpPr>
            <a:spLocks noGrp="1"/>
          </p:cNvSpPr>
          <p:nvPr>
            <p:ph type="ftr" sz="quarter" idx="11"/>
          </p:nvPr>
        </p:nvSpPr>
        <p:spPr/>
        <p:txBody>
          <a:bodyPr/>
          <a:lstStyle/>
          <a:p>
            <a:pPr>
              <a:defRPr/>
            </a:pPr>
            <a:r>
              <a:rPr lang="en-US"/>
              <a:t>One Day</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211471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3119600-5427-4FCD-B365-C230C6B638D6}" type="datetime1">
              <a:rPr lang="en-US" smtClean="0"/>
              <a:t>3/30/2024</a:t>
            </a:fld>
            <a:endParaRPr lang="en-US" dirty="0"/>
          </a:p>
        </p:txBody>
      </p:sp>
      <p:sp>
        <p:nvSpPr>
          <p:cNvPr id="5" name="Footer Placeholder 4"/>
          <p:cNvSpPr>
            <a:spLocks noGrp="1"/>
          </p:cNvSpPr>
          <p:nvPr>
            <p:ph type="ftr" sz="quarter" idx="11"/>
          </p:nvPr>
        </p:nvSpPr>
        <p:spPr/>
        <p:txBody>
          <a:bodyPr/>
          <a:lstStyle/>
          <a:p>
            <a:pPr>
              <a:defRPr/>
            </a:pPr>
            <a:r>
              <a:rPr lang="en-US"/>
              <a:t>One Day</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4014619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A0110DF-036B-415F-A028-DB5D94069CC9}" type="datetime1">
              <a:rPr lang="en-US" smtClean="0"/>
              <a:t>3/30/2024</a:t>
            </a:fld>
            <a:endParaRPr lang="en-US" dirty="0"/>
          </a:p>
        </p:txBody>
      </p:sp>
      <p:sp>
        <p:nvSpPr>
          <p:cNvPr id="5" name="Footer Placeholder 4"/>
          <p:cNvSpPr>
            <a:spLocks noGrp="1"/>
          </p:cNvSpPr>
          <p:nvPr>
            <p:ph type="ftr" sz="quarter" idx="11"/>
          </p:nvPr>
        </p:nvSpPr>
        <p:spPr/>
        <p:txBody>
          <a:bodyPr/>
          <a:lstStyle/>
          <a:p>
            <a:pPr>
              <a:defRPr/>
            </a:pPr>
            <a:r>
              <a:rPr lang="en-US"/>
              <a:t>One Day</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66951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164E70-7C28-45D9-A97B-C3F133E070A0}" type="datetime1">
              <a:rPr lang="en-US" smtClean="0"/>
              <a:t>3/30/2024</a:t>
            </a:fld>
            <a:endParaRPr lang="en-US"/>
          </a:p>
        </p:txBody>
      </p:sp>
      <p:sp>
        <p:nvSpPr>
          <p:cNvPr id="6" name="Footer Placeholder 5"/>
          <p:cNvSpPr>
            <a:spLocks noGrp="1"/>
          </p:cNvSpPr>
          <p:nvPr>
            <p:ph type="ftr" sz="quarter" idx="11"/>
          </p:nvPr>
        </p:nvSpPr>
        <p:spPr/>
        <p:txBody>
          <a:bodyPr/>
          <a:lstStyle/>
          <a:p>
            <a:r>
              <a:rPr lang="en-US"/>
              <a:t>One Day</a:t>
            </a:r>
          </a:p>
        </p:txBody>
      </p:sp>
      <p:sp>
        <p:nvSpPr>
          <p:cNvPr id="7" name="Slide Number Placeholder 6"/>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292935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A3CA78-3AA9-4BBE-BB42-07E6A2052FCB}" type="datetime1">
              <a:rPr lang="en-US" smtClean="0"/>
              <a:t>3/30/2024</a:t>
            </a:fld>
            <a:endParaRPr lang="en-US"/>
          </a:p>
        </p:txBody>
      </p:sp>
      <p:sp>
        <p:nvSpPr>
          <p:cNvPr id="8" name="Footer Placeholder 7"/>
          <p:cNvSpPr>
            <a:spLocks noGrp="1"/>
          </p:cNvSpPr>
          <p:nvPr>
            <p:ph type="ftr" sz="quarter" idx="11"/>
          </p:nvPr>
        </p:nvSpPr>
        <p:spPr/>
        <p:txBody>
          <a:bodyPr/>
          <a:lstStyle/>
          <a:p>
            <a:r>
              <a:rPr lang="en-US"/>
              <a:t>One Day</a:t>
            </a:r>
          </a:p>
        </p:txBody>
      </p:sp>
      <p:sp>
        <p:nvSpPr>
          <p:cNvPr id="9" name="Slide Number Placeholder 8"/>
          <p:cNvSpPr>
            <a:spLocks noGrp="1"/>
          </p:cNvSpPr>
          <p:nvPr>
            <p:ph type="sldNum" sz="quarter" idx="12"/>
          </p:nvPr>
        </p:nvSpPr>
        <p:spPr/>
        <p:txBody>
          <a:bodyPr/>
          <a:lstStyle/>
          <a:p>
            <a:fld id="{6BF2AF75-478B-4725-A3C0-9300DF480CC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855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FB5660-B7BB-4DF4-BDAD-55FACE0C4C40}" type="datetime1">
              <a:rPr lang="en-US" smtClean="0"/>
              <a:t>3/30/2024</a:t>
            </a:fld>
            <a:endParaRPr lang="en-US"/>
          </a:p>
        </p:txBody>
      </p:sp>
      <p:sp>
        <p:nvSpPr>
          <p:cNvPr id="4" name="Footer Placeholder 3"/>
          <p:cNvSpPr>
            <a:spLocks noGrp="1"/>
          </p:cNvSpPr>
          <p:nvPr>
            <p:ph type="ftr" sz="quarter" idx="11"/>
          </p:nvPr>
        </p:nvSpPr>
        <p:spPr/>
        <p:txBody>
          <a:bodyPr/>
          <a:lstStyle/>
          <a:p>
            <a:r>
              <a:rPr lang="en-US"/>
              <a:t>One Day</a:t>
            </a:r>
          </a:p>
        </p:txBody>
      </p:sp>
      <p:sp>
        <p:nvSpPr>
          <p:cNvPr id="5" name="Slide Number Placeholder 4"/>
          <p:cNvSpPr>
            <a:spLocks noGrp="1"/>
          </p:cNvSpPr>
          <p:nvPr>
            <p:ph type="sldNum" sz="quarter" idx="12"/>
          </p:nvPr>
        </p:nvSpPr>
        <p:spPr/>
        <p:txBody>
          <a:bodyPr/>
          <a:lstStyle/>
          <a:p>
            <a:fld id="{6BF2AF75-478B-4725-A3C0-9300DF480CC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18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05C62-AF86-4619-A092-F251740DD15A}" type="datetime1">
              <a:rPr lang="en-US" smtClean="0"/>
              <a:t>3/30/2024</a:t>
            </a:fld>
            <a:endParaRPr lang="en-US"/>
          </a:p>
        </p:txBody>
      </p:sp>
      <p:sp>
        <p:nvSpPr>
          <p:cNvPr id="3" name="Footer Placeholder 2"/>
          <p:cNvSpPr>
            <a:spLocks noGrp="1"/>
          </p:cNvSpPr>
          <p:nvPr>
            <p:ph type="ftr" sz="quarter" idx="11"/>
          </p:nvPr>
        </p:nvSpPr>
        <p:spPr/>
        <p:txBody>
          <a:bodyPr/>
          <a:lstStyle/>
          <a:p>
            <a:r>
              <a:rPr lang="en-US"/>
              <a:t>One Day</a:t>
            </a:r>
          </a:p>
        </p:txBody>
      </p:sp>
      <p:sp>
        <p:nvSpPr>
          <p:cNvPr id="4" name="Slide Number Placeholder 3"/>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26260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7A718-9560-46D6-9F7E-80E0CB1EBDE2}" type="datetime1">
              <a:rPr lang="en-US" smtClean="0"/>
              <a:t>3/30/2024</a:t>
            </a:fld>
            <a:endParaRPr lang="en-US"/>
          </a:p>
        </p:txBody>
      </p:sp>
      <p:sp>
        <p:nvSpPr>
          <p:cNvPr id="6" name="Footer Placeholder 5"/>
          <p:cNvSpPr>
            <a:spLocks noGrp="1"/>
          </p:cNvSpPr>
          <p:nvPr>
            <p:ph type="ftr" sz="quarter" idx="11"/>
          </p:nvPr>
        </p:nvSpPr>
        <p:spPr/>
        <p:txBody>
          <a:bodyPr/>
          <a:lstStyle/>
          <a:p>
            <a:r>
              <a:rPr lang="en-US"/>
              <a:t>One Day</a:t>
            </a:r>
          </a:p>
        </p:txBody>
      </p:sp>
      <p:sp>
        <p:nvSpPr>
          <p:cNvPr id="7" name="Slide Number Placeholder 6"/>
          <p:cNvSpPr>
            <a:spLocks noGrp="1"/>
          </p:cNvSpPr>
          <p:nvPr>
            <p:ph type="sldNum" sz="quarter" idx="12"/>
          </p:nvPr>
        </p:nvSpPr>
        <p:spPr/>
        <p:txBody>
          <a:bodyPr/>
          <a:lstStyle/>
          <a:p>
            <a:fld id="{6BF2AF75-478B-4725-A3C0-9300DF480CC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042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714057-02DF-4706-9500-E6211E039F85}" type="datetime1">
              <a:rPr lang="en-US" smtClean="0"/>
              <a:t>3/30/2024</a:t>
            </a:fld>
            <a:endParaRPr lang="en-US"/>
          </a:p>
        </p:txBody>
      </p:sp>
      <p:sp>
        <p:nvSpPr>
          <p:cNvPr id="6" name="Footer Placeholder 5"/>
          <p:cNvSpPr>
            <a:spLocks noGrp="1"/>
          </p:cNvSpPr>
          <p:nvPr>
            <p:ph type="ftr" sz="quarter" idx="11"/>
          </p:nvPr>
        </p:nvSpPr>
        <p:spPr/>
        <p:txBody>
          <a:bodyPr/>
          <a:lstStyle/>
          <a:p>
            <a:r>
              <a:rPr lang="en-US"/>
              <a:t>One Day</a:t>
            </a:r>
          </a:p>
        </p:txBody>
      </p:sp>
      <p:sp>
        <p:nvSpPr>
          <p:cNvPr id="7" name="Slide Number Placeholder 6"/>
          <p:cNvSpPr>
            <a:spLocks noGrp="1"/>
          </p:cNvSpPr>
          <p:nvPr>
            <p:ph type="sldNum" sz="quarter" idx="12"/>
          </p:nvPr>
        </p:nvSpPr>
        <p:spPr/>
        <p:txBody>
          <a:bodyPr/>
          <a:lstStyle/>
          <a:p>
            <a:fld id="{6BF2AF75-478B-4725-A3C0-9300DF480CC3}" type="slidenum">
              <a:rPr lang="en-US" smtClean="0"/>
              <a:t>‹#›</a:t>
            </a:fld>
            <a:endParaRPr lang="en-US"/>
          </a:p>
        </p:txBody>
      </p:sp>
    </p:spTree>
    <p:extLst>
      <p:ext uri="{BB962C8B-B14F-4D97-AF65-F5344CB8AC3E}">
        <p14:creationId xmlns:p14="http://schemas.microsoft.com/office/powerpoint/2010/main" val="65824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FE3F9A-6CC7-4BED-83A6-96C1199D8671}" type="datetime1">
              <a:rPr lang="en-US" smtClean="0"/>
              <a:t>3/30/2024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One Day</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F2AF75-478B-4725-A3C0-9300DF480CC3}" type="slidenum">
              <a:rPr lang="en-US" smtClean="0"/>
              <a:t>‹#›</a:t>
            </a:fld>
            <a:endParaRPr lang="en-US"/>
          </a:p>
        </p:txBody>
      </p:sp>
    </p:spTree>
    <p:extLst>
      <p:ext uri="{BB962C8B-B14F-4D97-AF65-F5344CB8AC3E}">
        <p14:creationId xmlns:p14="http://schemas.microsoft.com/office/powerpoint/2010/main" val="3258612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708" r:id="rId18"/>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13978FE0-B74F-4907-93A9-9628BC6804ED}" type="datetime1">
              <a:rPr lang="en-US" smtClean="0"/>
              <a:t>3/30/2024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One Day</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89196065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465385-1D83-907D-F6F3-CCDDB648205B}"/>
              </a:ext>
            </a:extLst>
          </p:cNvPr>
          <p:cNvPicPr>
            <a:picLocks noChangeAspect="1"/>
          </p:cNvPicPr>
          <p:nvPr/>
        </p:nvPicPr>
        <p:blipFill>
          <a:blip r:embed="rId4">
            <a:extLst>
              <a:ext uri="{28A0092B-C50C-407E-A947-70E740481C1C}">
                <a14:useLocalDpi xmlns:a14="http://schemas.microsoft.com/office/drawing/2010/main" val="0"/>
              </a:ext>
            </a:extLst>
          </a:blip>
          <a:srcRect t="12500" b="1250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5">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4"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6"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1A1DBAD8-70A0-1B58-CB82-0BF23B6E4953}"/>
              </a:ext>
            </a:extLst>
          </p:cNvPr>
          <p:cNvSpPr>
            <a:spLocks noGrp="1"/>
          </p:cNvSpPr>
          <p:nvPr>
            <p:ph type="ctrTitle"/>
          </p:nvPr>
        </p:nvSpPr>
        <p:spPr>
          <a:xfrm>
            <a:off x="2319866" y="1540921"/>
            <a:ext cx="7552268" cy="1604613"/>
          </a:xfrm>
        </p:spPr>
        <p:txBody>
          <a:bodyPr>
            <a:normAutofit/>
          </a:bodyPr>
          <a:lstStyle/>
          <a:p>
            <a:pPr>
              <a:lnSpc>
                <a:spcPct val="90000"/>
              </a:lnSpc>
            </a:pPr>
            <a:r>
              <a:rPr lang="en-US" b="1" dirty="0"/>
              <a:t>One Day</a:t>
            </a:r>
            <a:endParaRPr lang="en-US" sz="4400" dirty="0"/>
          </a:p>
        </p:txBody>
      </p:sp>
      <p:sp>
        <p:nvSpPr>
          <p:cNvPr id="3" name="Subtitle 2">
            <a:extLst>
              <a:ext uri="{FF2B5EF4-FFF2-40B4-BE49-F238E27FC236}">
                <a16:creationId xmlns:a16="http://schemas.microsoft.com/office/drawing/2014/main" id="{36EC53F0-8807-899A-DBA2-312B64EEFE38}"/>
              </a:ext>
            </a:extLst>
          </p:cNvPr>
          <p:cNvSpPr>
            <a:spLocks noGrp="1"/>
          </p:cNvSpPr>
          <p:nvPr>
            <p:ph type="subTitle" idx="1"/>
          </p:nvPr>
        </p:nvSpPr>
        <p:spPr>
          <a:xfrm>
            <a:off x="2692398" y="3522122"/>
            <a:ext cx="6815669" cy="1854209"/>
          </a:xfrm>
        </p:spPr>
        <p:txBody>
          <a:bodyPr>
            <a:normAutofit/>
          </a:bodyPr>
          <a:lstStyle/>
          <a:p>
            <a:r>
              <a:rPr lang="en-US" sz="2800" b="1" dirty="0"/>
              <a:t>Text: </a:t>
            </a:r>
          </a:p>
          <a:p>
            <a:r>
              <a:rPr lang="en-US" sz="4000" b="1" dirty="0"/>
              <a:t>I Corinthians 15:1-4 </a:t>
            </a:r>
          </a:p>
        </p:txBody>
      </p:sp>
      <p:cxnSp>
        <p:nvCxnSpPr>
          <p:cNvPr id="19" name="Straight Connector 18">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933F7EE8-F77B-ED09-09BB-4EABDB206820}"/>
              </a:ext>
            </a:extLst>
          </p:cNvPr>
          <p:cNvSpPr/>
          <p:nvPr/>
        </p:nvSpPr>
        <p:spPr>
          <a:xfrm>
            <a:off x="1" y="6266329"/>
            <a:ext cx="12163104" cy="5916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Nathan L Morrison		            	Courthouse church of Christ – Chesterfield, VA	           Sunday, March 31, 2024</a:t>
            </a:r>
          </a:p>
        </p:txBody>
      </p:sp>
      <p:pic>
        <p:nvPicPr>
          <p:cNvPr id="6" name="Picture 5" descr="A logo with a cross and leaves&#10;&#10;Description automatically generated">
            <a:extLst>
              <a:ext uri="{FF2B5EF4-FFF2-40B4-BE49-F238E27FC236}">
                <a16:creationId xmlns:a16="http://schemas.microsoft.com/office/drawing/2014/main" id="{DAB3A8EF-B702-24EB-F681-2F2E6EA32DC2}"/>
              </a:ext>
            </a:extLst>
          </p:cNvPr>
          <p:cNvPicPr>
            <a:picLocks noChangeAspect="1"/>
          </p:cNvPicPr>
          <p:nvPr/>
        </p:nvPicPr>
        <p:blipFill>
          <a:blip r:embed="rId7" cstate="print">
            <a:biLevel thresh="75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734737" y="-18925"/>
            <a:ext cx="2428368" cy="1281914"/>
          </a:xfrm>
          <a:prstGeom prst="rect">
            <a:avLst/>
          </a:prstGeom>
        </p:spPr>
      </p:pic>
    </p:spTree>
    <p:extLst>
      <p:ext uri="{BB962C8B-B14F-4D97-AF65-F5344CB8AC3E}">
        <p14:creationId xmlns:p14="http://schemas.microsoft.com/office/powerpoint/2010/main" val="46460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3B5E-6AF2-9014-6449-C1507DC9E1CE}"/>
              </a:ext>
            </a:extLst>
          </p:cNvPr>
          <p:cNvSpPr>
            <a:spLocks noGrp="1"/>
          </p:cNvSpPr>
          <p:nvPr>
            <p:ph type="title"/>
          </p:nvPr>
        </p:nvSpPr>
        <p:spPr>
          <a:xfrm>
            <a:off x="838201" y="524435"/>
            <a:ext cx="5683622" cy="1807305"/>
          </a:xfrm>
        </p:spPr>
        <p:txBody>
          <a:bodyPr vert="horz" lIns="91440" tIns="45720" rIns="91440" bIns="45720" rtlCol="0" anchor="ctr">
            <a:normAutofit fontScale="90000"/>
          </a:bodyPr>
          <a:lstStyle/>
          <a:p>
            <a:r>
              <a:rPr lang="en-US" sz="4400" b="1" dirty="0"/>
              <a:t>One Day Jesus Died On the Cross for Our Sins!</a:t>
            </a:r>
            <a:endParaRPr lang="en-US" dirty="0"/>
          </a:p>
        </p:txBody>
      </p:sp>
      <p:pic>
        <p:nvPicPr>
          <p:cNvPr id="5" name="Picture 4">
            <a:extLst>
              <a:ext uri="{FF2B5EF4-FFF2-40B4-BE49-F238E27FC236}">
                <a16:creationId xmlns:a16="http://schemas.microsoft.com/office/drawing/2014/main" id="{C69DA88E-020E-7C9A-D0A7-86ABCC1F87BC}"/>
              </a:ext>
            </a:extLst>
          </p:cNvPr>
          <p:cNvPicPr>
            <a:picLocks noChangeAspect="1"/>
          </p:cNvPicPr>
          <p:nvPr/>
        </p:nvPicPr>
        <p:blipFill>
          <a:blip r:embed="rId3">
            <a:extLst>
              <a:ext uri="{28A0092B-C50C-407E-A947-70E740481C1C}">
                <a14:useLocalDpi xmlns:a14="http://schemas.microsoft.com/office/drawing/2010/main" val="0"/>
              </a:ext>
            </a:extLst>
          </a:blip>
          <a:srcRect l="27285" r="2728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0462CE61-6044-7295-3CB6-ECD2B4279FBE}"/>
              </a:ext>
            </a:extLst>
          </p:cNvPr>
          <p:cNvSpPr>
            <a:spLocks noGrp="1"/>
          </p:cNvSpPr>
          <p:nvPr>
            <p:ph type="ftr" sz="quarter" idx="11"/>
          </p:nvPr>
        </p:nvSpPr>
        <p:spPr>
          <a:xfrm>
            <a:off x="27061"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One Day</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8" name="Content Placeholder 4">
            <a:extLst>
              <a:ext uri="{FF2B5EF4-FFF2-40B4-BE49-F238E27FC236}">
                <a16:creationId xmlns:a16="http://schemas.microsoft.com/office/drawing/2014/main" id="{7102B7CA-9E20-7B03-11E1-DF833D7F5817}"/>
              </a:ext>
            </a:extLst>
          </p:cNvPr>
          <p:cNvSpPr txBox="1">
            <a:spLocks/>
          </p:cNvSpPr>
          <p:nvPr/>
        </p:nvSpPr>
        <p:spPr>
          <a:xfrm>
            <a:off x="688932" y="2467627"/>
            <a:ext cx="5540283" cy="3597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ctr">
              <a:buClr>
                <a:srgbClr val="83992A"/>
              </a:buClr>
              <a:buNone/>
            </a:pPr>
            <a:r>
              <a:rPr lang="en-US" sz="4000" b="1" dirty="0">
                <a:ln w="0"/>
                <a:solidFill>
                  <a:srgbClr val="FFFF00"/>
                </a:solidFill>
                <a:effectLst>
                  <a:outerShdw blurRad="38100" dist="25400" dir="5400000" algn="ctr" rotWithShape="0">
                    <a:srgbClr val="6E747A">
                      <a:alpha val="43000"/>
                    </a:srgbClr>
                  </a:outerShdw>
                </a:effectLst>
              </a:rPr>
              <a:t>One day Jesus died to redeem mankind from their sins and to reconcile man to God</a:t>
            </a:r>
            <a:r>
              <a:rPr kumimoji="0" lang="en-US" sz="4000" b="1" i="0"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Tahoma"/>
                <a:ea typeface="+mn-ea"/>
                <a:cs typeface="+mn-cs"/>
              </a:rPr>
              <a:t>!</a:t>
            </a:r>
          </a:p>
        </p:txBody>
      </p:sp>
    </p:spTree>
    <p:extLst>
      <p:ext uri="{BB962C8B-B14F-4D97-AF65-F5344CB8AC3E}">
        <p14:creationId xmlns:p14="http://schemas.microsoft.com/office/powerpoint/2010/main" val="365787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fontScale="90000"/>
          </a:bodyPr>
          <a:lstStyle/>
          <a:p>
            <a:r>
              <a:rPr lang="en-US" sz="4000" b="1" dirty="0"/>
              <a:t>One Day Jesus Was Buried &amp; Rose from the Dead!</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599662" y="2437143"/>
            <a:ext cx="6502596" cy="3791017"/>
          </a:xfrm>
        </p:spPr>
        <p:txBody>
          <a:bodyPr vert="horz" lIns="91440" tIns="45720" rIns="91440" bIns="45720" rtlCol="0">
            <a:noAutofit/>
          </a:bodyPr>
          <a:lstStyle/>
          <a:p>
            <a:pPr>
              <a:buClr>
                <a:srgbClr val="0000FF"/>
              </a:buClr>
            </a:pPr>
            <a:r>
              <a:rPr lang="en-US" sz="1800" dirty="0"/>
              <a:t>“One day the grave could conceal Him no longer; One day the stone rolled away from the door. Then He arose; over death He had conquered, Now is ascended, my Lord evermore!” </a:t>
            </a:r>
          </a:p>
          <a:p>
            <a:pPr>
              <a:buClr>
                <a:srgbClr val="0000FF"/>
              </a:buClr>
            </a:pPr>
            <a:r>
              <a:rPr lang="en-US" sz="1800" dirty="0"/>
              <a:t>I Corinthians 15:4: Jesus was buried and rose on the third day ACCORDING to the Scriptures. </a:t>
            </a:r>
            <a:r>
              <a:rPr lang="en-US" sz="1800" b="1" dirty="0"/>
              <a:t>(Luke 24:1-7)</a:t>
            </a:r>
          </a:p>
          <a:p>
            <a:pPr>
              <a:buClr>
                <a:srgbClr val="0000FF"/>
              </a:buClr>
            </a:pPr>
            <a:r>
              <a:rPr lang="en-US" sz="1800" dirty="0"/>
              <a:t>“Death cannot keep his prey” (“Christ Arose!” by Robert Lowry, 1874): </a:t>
            </a:r>
            <a:r>
              <a:rPr lang="en-US" sz="1800" b="1" dirty="0"/>
              <a:t>The tomb was found empty! Christ Arose! </a:t>
            </a:r>
            <a:r>
              <a:rPr lang="en-US" sz="1800" dirty="0"/>
              <a:t>(Heb. 2:14-15: He broke the power of death for everyone!)</a:t>
            </a:r>
          </a:p>
          <a:p>
            <a:pPr>
              <a:buClr>
                <a:srgbClr val="0000FF"/>
              </a:buClr>
            </a:pPr>
            <a:r>
              <a:rPr lang="en-US" sz="1800" dirty="0"/>
              <a:t>Following His resurrection, He ascended into heaven: Luke 24:6; Acts 1:9-11 </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20061" r="20061"/>
          <a:stretch/>
        </p:blipFill>
        <p:spPr>
          <a:xfrm>
            <a:off x="6713951" y="10"/>
            <a:ext cx="54780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One Day</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3870478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37" presetClass="entr" presetSubtype="0"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anim calcmode="lin" valueType="num">
                                      <p:cBhvr>
                                        <p:cTn id="3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34762C-11FA-B9B8-FB3F-9CCD1C9D96E5}"/>
              </a:ext>
            </a:extLst>
          </p:cNvPr>
          <p:cNvSpPr txBox="1"/>
          <p:nvPr/>
        </p:nvSpPr>
        <p:spPr>
          <a:xfrm>
            <a:off x="745752" y="623700"/>
            <a:ext cx="10700496" cy="5954900"/>
          </a:xfrm>
          <a:prstGeom prst="rect">
            <a:avLst/>
          </a:prstGeom>
          <a:noFill/>
        </p:spPr>
        <p:txBody>
          <a:bodyPr wrap="square">
            <a:spAutoFit/>
          </a:bodyPr>
          <a:lstStyle/>
          <a:p>
            <a:pPr marL="1490663" marR="0" lvl="0" indent="-1490663"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400" b="0" i="0" u="none" strike="noStrike" kern="1200" cap="none" spc="0" normalizeH="0" baseline="0" noProof="0" dirty="0">
                <a:ln>
                  <a:noFill/>
                </a:ln>
                <a:solidFill>
                  <a:prstClr val="black"/>
                </a:solidFill>
                <a:effectLst/>
                <a:uLnTx/>
                <a:uFillTx/>
                <a:latin typeface="Tahoma"/>
                <a:ea typeface="+mn-ea"/>
                <a:cs typeface="+mn-cs"/>
              </a:rPr>
              <a:t>Luke 24:6  "He is not here, but He has risen. Remember how He spoke to you while He was still in Galilee,  </a:t>
            </a:r>
          </a:p>
          <a:p>
            <a:pPr marL="688975" marR="0" lvl="0" indent="-688975" algn="l" defTabSz="457200" rtl="0" eaLnBrk="1" fontAlgn="auto" latinLnBrk="0" hangingPunct="1">
              <a:lnSpc>
                <a:spcPct val="150000"/>
              </a:lnSpc>
              <a:spcBef>
                <a:spcPts val="0"/>
              </a:spcBef>
              <a:spcAft>
                <a:spcPts val="0"/>
              </a:spcAft>
              <a:buClrTx/>
              <a:buSzTx/>
              <a:buFontTx/>
              <a:buNone/>
              <a:tabLst>
                <a:tab pos="112713" algn="l"/>
              </a:tabLst>
              <a:defRPr/>
            </a:pPr>
            <a:endParaRPr kumimoji="0" lang="en-US" sz="2400" b="0" i="0" u="none" strike="noStrike" kern="1200" cap="none" spc="0" normalizeH="0" baseline="0" noProof="0" dirty="0">
              <a:ln>
                <a:noFill/>
              </a:ln>
              <a:solidFill>
                <a:prstClr val="black"/>
              </a:solidFill>
              <a:effectLst/>
              <a:uLnTx/>
              <a:uFillTx/>
              <a:latin typeface="Tahoma"/>
              <a:ea typeface="+mn-ea"/>
              <a:cs typeface="+mn-cs"/>
            </a:endParaRPr>
          </a:p>
          <a:p>
            <a:pPr marL="688975" marR="0" lvl="0" indent="-688975"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400" b="0" i="0" u="none" strike="noStrike" kern="1200" cap="none" spc="0" normalizeH="0" baseline="0" noProof="0" dirty="0">
                <a:ln>
                  <a:noFill/>
                </a:ln>
                <a:solidFill>
                  <a:prstClr val="black"/>
                </a:solidFill>
                <a:effectLst/>
                <a:uLnTx/>
                <a:uFillTx/>
                <a:latin typeface="Tahoma"/>
                <a:ea typeface="+mn-ea"/>
                <a:cs typeface="+mn-cs"/>
              </a:rPr>
              <a:t>Acts 1:9  And after He had said these things, He was lifted up while they were looking on, and a cloud received Him out of their sight. </a:t>
            </a:r>
          </a:p>
          <a:p>
            <a:pPr marL="688975" marR="0" lvl="0" indent="-688975"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400" b="0" i="0" u="none" strike="noStrike" kern="1200" cap="none" spc="0" normalizeH="0" baseline="0" noProof="0" dirty="0">
                <a:ln>
                  <a:noFill/>
                </a:ln>
                <a:solidFill>
                  <a:prstClr val="black"/>
                </a:solidFill>
                <a:effectLst/>
                <a:uLnTx/>
                <a:uFillTx/>
                <a:latin typeface="Tahoma"/>
                <a:ea typeface="+mn-ea"/>
                <a:cs typeface="+mn-cs"/>
              </a:rPr>
              <a:t>Acts 1:10  And as they were gazing intently into the sky while He was going, behold, two men in white clothing stood beside them. </a:t>
            </a:r>
          </a:p>
          <a:p>
            <a:pPr marL="688975" marR="0" lvl="0" indent="-688975"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400" b="0" i="0" u="none" strike="noStrike" kern="1200" cap="none" spc="0" normalizeH="0" baseline="0" noProof="0" dirty="0">
                <a:ln>
                  <a:noFill/>
                </a:ln>
                <a:solidFill>
                  <a:prstClr val="black"/>
                </a:solidFill>
                <a:effectLst/>
                <a:uLnTx/>
                <a:uFillTx/>
                <a:latin typeface="Tahoma"/>
                <a:ea typeface="+mn-ea"/>
                <a:cs typeface="+mn-cs"/>
              </a:rPr>
              <a:t>Acts 1:11  They also said, "Men of Galilee, why do you stand looking into the sky? This Jesus, who has been taken up from you into heaven, will come in just the same way as you have watched Him go into heaven."  </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57575"/>
              </a:solidFill>
              <a:effectLst/>
              <a:uLnTx/>
              <a:uFillTx/>
              <a:latin typeface="Lucida Bright" panose="02040602050505020304" pitchFamily="18" charset="0"/>
              <a:ea typeface="+mn-ea"/>
              <a:cs typeface="+mn-cs"/>
            </a:endParaRPr>
          </a:p>
        </p:txBody>
      </p:sp>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One Day</a:t>
            </a:r>
          </a:p>
        </p:txBody>
      </p:sp>
      <p:sp>
        <p:nvSpPr>
          <p:cNvPr id="4" name="TextBox 3">
            <a:extLst>
              <a:ext uri="{FF2B5EF4-FFF2-40B4-BE49-F238E27FC236}">
                <a16:creationId xmlns:a16="http://schemas.microsoft.com/office/drawing/2014/main" id="{5EB3761F-8442-6735-AF04-5375412A8271}"/>
              </a:ext>
            </a:extLst>
          </p:cNvPr>
          <p:cNvSpPr txBox="1"/>
          <p:nvPr/>
        </p:nvSpPr>
        <p:spPr>
          <a:xfrm>
            <a:off x="471813" y="-212942"/>
            <a:ext cx="11248374" cy="658835"/>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a:ea typeface="+mn-ea"/>
                <a:cs typeface="+mn-cs"/>
              </a:rPr>
              <a:t>Luke 24:6; Acts 1:9-11  NAS95</a:t>
            </a:r>
          </a:p>
        </p:txBody>
      </p:sp>
    </p:spTree>
    <p:extLst>
      <p:ext uri="{BB962C8B-B14F-4D97-AF65-F5344CB8AC3E}">
        <p14:creationId xmlns:p14="http://schemas.microsoft.com/office/powerpoint/2010/main" val="2016602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3B5E-6AF2-9014-6449-C1507DC9E1CE}"/>
              </a:ext>
            </a:extLst>
          </p:cNvPr>
          <p:cNvSpPr>
            <a:spLocks noGrp="1"/>
          </p:cNvSpPr>
          <p:nvPr>
            <p:ph type="title"/>
          </p:nvPr>
        </p:nvSpPr>
        <p:spPr>
          <a:xfrm>
            <a:off x="838201" y="524435"/>
            <a:ext cx="5683622" cy="1807305"/>
          </a:xfrm>
        </p:spPr>
        <p:txBody>
          <a:bodyPr vert="horz" lIns="91440" tIns="45720" rIns="91440" bIns="45720" rtlCol="0" anchor="ctr">
            <a:normAutofit fontScale="90000"/>
          </a:bodyPr>
          <a:lstStyle/>
          <a:p>
            <a:r>
              <a:rPr lang="en-US" sz="4400" b="1" dirty="0"/>
              <a:t>One Day Jesus Was Buried &amp; Rose from the Dead!</a:t>
            </a:r>
            <a:endParaRPr lang="en-US" dirty="0"/>
          </a:p>
        </p:txBody>
      </p:sp>
      <p:pic>
        <p:nvPicPr>
          <p:cNvPr id="5" name="Picture 4">
            <a:extLst>
              <a:ext uri="{FF2B5EF4-FFF2-40B4-BE49-F238E27FC236}">
                <a16:creationId xmlns:a16="http://schemas.microsoft.com/office/drawing/2014/main" id="{C69DA88E-020E-7C9A-D0A7-86ABCC1F87BC}"/>
              </a:ext>
            </a:extLst>
          </p:cNvPr>
          <p:cNvPicPr>
            <a:picLocks noChangeAspect="1"/>
          </p:cNvPicPr>
          <p:nvPr/>
        </p:nvPicPr>
        <p:blipFill>
          <a:blip r:embed="rId3">
            <a:extLst>
              <a:ext uri="{28A0092B-C50C-407E-A947-70E740481C1C}">
                <a14:useLocalDpi xmlns:a14="http://schemas.microsoft.com/office/drawing/2010/main" val="0"/>
              </a:ext>
            </a:extLst>
          </a:blip>
          <a:srcRect l="17412" r="1741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0462CE61-6044-7295-3CB6-ECD2B4279FBE}"/>
              </a:ext>
            </a:extLst>
          </p:cNvPr>
          <p:cNvSpPr>
            <a:spLocks noGrp="1"/>
          </p:cNvSpPr>
          <p:nvPr>
            <p:ph type="ftr" sz="quarter" idx="11"/>
          </p:nvPr>
        </p:nvSpPr>
        <p:spPr>
          <a:xfrm>
            <a:off x="27061"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One Day</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8" name="Content Placeholder 4">
            <a:extLst>
              <a:ext uri="{FF2B5EF4-FFF2-40B4-BE49-F238E27FC236}">
                <a16:creationId xmlns:a16="http://schemas.microsoft.com/office/drawing/2014/main" id="{7102B7CA-9E20-7B03-11E1-DF833D7F5817}"/>
              </a:ext>
            </a:extLst>
          </p:cNvPr>
          <p:cNvSpPr txBox="1">
            <a:spLocks/>
          </p:cNvSpPr>
          <p:nvPr/>
        </p:nvSpPr>
        <p:spPr>
          <a:xfrm>
            <a:off x="688932" y="2467627"/>
            <a:ext cx="5540283" cy="3597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ctr">
              <a:buClr>
                <a:srgbClr val="83992A"/>
              </a:buClr>
              <a:buNone/>
            </a:pPr>
            <a:r>
              <a:rPr lang="en-US" sz="3600" b="1" dirty="0">
                <a:ln w="0"/>
                <a:solidFill>
                  <a:srgbClr val="FFFF00"/>
                </a:solidFill>
                <a:effectLst>
                  <a:outerShdw blurRad="38100" dist="25400" dir="5400000" algn="ctr" rotWithShape="0">
                    <a:srgbClr val="6E747A">
                      <a:alpha val="43000"/>
                    </a:srgbClr>
                  </a:outerShdw>
                </a:effectLst>
              </a:rPr>
              <a:t>One day His resurrection from the dead proved that He is both Lord and Christ, the divine Son of God and the Eternal Judge! </a:t>
            </a:r>
            <a:endParaRPr kumimoji="0" lang="en-US" sz="3600" b="1" i="0"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Tahoma"/>
            </a:endParaRPr>
          </a:p>
        </p:txBody>
      </p:sp>
    </p:spTree>
    <p:extLst>
      <p:ext uri="{BB962C8B-B14F-4D97-AF65-F5344CB8AC3E}">
        <p14:creationId xmlns:p14="http://schemas.microsoft.com/office/powerpoint/2010/main" val="3252682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fontScale="90000"/>
          </a:bodyPr>
          <a:lstStyle/>
          <a:p>
            <a:r>
              <a:rPr lang="en-US" sz="4000" b="1" dirty="0"/>
              <a:t>One Day Jesus Will Return to Take His Saints Home!</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599662" y="2437143"/>
            <a:ext cx="6502596" cy="3791017"/>
          </a:xfrm>
        </p:spPr>
        <p:txBody>
          <a:bodyPr vert="horz" lIns="91440" tIns="45720" rIns="91440" bIns="45720" rtlCol="0">
            <a:noAutofit/>
          </a:bodyPr>
          <a:lstStyle/>
          <a:p>
            <a:pPr>
              <a:buClr>
                <a:srgbClr val="0000FF"/>
              </a:buClr>
            </a:pPr>
            <a:r>
              <a:rPr lang="en-US" sz="2000" dirty="0"/>
              <a:t>“One day the trumpet will sound for His coming; One day the skies with His glory will shine. Wonderful day, my beloved ones bringing; Glorious Savior, this Jesus is mine!” </a:t>
            </a:r>
          </a:p>
          <a:p>
            <a:pPr>
              <a:buClr>
                <a:srgbClr val="0000FF"/>
              </a:buClr>
            </a:pPr>
            <a:r>
              <a:rPr lang="en-US" sz="2000" dirty="0"/>
              <a:t>One day the trumpet will sound for His coming:           I Thess. 4:16-17 </a:t>
            </a:r>
          </a:p>
          <a:p>
            <a:pPr>
              <a:buClr>
                <a:srgbClr val="0000FF"/>
              </a:buClr>
            </a:pPr>
            <a:r>
              <a:rPr lang="en-US" sz="2000" dirty="0"/>
              <a:t>On that day, Jesus will be glorified in His saints and be marveled at by those who believe, and will raise the dead! (II Thess. 1:10; I Corinthians 15:51-52) </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t="3974" b="3974"/>
          <a:stretch/>
        </p:blipFill>
        <p:spPr>
          <a:xfrm>
            <a:off x="6826685" y="10"/>
            <a:ext cx="536531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One Day</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2302987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34762C-11FA-B9B8-FB3F-9CCD1C9D96E5}"/>
              </a:ext>
            </a:extLst>
          </p:cNvPr>
          <p:cNvSpPr txBox="1"/>
          <p:nvPr/>
        </p:nvSpPr>
        <p:spPr>
          <a:xfrm>
            <a:off x="745752" y="623700"/>
            <a:ext cx="10700496" cy="5400902"/>
          </a:xfrm>
          <a:prstGeom prst="rect">
            <a:avLst/>
          </a:prstGeom>
          <a:noFill/>
        </p:spPr>
        <p:txBody>
          <a:bodyPr wrap="square">
            <a:spAutoFit/>
          </a:bodyPr>
          <a:lstStyle/>
          <a:p>
            <a:pPr marL="976313" marR="0" lvl="0" indent="-976313" algn="l" defTabSz="457200" rtl="0" eaLnBrk="1" fontAlgn="auto" latinLnBrk="0" hangingPunct="1">
              <a:lnSpc>
                <a:spcPct val="150000"/>
              </a:lnSpc>
              <a:spcBef>
                <a:spcPts val="0"/>
              </a:spcBef>
              <a:spcAft>
                <a:spcPts val="0"/>
              </a:spcAft>
              <a:buClrTx/>
              <a:buSzTx/>
              <a:buFontTx/>
              <a:buNone/>
              <a:tabLst>
                <a:tab pos="112713" algn="l"/>
              </a:tabLst>
              <a:defRPr/>
            </a:pPr>
            <a:r>
              <a:rPr kumimoji="0" lang="en-US" sz="3600" b="0" i="0" u="none" strike="noStrike" kern="1200" cap="none" spc="0" normalizeH="0" baseline="0" noProof="0" dirty="0">
                <a:ln>
                  <a:noFill/>
                </a:ln>
                <a:solidFill>
                  <a:prstClr val="black"/>
                </a:solidFill>
                <a:effectLst/>
                <a:uLnTx/>
                <a:uFillTx/>
                <a:latin typeface="Tahoma"/>
                <a:ea typeface="+mn-ea"/>
                <a:cs typeface="+mn-cs"/>
              </a:rPr>
              <a:t>51.  Behold, I tell you a mystery; we will not all sleep, but we will all be changed, </a:t>
            </a:r>
          </a:p>
          <a:p>
            <a:pPr marL="976313" marR="0" lvl="0" indent="-976313" algn="l" defTabSz="457200" rtl="0" eaLnBrk="1" fontAlgn="auto" latinLnBrk="0" hangingPunct="1">
              <a:lnSpc>
                <a:spcPct val="150000"/>
              </a:lnSpc>
              <a:spcBef>
                <a:spcPts val="0"/>
              </a:spcBef>
              <a:spcAft>
                <a:spcPts val="0"/>
              </a:spcAft>
              <a:buClrTx/>
              <a:buSzTx/>
              <a:buFontTx/>
              <a:buNone/>
              <a:tabLst>
                <a:tab pos="112713" algn="l"/>
              </a:tabLst>
              <a:defRPr/>
            </a:pPr>
            <a:r>
              <a:rPr kumimoji="0" lang="en-US" sz="3600" b="0" i="0" u="none" strike="noStrike" kern="1200" cap="none" spc="0" normalizeH="0" baseline="0" noProof="0" dirty="0">
                <a:ln>
                  <a:noFill/>
                </a:ln>
                <a:solidFill>
                  <a:prstClr val="black"/>
                </a:solidFill>
                <a:effectLst/>
                <a:uLnTx/>
                <a:uFillTx/>
                <a:latin typeface="Tahoma"/>
                <a:ea typeface="+mn-ea"/>
                <a:cs typeface="+mn-cs"/>
              </a:rPr>
              <a:t>52.  in a moment, in the twinkling of an eye, at the last trumpet; for the trumpet will sound, and the dead will be raised imperishable, and we will be changed.   </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57575"/>
              </a:solidFill>
              <a:effectLst/>
              <a:uLnTx/>
              <a:uFillTx/>
              <a:latin typeface="Lucida Bright" panose="02040602050505020304" pitchFamily="18" charset="0"/>
              <a:ea typeface="+mn-ea"/>
              <a:cs typeface="+mn-cs"/>
            </a:endParaRPr>
          </a:p>
        </p:txBody>
      </p:sp>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One Day</a:t>
            </a:r>
          </a:p>
        </p:txBody>
      </p:sp>
      <p:sp>
        <p:nvSpPr>
          <p:cNvPr id="4" name="TextBox 3">
            <a:extLst>
              <a:ext uri="{FF2B5EF4-FFF2-40B4-BE49-F238E27FC236}">
                <a16:creationId xmlns:a16="http://schemas.microsoft.com/office/drawing/2014/main" id="{5EB3761F-8442-6735-AF04-5375412A8271}"/>
              </a:ext>
            </a:extLst>
          </p:cNvPr>
          <p:cNvSpPr txBox="1"/>
          <p:nvPr/>
        </p:nvSpPr>
        <p:spPr>
          <a:xfrm>
            <a:off x="471813" y="-212942"/>
            <a:ext cx="11248374" cy="658835"/>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a:ea typeface="+mn-ea"/>
                <a:cs typeface="+mn-cs"/>
              </a:rPr>
              <a:t>I Corinthians 15:51-52  NAS95</a:t>
            </a:r>
          </a:p>
        </p:txBody>
      </p:sp>
    </p:spTree>
    <p:extLst>
      <p:ext uri="{BB962C8B-B14F-4D97-AF65-F5344CB8AC3E}">
        <p14:creationId xmlns:p14="http://schemas.microsoft.com/office/powerpoint/2010/main" val="3729947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3B5E-6AF2-9014-6449-C1507DC9E1CE}"/>
              </a:ext>
            </a:extLst>
          </p:cNvPr>
          <p:cNvSpPr>
            <a:spLocks noGrp="1"/>
          </p:cNvSpPr>
          <p:nvPr>
            <p:ph type="title"/>
          </p:nvPr>
        </p:nvSpPr>
        <p:spPr>
          <a:xfrm>
            <a:off x="838201" y="524435"/>
            <a:ext cx="5683622" cy="1807305"/>
          </a:xfrm>
        </p:spPr>
        <p:txBody>
          <a:bodyPr vert="horz" lIns="91440" tIns="45720" rIns="91440" bIns="45720" rtlCol="0" anchor="ctr">
            <a:normAutofit fontScale="90000"/>
          </a:bodyPr>
          <a:lstStyle/>
          <a:p>
            <a:r>
              <a:rPr lang="en-US" sz="4400" b="1" dirty="0"/>
              <a:t>One Day Jesus Will Return to Take His Saints Home!</a:t>
            </a:r>
            <a:endParaRPr lang="en-US" dirty="0"/>
          </a:p>
        </p:txBody>
      </p:sp>
      <p:pic>
        <p:nvPicPr>
          <p:cNvPr id="5" name="Picture 4">
            <a:extLst>
              <a:ext uri="{FF2B5EF4-FFF2-40B4-BE49-F238E27FC236}">
                <a16:creationId xmlns:a16="http://schemas.microsoft.com/office/drawing/2014/main" id="{C69DA88E-020E-7C9A-D0A7-86ABCC1F87BC}"/>
              </a:ext>
            </a:extLst>
          </p:cNvPr>
          <p:cNvPicPr>
            <a:picLocks noChangeAspect="1"/>
          </p:cNvPicPr>
          <p:nvPr/>
        </p:nvPicPr>
        <p:blipFill>
          <a:blip r:embed="rId3">
            <a:extLst>
              <a:ext uri="{28A0092B-C50C-407E-A947-70E740481C1C}">
                <a14:useLocalDpi xmlns:a14="http://schemas.microsoft.com/office/drawing/2010/main" val="0"/>
              </a:ext>
            </a:extLst>
          </a:blip>
          <a:srcRect t="7716" b="771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0462CE61-6044-7295-3CB6-ECD2B4279FBE}"/>
              </a:ext>
            </a:extLst>
          </p:cNvPr>
          <p:cNvSpPr>
            <a:spLocks noGrp="1"/>
          </p:cNvSpPr>
          <p:nvPr>
            <p:ph type="ftr" sz="quarter" idx="11"/>
          </p:nvPr>
        </p:nvSpPr>
        <p:spPr>
          <a:xfrm>
            <a:off x="27061"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One Day</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8" name="Content Placeholder 4">
            <a:extLst>
              <a:ext uri="{FF2B5EF4-FFF2-40B4-BE49-F238E27FC236}">
                <a16:creationId xmlns:a16="http://schemas.microsoft.com/office/drawing/2014/main" id="{7102B7CA-9E20-7B03-11E1-DF833D7F5817}"/>
              </a:ext>
            </a:extLst>
          </p:cNvPr>
          <p:cNvSpPr txBox="1">
            <a:spLocks/>
          </p:cNvSpPr>
          <p:nvPr/>
        </p:nvSpPr>
        <p:spPr>
          <a:xfrm>
            <a:off x="688932" y="2467627"/>
            <a:ext cx="5540283" cy="37327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ctr">
              <a:buClr>
                <a:srgbClr val="83992A"/>
              </a:buClr>
              <a:buNone/>
            </a:pPr>
            <a:r>
              <a:rPr lang="en-US" sz="3600" b="1" dirty="0">
                <a:ln w="0"/>
                <a:solidFill>
                  <a:srgbClr val="FFFF00"/>
                </a:solidFill>
                <a:effectLst>
                  <a:outerShdw blurRad="38100" dist="25400" dir="5400000" algn="ctr" rotWithShape="0">
                    <a:srgbClr val="6E747A">
                      <a:alpha val="43000"/>
                    </a:srgbClr>
                  </a:outerShdw>
                </a:effectLst>
              </a:rPr>
              <a:t>One day the Lord will be revealed in His fullness as our Savior because He will be coming not in reference to sin but for salvation! </a:t>
            </a:r>
            <a:endParaRPr kumimoji="0" lang="en-US" sz="3600" b="1" i="0"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Tahoma"/>
              <a:ea typeface="+mn-ea"/>
              <a:cs typeface="+mn-cs"/>
            </a:endParaRPr>
          </a:p>
        </p:txBody>
      </p:sp>
    </p:spTree>
    <p:extLst>
      <p:ext uri="{BB962C8B-B14F-4D97-AF65-F5344CB8AC3E}">
        <p14:creationId xmlns:p14="http://schemas.microsoft.com/office/powerpoint/2010/main" val="1539242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E961AD-C153-02E8-DC8C-831EA08D271D}"/>
              </a:ext>
            </a:extLst>
          </p:cNvPr>
          <p:cNvSpPr>
            <a:spLocks noGrp="1"/>
          </p:cNvSpPr>
          <p:nvPr>
            <p:ph type="title"/>
          </p:nvPr>
        </p:nvSpPr>
        <p:spPr/>
        <p:txBody>
          <a:bodyPr>
            <a:normAutofit/>
          </a:bodyPr>
          <a:lstStyle/>
          <a:p>
            <a:r>
              <a:rPr lang="en-US" b="1" dirty="0"/>
              <a:t>Conclusion</a:t>
            </a:r>
          </a:p>
        </p:txBody>
      </p:sp>
      <p:sp>
        <p:nvSpPr>
          <p:cNvPr id="5" name="Content Placeholder 4">
            <a:extLst>
              <a:ext uri="{FF2B5EF4-FFF2-40B4-BE49-F238E27FC236}">
                <a16:creationId xmlns:a16="http://schemas.microsoft.com/office/drawing/2014/main" id="{6F8553F0-3466-F54A-B293-40F7457D647F}"/>
              </a:ext>
            </a:extLst>
          </p:cNvPr>
          <p:cNvSpPr>
            <a:spLocks noGrp="1"/>
          </p:cNvSpPr>
          <p:nvPr>
            <p:ph idx="1"/>
          </p:nvPr>
        </p:nvSpPr>
        <p:spPr>
          <a:xfrm>
            <a:off x="772438" y="2344512"/>
            <a:ext cx="10647123" cy="4083485"/>
          </a:xfrm>
        </p:spPr>
        <p:txBody>
          <a:bodyPr numCol="2" anchor="ctr">
            <a:noAutofit/>
          </a:bodyPr>
          <a:lstStyle/>
          <a:p>
            <a:pPr>
              <a:buClr>
                <a:srgbClr val="0000FF"/>
              </a:buClr>
            </a:pPr>
            <a:r>
              <a:rPr lang="en-US" sz="2800" dirty="0"/>
              <a:t>One Day Jesus Lived As Our Example!</a:t>
            </a:r>
          </a:p>
          <a:p>
            <a:pPr>
              <a:buClr>
                <a:srgbClr val="0000FF"/>
              </a:buClr>
            </a:pPr>
            <a:r>
              <a:rPr lang="en-US" sz="2800" dirty="0"/>
              <a:t>One Day Jesus Died On the Cross for Our Sins!</a:t>
            </a:r>
          </a:p>
          <a:p>
            <a:pPr>
              <a:buClr>
                <a:srgbClr val="0000FF"/>
              </a:buClr>
            </a:pPr>
            <a:r>
              <a:rPr lang="en-US" sz="2800" dirty="0"/>
              <a:t>One Day Jesus Was Buried &amp; Rose from the Dead!</a:t>
            </a:r>
          </a:p>
          <a:p>
            <a:pPr>
              <a:buClr>
                <a:srgbClr val="0000FF"/>
              </a:buClr>
            </a:pPr>
            <a:r>
              <a:rPr lang="en-US" sz="2800" dirty="0"/>
              <a:t>One Day Jesus Will Return to Take His Saints Home!</a:t>
            </a:r>
          </a:p>
        </p:txBody>
      </p:sp>
      <p:sp>
        <p:nvSpPr>
          <p:cNvPr id="2" name="Footer Placeholder 1">
            <a:extLst>
              <a:ext uri="{FF2B5EF4-FFF2-40B4-BE49-F238E27FC236}">
                <a16:creationId xmlns:a16="http://schemas.microsoft.com/office/drawing/2014/main" id="{61C75834-1614-FFC3-B37D-E9C67324689C}"/>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One Day</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6" name="Content Placeholder 3">
            <a:extLst>
              <a:ext uri="{FF2B5EF4-FFF2-40B4-BE49-F238E27FC236}">
                <a16:creationId xmlns:a16="http://schemas.microsoft.com/office/drawing/2014/main" id="{4DEFC9B6-BF35-02AF-9E7E-14EF7A184F3C}"/>
              </a:ext>
            </a:extLst>
          </p:cNvPr>
          <p:cNvSpPr txBox="1">
            <a:spLocks/>
          </p:cNvSpPr>
          <p:nvPr/>
        </p:nvSpPr>
        <p:spPr>
          <a:xfrm>
            <a:off x="5770324" y="2997430"/>
            <a:ext cx="5649237" cy="277764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sz="2800" b="1"/>
              <a:t>“Living</a:t>
            </a:r>
            <a:r>
              <a:rPr lang="en-US" sz="2800" b="1" dirty="0"/>
              <a:t>, He loved me; dying, He saved me; Buried, He carried my sins far away; Rising, He justified, freely forever: One day He's coming--O glorious day!”</a:t>
            </a:r>
            <a:r>
              <a:rPr lang="en-US" sz="2800" dirty="0"/>
              <a:t> </a:t>
            </a:r>
          </a:p>
        </p:txBody>
      </p:sp>
    </p:spTree>
    <p:extLst>
      <p:ext uri="{BB962C8B-B14F-4D97-AF65-F5344CB8AC3E}">
        <p14:creationId xmlns:p14="http://schemas.microsoft.com/office/powerpoint/2010/main" val="745535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itle 3">
            <a:extLst>
              <a:ext uri="{FF2B5EF4-FFF2-40B4-BE49-F238E27FC236}">
                <a16:creationId xmlns:a16="http://schemas.microsoft.com/office/drawing/2014/main" id="{38E961AD-C153-02E8-DC8C-831EA08D271D}"/>
              </a:ext>
            </a:extLst>
          </p:cNvPr>
          <p:cNvSpPr>
            <a:spLocks noGrp="1"/>
          </p:cNvSpPr>
          <p:nvPr>
            <p:ph type="title"/>
          </p:nvPr>
        </p:nvSpPr>
        <p:spPr>
          <a:xfrm>
            <a:off x="607885" y="982132"/>
            <a:ext cx="5291027" cy="1325373"/>
          </a:xfrm>
        </p:spPr>
        <p:txBody>
          <a:bodyPr anchor="b">
            <a:normAutofit/>
          </a:bodyPr>
          <a:lstStyle/>
          <a:p>
            <a:r>
              <a:rPr lang="en-US" sz="4800" b="1" dirty="0">
                <a:solidFill>
                  <a:srgbClr val="262626"/>
                </a:solidFill>
              </a:rPr>
              <a:t>Conclusion</a:t>
            </a:r>
          </a:p>
        </p:txBody>
      </p:sp>
      <p:cxnSp>
        <p:nvCxnSpPr>
          <p:cNvPr id="20" name="Straight Connector 19">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6F8553F0-3466-F54A-B293-40F7457D647F}"/>
              </a:ext>
            </a:extLst>
          </p:cNvPr>
          <p:cNvSpPr>
            <a:spLocks noGrp="1"/>
          </p:cNvSpPr>
          <p:nvPr>
            <p:ph idx="1"/>
          </p:nvPr>
        </p:nvSpPr>
        <p:spPr>
          <a:xfrm>
            <a:off x="761504" y="2493774"/>
            <a:ext cx="5137408" cy="3382094"/>
          </a:xfrm>
        </p:spPr>
        <p:txBody>
          <a:bodyPr numCol="1">
            <a:noAutofit/>
          </a:bodyPr>
          <a:lstStyle/>
          <a:p>
            <a:pPr>
              <a:buClr>
                <a:srgbClr val="0000FF"/>
              </a:buClr>
            </a:pPr>
            <a:r>
              <a:rPr lang="en-US" sz="2800" dirty="0">
                <a:solidFill>
                  <a:srgbClr val="262626"/>
                </a:solidFill>
              </a:rPr>
              <a:t>He came to earth because He loved us, He died and was buried to save us &amp; to take our sins away, He arose that we might be justified, and He will come again to take us home</a:t>
            </a:r>
          </a:p>
        </p:txBody>
      </p:sp>
      <p:pic>
        <p:nvPicPr>
          <p:cNvPr id="7" name="Picture 6" descr="A person climbing on a cross&#10;&#10;Description automatically generated">
            <a:extLst>
              <a:ext uri="{FF2B5EF4-FFF2-40B4-BE49-F238E27FC236}">
                <a16:creationId xmlns:a16="http://schemas.microsoft.com/office/drawing/2014/main" id="{82309099-D71A-0389-41DE-406F61A213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4186" y="1022159"/>
            <a:ext cx="5362997" cy="4893735"/>
          </a:xfrm>
          <a:prstGeom prst="rect">
            <a:avLst/>
          </a:prstGeom>
          <a:ln w="57150" cmpd="thickThin">
            <a:solidFill>
              <a:srgbClr val="7F7F7F"/>
            </a:solidFill>
            <a:miter lim="800000"/>
          </a:ln>
        </p:spPr>
      </p:pic>
      <p:sp>
        <p:nvSpPr>
          <p:cNvPr id="2" name="Footer Placeholder 1">
            <a:extLst>
              <a:ext uri="{FF2B5EF4-FFF2-40B4-BE49-F238E27FC236}">
                <a16:creationId xmlns:a16="http://schemas.microsoft.com/office/drawing/2014/main" id="{61C75834-1614-FFC3-B37D-E9C67324689C}"/>
              </a:ext>
            </a:extLst>
          </p:cNvPr>
          <p:cNvSpPr>
            <a:spLocks noGrp="1"/>
          </p:cNvSpPr>
          <p:nvPr>
            <p:ph type="ftr" sz="quarter" idx="11"/>
          </p:nvPr>
        </p:nvSpPr>
        <p:spPr>
          <a:xfrm>
            <a:off x="0" y="6533836"/>
            <a:ext cx="7305900" cy="279400"/>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solidFill>
                  <a:srgbClr val="000000"/>
                </a:solidFill>
                <a:effectLst/>
                <a:uLnTx/>
                <a:uFillTx/>
                <a:latin typeface="Tahoma"/>
                <a:ea typeface="+mn-ea"/>
                <a:cs typeface="+mn-cs"/>
              </a:rPr>
              <a:t>One Day</a:t>
            </a:r>
          </a:p>
        </p:txBody>
      </p:sp>
    </p:spTree>
    <p:extLst>
      <p:ext uri="{BB962C8B-B14F-4D97-AF65-F5344CB8AC3E}">
        <p14:creationId xmlns:p14="http://schemas.microsoft.com/office/powerpoint/2010/main" val="427238234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34762C-11FA-B9B8-FB3F-9CCD1C9D96E5}"/>
              </a:ext>
            </a:extLst>
          </p:cNvPr>
          <p:cNvSpPr txBox="1"/>
          <p:nvPr/>
        </p:nvSpPr>
        <p:spPr>
          <a:xfrm>
            <a:off x="745752" y="623700"/>
            <a:ext cx="10700496" cy="5123903"/>
          </a:xfrm>
          <a:prstGeom prst="rect">
            <a:avLst/>
          </a:prstGeom>
          <a:noFill/>
        </p:spPr>
        <p:txBody>
          <a:bodyPr wrap="square">
            <a:spAutoFit/>
          </a:bodyPr>
          <a:lstStyle/>
          <a:p>
            <a:pPr marL="400050" marR="0" lvl="0" indent="-400050"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000" b="0" i="0" u="none" strike="noStrike" kern="1200" cap="none" spc="0" normalizeH="0" baseline="0" noProof="0" dirty="0">
                <a:ln>
                  <a:noFill/>
                </a:ln>
                <a:solidFill>
                  <a:prstClr val="black"/>
                </a:solidFill>
                <a:effectLst/>
                <a:uLnTx/>
                <a:uFillTx/>
                <a:latin typeface="Tahoma"/>
                <a:ea typeface="+mn-ea"/>
                <a:cs typeface="+mn-cs"/>
              </a:rPr>
              <a:t>8.  Now if we have died with Christ, we believe that we shall also live with Him,</a:t>
            </a:r>
          </a:p>
          <a:p>
            <a:pPr marL="400050" marR="0" lvl="0" indent="-400050"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000" b="0" i="0" u="none" strike="noStrike" kern="1200" cap="none" spc="0" normalizeH="0" baseline="0" noProof="0" dirty="0">
                <a:ln>
                  <a:noFill/>
                </a:ln>
                <a:solidFill>
                  <a:prstClr val="black"/>
                </a:solidFill>
                <a:effectLst/>
                <a:uLnTx/>
                <a:uFillTx/>
                <a:latin typeface="Tahoma"/>
                <a:ea typeface="+mn-ea"/>
                <a:cs typeface="+mn-cs"/>
              </a:rPr>
              <a:t>9.  knowing that Christ, having been raised from the dead, is never to die again; death no longer is master over Him.</a:t>
            </a:r>
          </a:p>
          <a:p>
            <a:pPr marL="400050" marR="0" lvl="0" indent="-400050"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000" b="0" i="0" u="none" strike="noStrike" kern="1200" cap="none" spc="0" normalizeH="0" baseline="0" noProof="0" dirty="0">
                <a:ln>
                  <a:noFill/>
                </a:ln>
                <a:solidFill>
                  <a:prstClr val="black"/>
                </a:solidFill>
                <a:effectLst/>
                <a:uLnTx/>
                <a:uFillTx/>
                <a:latin typeface="Tahoma"/>
                <a:ea typeface="+mn-ea"/>
                <a:cs typeface="+mn-cs"/>
              </a:rPr>
              <a:t>10.  For the death that He died, He died to sin once for all; but the life that He lives, He lives to God.</a:t>
            </a:r>
          </a:p>
          <a:p>
            <a:pPr marL="400050" marR="0" lvl="0" indent="-400050"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000" b="0" i="0" u="none" strike="noStrike" kern="1200" cap="none" spc="0" normalizeH="0" baseline="0" noProof="0" dirty="0">
                <a:ln>
                  <a:noFill/>
                </a:ln>
                <a:solidFill>
                  <a:prstClr val="black"/>
                </a:solidFill>
                <a:effectLst/>
                <a:uLnTx/>
                <a:uFillTx/>
                <a:latin typeface="Tahoma"/>
                <a:ea typeface="+mn-ea"/>
                <a:cs typeface="+mn-cs"/>
              </a:rPr>
              <a:t>11.  Even so consider yourselves to be dead to sin, but alive to God in Christ Jesus.</a:t>
            </a:r>
          </a:p>
          <a:p>
            <a:pPr marL="400050" marR="0" lvl="0" indent="-400050"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000" b="0" i="0" u="none" strike="noStrike" kern="1200" cap="none" spc="0" normalizeH="0" baseline="0" noProof="0" dirty="0">
                <a:ln>
                  <a:noFill/>
                </a:ln>
                <a:solidFill>
                  <a:prstClr val="black"/>
                </a:solidFill>
                <a:effectLst/>
                <a:uLnTx/>
                <a:uFillTx/>
                <a:latin typeface="Tahoma"/>
                <a:ea typeface="+mn-ea"/>
                <a:cs typeface="+mn-cs"/>
              </a:rPr>
              <a:t>12.  Therefore do not let sin reign in your mortal body so that you obey its lusts,</a:t>
            </a:r>
          </a:p>
          <a:p>
            <a:pPr marL="400050" marR="0" lvl="0" indent="-400050"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000" b="0" i="0" u="none" strike="noStrike" kern="1200" cap="none" spc="0" normalizeH="0" baseline="0" noProof="0" dirty="0">
                <a:ln>
                  <a:noFill/>
                </a:ln>
                <a:solidFill>
                  <a:prstClr val="black"/>
                </a:solidFill>
                <a:effectLst/>
                <a:uLnTx/>
                <a:uFillTx/>
                <a:latin typeface="Tahoma"/>
                <a:ea typeface="+mn-ea"/>
                <a:cs typeface="+mn-cs"/>
              </a:rPr>
              <a:t>13.  and do not go on presenting the members of your body to sin as instruments of unrighteousness; but present yourselves to God as those alive from the dead, and your members as instruments of righteousness to God.   </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57575"/>
              </a:solidFill>
              <a:effectLst/>
              <a:uLnTx/>
              <a:uFillTx/>
              <a:latin typeface="Lucida Bright" panose="02040602050505020304" pitchFamily="18" charset="0"/>
              <a:ea typeface="+mn-ea"/>
              <a:cs typeface="+mn-cs"/>
            </a:endParaRPr>
          </a:p>
        </p:txBody>
      </p:sp>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One Day</a:t>
            </a:r>
          </a:p>
        </p:txBody>
      </p:sp>
      <p:sp>
        <p:nvSpPr>
          <p:cNvPr id="4" name="TextBox 3">
            <a:extLst>
              <a:ext uri="{FF2B5EF4-FFF2-40B4-BE49-F238E27FC236}">
                <a16:creationId xmlns:a16="http://schemas.microsoft.com/office/drawing/2014/main" id="{5EB3761F-8442-6735-AF04-5375412A8271}"/>
              </a:ext>
            </a:extLst>
          </p:cNvPr>
          <p:cNvSpPr txBox="1"/>
          <p:nvPr/>
        </p:nvSpPr>
        <p:spPr>
          <a:xfrm>
            <a:off x="471813" y="-212942"/>
            <a:ext cx="11248374" cy="658835"/>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a:ea typeface="+mn-ea"/>
                <a:cs typeface="+mn-cs"/>
              </a:rPr>
              <a:t>Romans 6:8-13 NAS95</a:t>
            </a:r>
          </a:p>
        </p:txBody>
      </p:sp>
    </p:spTree>
    <p:extLst>
      <p:ext uri="{BB962C8B-B14F-4D97-AF65-F5344CB8AC3E}">
        <p14:creationId xmlns:p14="http://schemas.microsoft.com/office/powerpoint/2010/main" val="1804846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34762C-11FA-B9B8-FB3F-9CCD1C9D96E5}"/>
              </a:ext>
            </a:extLst>
          </p:cNvPr>
          <p:cNvSpPr txBox="1"/>
          <p:nvPr/>
        </p:nvSpPr>
        <p:spPr>
          <a:xfrm>
            <a:off x="613775" y="561070"/>
            <a:ext cx="11106412" cy="5585568"/>
          </a:xfrm>
          <a:prstGeom prst="rect">
            <a:avLst/>
          </a:prstGeom>
          <a:noFill/>
        </p:spPr>
        <p:txBody>
          <a:bodyPr wrap="square">
            <a:spAutoFit/>
          </a:bodyPr>
          <a:lstStyle/>
          <a:p>
            <a:pPr marL="576263" marR="0" lvl="0" indent="-576263" algn="l" defTabSz="4572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ea typeface="+mn-ea"/>
                <a:cs typeface="+mn-cs"/>
              </a:rPr>
              <a:t>1.  Now I make known to you, brethren, the gospel which I preached to you, which also you received, in which also you stand,</a:t>
            </a:r>
          </a:p>
          <a:p>
            <a:pPr marL="576263" marR="0" lvl="0" indent="-576263" algn="l" defTabSz="4572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ea typeface="+mn-ea"/>
                <a:cs typeface="+mn-cs"/>
              </a:rPr>
              <a:t>2.  by which also you are saved, if you hold fast the word which I preached to you, unless you believed in vain.</a:t>
            </a:r>
          </a:p>
          <a:p>
            <a:pPr marL="576263" marR="0" lvl="0" indent="-576263" algn="l" defTabSz="4572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ea typeface="+mn-ea"/>
                <a:cs typeface="+mn-cs"/>
              </a:rPr>
              <a:t>3.  For I delivered to you as of first importance what I also received, that Christ died for our sins according to the Scriptures,</a:t>
            </a:r>
          </a:p>
          <a:p>
            <a:pPr marL="576263" marR="0" lvl="0" indent="-576263" algn="l" defTabSz="4572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ea typeface="+mn-ea"/>
                <a:cs typeface="+mn-cs"/>
              </a:rPr>
              <a:t>4.  and that He was buried, and that He was raised on the third day according to the Scriptures, </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57575"/>
              </a:solidFill>
              <a:effectLst/>
              <a:uLnTx/>
              <a:uFillTx/>
              <a:latin typeface="Lucida Bright" panose="02040602050505020304" pitchFamily="18" charset="0"/>
              <a:ea typeface="+mn-ea"/>
              <a:cs typeface="+mn-cs"/>
            </a:endParaRPr>
          </a:p>
        </p:txBody>
      </p:sp>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One Day</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4" name="TextBox 3">
            <a:extLst>
              <a:ext uri="{FF2B5EF4-FFF2-40B4-BE49-F238E27FC236}">
                <a16:creationId xmlns:a16="http://schemas.microsoft.com/office/drawing/2014/main" id="{5EB3761F-8442-6735-AF04-5375412A8271}"/>
              </a:ext>
            </a:extLst>
          </p:cNvPr>
          <p:cNvSpPr txBox="1"/>
          <p:nvPr/>
        </p:nvSpPr>
        <p:spPr>
          <a:xfrm>
            <a:off x="471813" y="-212942"/>
            <a:ext cx="11248374" cy="658835"/>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mj-lt"/>
                <a:ea typeface="+mn-ea"/>
                <a:cs typeface="+mn-cs"/>
              </a:rPr>
              <a:t>I Corinthians 15:1-4 NAS95</a:t>
            </a:r>
          </a:p>
        </p:txBody>
      </p:sp>
    </p:spTree>
    <p:extLst>
      <p:ext uri="{BB962C8B-B14F-4D97-AF65-F5344CB8AC3E}">
        <p14:creationId xmlns:p14="http://schemas.microsoft.com/office/powerpoint/2010/main" val="1561598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1503056" y="6548438"/>
            <a:ext cx="3352800" cy="30956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“One Day”</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157698" name="Rectangle 1026"/>
          <p:cNvSpPr>
            <a:spLocks noGrp="1" noChangeArrowheads="1"/>
          </p:cNvSpPr>
          <p:nvPr>
            <p:ph type="title"/>
          </p:nvPr>
        </p:nvSpPr>
        <p:spPr>
          <a:xfrm>
            <a:off x="1521542" y="-7118"/>
            <a:ext cx="9161206" cy="479609"/>
          </a:xfrm>
        </p:spPr>
        <p:txBody>
          <a:bodyPr>
            <a:noAutofit/>
          </a:bodyPr>
          <a:lstStyle/>
          <a:p>
            <a:pPr>
              <a:buClr>
                <a:schemeClr val="accent6">
                  <a:lumMod val="75000"/>
                </a:schemeClr>
              </a:buClr>
              <a:defRPr/>
            </a:pPr>
            <a:r>
              <a:rPr lang="en-US" sz="4000" b="1" u="sng" dirty="0">
                <a:solidFill>
                  <a:schemeClr val="tx1"/>
                </a:solidFill>
                <a:latin typeface="Arial" pitchFamily="34" charset="0"/>
                <a:cs typeface="Arial" pitchFamily="34" charset="0"/>
              </a:rPr>
              <a:t>Conclusion</a:t>
            </a:r>
          </a:p>
        </p:txBody>
      </p:sp>
      <p:sp>
        <p:nvSpPr>
          <p:cNvPr id="11" name="Text Box 7"/>
          <p:cNvSpPr txBox="1">
            <a:spLocks noChangeArrowheads="1"/>
          </p:cNvSpPr>
          <p:nvPr/>
        </p:nvSpPr>
        <p:spPr bwMode="auto">
          <a:xfrm>
            <a:off x="678297" y="727502"/>
            <a:ext cx="10845648" cy="1077218"/>
          </a:xfrm>
          <a:prstGeom prst="rect">
            <a:avLst/>
          </a:prstGeom>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3200" b="1" dirty="0">
                <a:solidFill>
                  <a:srgbClr val="0000FF"/>
                </a:solidFill>
                <a:latin typeface="Tahoma" pitchFamily="34" charset="0"/>
                <a:cs typeface="Times New Roman" pitchFamily="18" charset="0"/>
              </a:rPr>
              <a:t>We can, and should, proclaim to the lost what Jesus has done and will do for us “One Day!”</a:t>
            </a:r>
            <a:endParaRPr kumimoji="0" lang="en-US" sz="3200" b="1" i="1" u="none" strike="noStrike" kern="1200" cap="none" spc="0" normalizeH="0" baseline="0" noProof="0" dirty="0">
              <a:ln>
                <a:noFill/>
              </a:ln>
              <a:solidFill>
                <a:srgbClr val="0000FF"/>
              </a:solidFill>
              <a:effectLst/>
              <a:uLnTx/>
              <a:uFillTx/>
              <a:latin typeface="Tahoma" pitchFamily="34"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rot="21011191">
            <a:off x="892290" y="2239254"/>
            <a:ext cx="2139517" cy="269470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8411" y="2789450"/>
            <a:ext cx="1703211" cy="271789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0528">
            <a:off x="8162699" y="2251917"/>
            <a:ext cx="3040164" cy="2278934"/>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8303" y="3995278"/>
            <a:ext cx="2667000" cy="2116005"/>
          </a:xfrm>
          <a:prstGeom prst="rect">
            <a:avLst/>
          </a:prstGeom>
        </p:spPr>
      </p:pic>
    </p:spTree>
    <p:extLst>
      <p:ext uri="{BB962C8B-B14F-4D97-AF65-F5344CB8AC3E}">
        <p14:creationId xmlns:p14="http://schemas.microsoft.com/office/powerpoint/2010/main" val="3491216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6"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par>
                          <p:cTn id="25" fill="hold">
                            <p:stCondLst>
                              <p:cond delay="4500"/>
                            </p:stCondLst>
                            <p:childTnLst>
                              <p:par>
                                <p:cTn id="26" presetID="53" presetClass="entr" presetSubtype="16"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34762C-11FA-B9B8-FB3F-9CCD1C9D96E5}"/>
              </a:ext>
            </a:extLst>
          </p:cNvPr>
          <p:cNvSpPr txBox="1"/>
          <p:nvPr/>
        </p:nvSpPr>
        <p:spPr>
          <a:xfrm>
            <a:off x="745752" y="623700"/>
            <a:ext cx="10700496" cy="5585568"/>
          </a:xfrm>
          <a:prstGeom prst="rect">
            <a:avLst/>
          </a:prstGeom>
          <a:noFill/>
        </p:spPr>
        <p:txBody>
          <a:bodyPr wrap="square">
            <a:spAutoFit/>
          </a:bodyPr>
          <a:lstStyle/>
          <a:p>
            <a:pPr marL="688975" marR="0" lvl="0" indent="-688975"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800" b="0" i="0" u="none" strike="noStrike" kern="1200" cap="none" spc="0" normalizeH="0" baseline="0" noProof="0" dirty="0">
                <a:ln>
                  <a:noFill/>
                </a:ln>
                <a:solidFill>
                  <a:prstClr val="black"/>
                </a:solidFill>
                <a:effectLst/>
                <a:uLnTx/>
                <a:uFillTx/>
                <a:latin typeface="Tahoma"/>
                <a:ea typeface="+mn-ea"/>
                <a:cs typeface="+mn-cs"/>
              </a:rPr>
              <a:t>16.  For if the dead are not raised, not even Christ has been raised;</a:t>
            </a:r>
          </a:p>
          <a:p>
            <a:pPr marL="688975" marR="0" lvl="0" indent="-688975"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800" b="0" i="0" u="none" strike="noStrike" kern="1200" cap="none" spc="0" normalizeH="0" baseline="0" noProof="0" dirty="0">
                <a:ln>
                  <a:noFill/>
                </a:ln>
                <a:solidFill>
                  <a:prstClr val="black"/>
                </a:solidFill>
                <a:effectLst/>
                <a:uLnTx/>
                <a:uFillTx/>
                <a:latin typeface="Tahoma"/>
                <a:ea typeface="+mn-ea"/>
                <a:cs typeface="+mn-cs"/>
              </a:rPr>
              <a:t>17.  and if Christ has not been raised, your faith is worthless; you are still in your sins.</a:t>
            </a:r>
          </a:p>
          <a:p>
            <a:pPr marL="688975" marR="0" lvl="0" indent="-688975"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800" b="0" i="0" u="none" strike="noStrike" kern="1200" cap="none" spc="0" normalizeH="0" baseline="0" noProof="0" dirty="0">
                <a:ln>
                  <a:noFill/>
                </a:ln>
                <a:solidFill>
                  <a:prstClr val="black"/>
                </a:solidFill>
                <a:effectLst/>
                <a:uLnTx/>
                <a:uFillTx/>
                <a:latin typeface="Tahoma"/>
                <a:ea typeface="+mn-ea"/>
                <a:cs typeface="+mn-cs"/>
              </a:rPr>
              <a:t>18.  Then those also who have fallen asleep in Christ have perished.</a:t>
            </a:r>
          </a:p>
          <a:p>
            <a:pPr marL="688975" marR="0" lvl="0" indent="-688975"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800" b="0" i="0" u="none" strike="noStrike" kern="1200" cap="none" spc="0" normalizeH="0" baseline="0" noProof="0" dirty="0">
                <a:ln>
                  <a:noFill/>
                </a:ln>
                <a:solidFill>
                  <a:prstClr val="black"/>
                </a:solidFill>
                <a:effectLst/>
                <a:uLnTx/>
                <a:uFillTx/>
                <a:latin typeface="Tahoma"/>
                <a:ea typeface="+mn-ea"/>
                <a:cs typeface="+mn-cs"/>
              </a:rPr>
              <a:t>19.  If we have hoped in Christ in this life only, we are of all men most to be pitied.</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57575"/>
              </a:solidFill>
              <a:effectLst/>
              <a:uLnTx/>
              <a:uFillTx/>
              <a:latin typeface="Lucida Bright" panose="02040602050505020304" pitchFamily="18" charset="0"/>
              <a:ea typeface="+mn-ea"/>
              <a:cs typeface="+mn-cs"/>
            </a:endParaRPr>
          </a:p>
        </p:txBody>
      </p:sp>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One Day</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4" name="TextBox 3">
            <a:extLst>
              <a:ext uri="{FF2B5EF4-FFF2-40B4-BE49-F238E27FC236}">
                <a16:creationId xmlns:a16="http://schemas.microsoft.com/office/drawing/2014/main" id="{5EB3761F-8442-6735-AF04-5375412A8271}"/>
              </a:ext>
            </a:extLst>
          </p:cNvPr>
          <p:cNvSpPr txBox="1"/>
          <p:nvPr/>
        </p:nvSpPr>
        <p:spPr>
          <a:xfrm>
            <a:off x="471813" y="-212942"/>
            <a:ext cx="11248374" cy="658835"/>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a:ea typeface="+mn-ea"/>
                <a:cs typeface="+mn-cs"/>
              </a:rPr>
              <a:t>I Corinthians 15:16-19 NAS95</a:t>
            </a:r>
          </a:p>
        </p:txBody>
      </p:sp>
    </p:spTree>
    <p:extLst>
      <p:ext uri="{BB962C8B-B14F-4D97-AF65-F5344CB8AC3E}">
        <p14:creationId xmlns:p14="http://schemas.microsoft.com/office/powerpoint/2010/main" val="1994572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11191">
            <a:off x="829172" y="2070528"/>
            <a:ext cx="2769918" cy="2008190"/>
          </a:xfrm>
          <a:prstGeom prst="rect">
            <a:avLst/>
          </a:prstGeom>
        </p:spPr>
      </p:pic>
      <p:sp>
        <p:nvSpPr>
          <p:cNvPr id="7" name="Footer Placeholder 4"/>
          <p:cNvSpPr>
            <a:spLocks noGrp="1"/>
          </p:cNvSpPr>
          <p:nvPr>
            <p:ph type="ftr" sz="quarter" idx="15"/>
          </p:nvPr>
        </p:nvSpPr>
        <p:spPr>
          <a:xfrm>
            <a:off x="1503056" y="6548438"/>
            <a:ext cx="3352800" cy="309562"/>
          </a:xfrm>
        </p:spPr>
        <p:txBody>
          <a:bodyPr/>
          <a:lstStyle/>
          <a:p>
            <a:pPr>
              <a:defRPr/>
            </a:pPr>
            <a:r>
              <a:rPr lang="en-US"/>
              <a:t>“One Day”</a:t>
            </a:r>
            <a:endParaRPr lang="en-US" dirty="0"/>
          </a:p>
        </p:txBody>
      </p:sp>
      <p:sp>
        <p:nvSpPr>
          <p:cNvPr id="157698" name="Rectangle 1026"/>
          <p:cNvSpPr>
            <a:spLocks noGrp="1" noChangeArrowheads="1"/>
          </p:cNvSpPr>
          <p:nvPr>
            <p:ph type="title"/>
          </p:nvPr>
        </p:nvSpPr>
        <p:spPr>
          <a:xfrm>
            <a:off x="1521542" y="-7118"/>
            <a:ext cx="9161206" cy="479609"/>
          </a:xfrm>
        </p:spPr>
        <p:txBody>
          <a:bodyPr>
            <a:noAutofit/>
          </a:bodyPr>
          <a:lstStyle/>
          <a:p>
            <a:pPr>
              <a:buClr>
                <a:schemeClr val="accent6">
                  <a:lumMod val="75000"/>
                </a:schemeClr>
              </a:buClr>
              <a:defRPr/>
            </a:pPr>
            <a:r>
              <a:rPr lang="en-US" sz="4000" b="1" u="sng" dirty="0">
                <a:solidFill>
                  <a:schemeClr val="tx1"/>
                </a:solidFill>
                <a:latin typeface="Arial" pitchFamily="34" charset="0"/>
                <a:cs typeface="Arial" pitchFamily="34" charset="0"/>
              </a:rPr>
              <a:t>Intro</a:t>
            </a:r>
          </a:p>
        </p:txBody>
      </p:sp>
      <p:sp>
        <p:nvSpPr>
          <p:cNvPr id="11" name="Text Box 7"/>
          <p:cNvSpPr txBox="1">
            <a:spLocks noChangeArrowheads="1"/>
          </p:cNvSpPr>
          <p:nvPr/>
        </p:nvSpPr>
        <p:spPr bwMode="auto">
          <a:xfrm>
            <a:off x="678297" y="727502"/>
            <a:ext cx="10845648" cy="1384995"/>
          </a:xfrm>
          <a:prstGeom prst="rect">
            <a:avLst/>
          </a:prstGeom>
          <a:ln/>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solidFill>
                  <a:srgbClr val="0000FF"/>
                </a:solidFill>
                <a:latin typeface="Tahoma" pitchFamily="34" charset="0"/>
                <a:cs typeface="Times New Roman" pitchFamily="18" charset="0"/>
              </a:rPr>
              <a:t>One day Jesus lived, died, was buried &amp; arose, then promised to return to take His disciples home to Heaven! The good news that brings salvation to all men!</a:t>
            </a:r>
            <a:endParaRPr lang="en-US" sz="2800" b="1" i="1" dirty="0">
              <a:solidFill>
                <a:srgbClr val="0000FF"/>
              </a:solidFill>
              <a:latin typeface="Tahoma" pitchFamily="34" charset="0"/>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145" y="3381932"/>
            <a:ext cx="1703211" cy="271789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0528">
            <a:off x="8255453" y="3601410"/>
            <a:ext cx="3040164" cy="2278934"/>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3763" y="4066526"/>
            <a:ext cx="2667000" cy="2116005"/>
          </a:xfrm>
          <a:prstGeom prst="rect">
            <a:avLst/>
          </a:prstGeom>
        </p:spPr>
      </p:pic>
      <p:sp>
        <p:nvSpPr>
          <p:cNvPr id="4" name="Content Placeholder 3">
            <a:extLst>
              <a:ext uri="{FF2B5EF4-FFF2-40B4-BE49-F238E27FC236}">
                <a16:creationId xmlns:a16="http://schemas.microsoft.com/office/drawing/2014/main" id="{21137D40-2C09-2E70-BEF0-C29B14691ECD}"/>
              </a:ext>
            </a:extLst>
          </p:cNvPr>
          <p:cNvSpPr txBox="1">
            <a:spLocks/>
          </p:cNvSpPr>
          <p:nvPr/>
        </p:nvSpPr>
        <p:spPr>
          <a:xfrm>
            <a:off x="3749965" y="2254685"/>
            <a:ext cx="7636194" cy="3285096"/>
          </a:xfrm>
          <a:prstGeom prst="rect">
            <a:avLst/>
          </a:prstGeom>
        </p:spPr>
        <p:txBody>
          <a:bodyPr vert="horz" lIns="91440" tIns="45720" rIns="91440" bIns="45720" rtlCol="0">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Clr>
                <a:srgbClr val="0000FF"/>
              </a:buClr>
            </a:pPr>
            <a:r>
              <a:rPr lang="en-US" sz="2800" b="1" dirty="0"/>
              <a:t>Hymn: “One Day” (1910) by J. Wilbur Chapman (1859-1918)</a:t>
            </a:r>
          </a:p>
        </p:txBody>
      </p:sp>
    </p:spTree>
    <p:extLst>
      <p:ext uri="{BB962C8B-B14F-4D97-AF65-F5344CB8AC3E}">
        <p14:creationId xmlns:p14="http://schemas.microsoft.com/office/powerpoint/2010/main" val="37563150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par>
                          <p:cTn id="19" fill="hold">
                            <p:stCondLst>
                              <p:cond delay="1000"/>
                            </p:stCondLst>
                            <p:childTnLst>
                              <p:par>
                                <p:cTn id="20" presetID="16" presetClass="entr" presetSubtype="21"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6" presetClass="entr" presetSubtype="1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par>
                          <p:cTn id="33" fill="hold">
                            <p:stCondLst>
                              <p:cond delay="4500"/>
                            </p:stCondLst>
                            <p:childTnLst>
                              <p:par>
                                <p:cTn id="34" presetID="53" presetClass="entr" presetSubtype="16"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t>One Day Jesus Lived As Our Example!</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764088" y="2537545"/>
            <a:ext cx="6012493" cy="3690616"/>
          </a:xfrm>
        </p:spPr>
        <p:txBody>
          <a:bodyPr vert="horz" lIns="91440" tIns="45720" rIns="91440" bIns="45720" rtlCol="0">
            <a:normAutofit fontScale="85000" lnSpcReduction="20000"/>
          </a:bodyPr>
          <a:lstStyle/>
          <a:p>
            <a:pPr>
              <a:buClr>
                <a:srgbClr val="0000FF"/>
              </a:buClr>
            </a:pPr>
            <a:r>
              <a:rPr lang="en-US" dirty="0"/>
              <a:t>“One day when heaven was filled with His praises, One day when sin was as black as could be, Jesus came forth to be born of a virgin: Dwelt among men, my example is He!” </a:t>
            </a:r>
          </a:p>
          <a:p>
            <a:pPr>
              <a:buClr>
                <a:srgbClr val="0000FF"/>
              </a:buClr>
            </a:pPr>
            <a:r>
              <a:rPr lang="en-US" dirty="0"/>
              <a:t>The Scriptures say that Jesus would be born of a virgin: Mt. 1:22-23 (Is. 7:14); Gal. 4:4 </a:t>
            </a:r>
          </a:p>
          <a:p>
            <a:pPr>
              <a:buClr>
                <a:srgbClr val="0000FF"/>
              </a:buClr>
            </a:pPr>
            <a:r>
              <a:rPr lang="en-US" dirty="0"/>
              <a:t>As a human being, He dwelt among men: Phil. 2:5-9: He “emptied Himself,” leaving Heaven taking the form of a bond-servant!</a:t>
            </a:r>
          </a:p>
          <a:p>
            <a:pPr>
              <a:buClr>
                <a:srgbClr val="0000FF"/>
              </a:buClr>
            </a:pPr>
            <a:r>
              <a:rPr lang="en-US" dirty="0"/>
              <a:t>The fact that Jesus was born of a woman and lived on earth made it possible for Him to be our perfect example: I Peter 2:21 (Heb. 4:14-16)</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21044" r="21044"/>
          <a:stretch/>
        </p:blipFill>
        <p:spPr>
          <a:xfrm>
            <a:off x="6488481" y="10"/>
            <a:ext cx="570351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r>
              <a:rPr lang="en-US"/>
              <a:t>One Day</a:t>
            </a:r>
            <a:endParaRPr lang="en-US" dirty="0"/>
          </a:p>
        </p:txBody>
      </p:sp>
    </p:spTree>
    <p:extLst>
      <p:ext uri="{BB962C8B-B14F-4D97-AF65-F5344CB8AC3E}">
        <p14:creationId xmlns:p14="http://schemas.microsoft.com/office/powerpoint/2010/main" val="2840191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37" presetClass="entr" presetSubtype="0"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anim calcmode="lin" valueType="num">
                                      <p:cBhvr>
                                        <p:cTn id="3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34762C-11FA-B9B8-FB3F-9CCD1C9D96E5}"/>
              </a:ext>
            </a:extLst>
          </p:cNvPr>
          <p:cNvSpPr txBox="1"/>
          <p:nvPr/>
        </p:nvSpPr>
        <p:spPr>
          <a:xfrm>
            <a:off x="745752" y="623700"/>
            <a:ext cx="10700496" cy="5400902"/>
          </a:xfrm>
          <a:prstGeom prst="rect">
            <a:avLst/>
          </a:prstGeom>
          <a:noFill/>
        </p:spPr>
        <p:txBody>
          <a:bodyPr wrap="square">
            <a:spAutoFit/>
          </a:bodyPr>
          <a:lstStyle/>
          <a:p>
            <a:pPr marL="1139825" marR="0" lvl="0" indent="-1139825" algn="l" defTabSz="457200" rtl="0" eaLnBrk="1" fontAlgn="auto" latinLnBrk="0" hangingPunct="1">
              <a:lnSpc>
                <a:spcPct val="150000"/>
              </a:lnSpc>
              <a:spcBef>
                <a:spcPts val="0"/>
              </a:spcBef>
              <a:spcAft>
                <a:spcPts val="0"/>
              </a:spcAft>
              <a:buClrTx/>
              <a:buSzTx/>
              <a:buFontTx/>
              <a:buNone/>
              <a:tabLst>
                <a:tab pos="112713" algn="l"/>
              </a:tabLst>
              <a:defRPr/>
            </a:pPr>
            <a:r>
              <a:rPr kumimoji="0" lang="en-US" sz="5400" b="0" i="0" u="none" strike="noStrike" kern="1200" cap="none" spc="0" normalizeH="0" baseline="0" noProof="0" dirty="0">
                <a:ln>
                  <a:noFill/>
                </a:ln>
                <a:solidFill>
                  <a:prstClr val="black"/>
                </a:solidFill>
                <a:effectLst/>
                <a:uLnTx/>
                <a:uFillTx/>
                <a:latin typeface="Tahoma"/>
                <a:ea typeface="+mn-ea"/>
                <a:cs typeface="+mn-cs"/>
              </a:rPr>
              <a:t>21. For to this you were called, since Christ also suffered for you, leaving an example for you to follow in His steps.</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57575"/>
              </a:solidFill>
              <a:effectLst/>
              <a:uLnTx/>
              <a:uFillTx/>
              <a:latin typeface="Lucida Bright" panose="02040602050505020304" pitchFamily="18" charset="0"/>
              <a:ea typeface="+mn-ea"/>
              <a:cs typeface="+mn-cs"/>
            </a:endParaRPr>
          </a:p>
        </p:txBody>
      </p:sp>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One Day</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4" name="TextBox 3">
            <a:extLst>
              <a:ext uri="{FF2B5EF4-FFF2-40B4-BE49-F238E27FC236}">
                <a16:creationId xmlns:a16="http://schemas.microsoft.com/office/drawing/2014/main" id="{5EB3761F-8442-6735-AF04-5375412A8271}"/>
              </a:ext>
            </a:extLst>
          </p:cNvPr>
          <p:cNvSpPr txBox="1"/>
          <p:nvPr/>
        </p:nvSpPr>
        <p:spPr>
          <a:xfrm>
            <a:off x="471813" y="-212942"/>
            <a:ext cx="11248374" cy="658835"/>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a:ea typeface="+mn-ea"/>
                <a:cs typeface="+mn-cs"/>
              </a:rPr>
              <a:t>I Peter 2:21 NET</a:t>
            </a:r>
          </a:p>
        </p:txBody>
      </p:sp>
    </p:spTree>
    <p:extLst>
      <p:ext uri="{BB962C8B-B14F-4D97-AF65-F5344CB8AC3E}">
        <p14:creationId xmlns:p14="http://schemas.microsoft.com/office/powerpoint/2010/main" val="3467476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3B5E-6AF2-9014-6449-C1507DC9E1CE}"/>
              </a:ext>
            </a:extLst>
          </p:cNvPr>
          <p:cNvSpPr>
            <a:spLocks noGrp="1"/>
          </p:cNvSpPr>
          <p:nvPr>
            <p:ph type="title"/>
          </p:nvPr>
        </p:nvSpPr>
        <p:spPr>
          <a:xfrm>
            <a:off x="838201" y="524435"/>
            <a:ext cx="5683622" cy="1807305"/>
          </a:xfrm>
        </p:spPr>
        <p:txBody>
          <a:bodyPr vert="horz" lIns="91440" tIns="45720" rIns="91440" bIns="45720" rtlCol="0" anchor="ctr">
            <a:normAutofit fontScale="90000"/>
          </a:bodyPr>
          <a:lstStyle/>
          <a:p>
            <a:r>
              <a:rPr lang="en-US" sz="4400" b="1" dirty="0"/>
              <a:t>One Day Jesus Lived As Our Example!</a:t>
            </a:r>
            <a:endParaRPr lang="en-US" dirty="0"/>
          </a:p>
        </p:txBody>
      </p:sp>
      <p:pic>
        <p:nvPicPr>
          <p:cNvPr id="5" name="Picture 4">
            <a:extLst>
              <a:ext uri="{FF2B5EF4-FFF2-40B4-BE49-F238E27FC236}">
                <a16:creationId xmlns:a16="http://schemas.microsoft.com/office/drawing/2014/main" id="{C69DA88E-020E-7C9A-D0A7-86ABCC1F87BC}"/>
              </a:ext>
            </a:extLst>
          </p:cNvPr>
          <p:cNvPicPr>
            <a:picLocks noChangeAspect="1"/>
          </p:cNvPicPr>
          <p:nvPr/>
        </p:nvPicPr>
        <p:blipFill>
          <a:blip r:embed="rId3">
            <a:extLst>
              <a:ext uri="{28A0092B-C50C-407E-A947-70E740481C1C}">
                <a14:useLocalDpi xmlns:a14="http://schemas.microsoft.com/office/drawing/2010/main" val="0"/>
              </a:ext>
            </a:extLst>
          </a:blip>
          <a:srcRect l="21044" r="2104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0462CE61-6044-7295-3CB6-ECD2B4279FBE}"/>
              </a:ext>
            </a:extLst>
          </p:cNvPr>
          <p:cNvSpPr>
            <a:spLocks noGrp="1"/>
          </p:cNvSpPr>
          <p:nvPr>
            <p:ph type="ftr" sz="quarter" idx="11"/>
          </p:nvPr>
        </p:nvSpPr>
        <p:spPr>
          <a:xfrm>
            <a:off x="27061"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One Day</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
        <p:nvSpPr>
          <p:cNvPr id="8" name="Content Placeholder 4">
            <a:extLst>
              <a:ext uri="{FF2B5EF4-FFF2-40B4-BE49-F238E27FC236}">
                <a16:creationId xmlns:a16="http://schemas.microsoft.com/office/drawing/2014/main" id="{7102B7CA-9E20-7B03-11E1-DF833D7F5817}"/>
              </a:ext>
            </a:extLst>
          </p:cNvPr>
          <p:cNvSpPr txBox="1">
            <a:spLocks/>
          </p:cNvSpPr>
          <p:nvPr/>
        </p:nvSpPr>
        <p:spPr>
          <a:xfrm>
            <a:off x="688932" y="2467627"/>
            <a:ext cx="5540283" cy="3597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ctr">
              <a:buClr>
                <a:srgbClr val="83992A"/>
              </a:buClr>
              <a:buNone/>
            </a:pPr>
            <a:r>
              <a:rPr lang="en-US" sz="4000" b="1" dirty="0">
                <a:ln w="0"/>
                <a:solidFill>
                  <a:srgbClr val="FFFF00"/>
                </a:solidFill>
                <a:effectLst>
                  <a:outerShdw blurRad="38100" dist="25400" dir="5400000" algn="ctr" rotWithShape="0">
                    <a:srgbClr val="6E747A">
                      <a:alpha val="43000"/>
                    </a:srgbClr>
                  </a:outerShdw>
                </a:effectLst>
              </a:rPr>
              <a:t>One day Jesus came as the Creator among the created and set the example for godly living</a:t>
            </a:r>
            <a:r>
              <a:rPr kumimoji="0" lang="en-US" sz="4000" b="1" i="0"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Tahoma"/>
                <a:ea typeface="+mn-ea"/>
                <a:cs typeface="+mn-cs"/>
              </a:rPr>
              <a:t>!</a:t>
            </a:r>
          </a:p>
        </p:txBody>
      </p:sp>
    </p:spTree>
    <p:extLst>
      <p:ext uri="{BB962C8B-B14F-4D97-AF65-F5344CB8AC3E}">
        <p14:creationId xmlns:p14="http://schemas.microsoft.com/office/powerpoint/2010/main" val="17476064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0D19-ABF4-0ECB-F8E3-041B5784F0F6}"/>
              </a:ext>
            </a:extLst>
          </p:cNvPr>
          <p:cNvSpPr>
            <a:spLocks noGrp="1"/>
          </p:cNvSpPr>
          <p:nvPr>
            <p:ph type="title"/>
          </p:nvPr>
        </p:nvSpPr>
        <p:spPr>
          <a:xfrm>
            <a:off x="599662" y="629839"/>
            <a:ext cx="6379028" cy="1807305"/>
          </a:xfrm>
        </p:spPr>
        <p:txBody>
          <a:bodyPr vert="horz" lIns="91440" tIns="45720" rIns="91440" bIns="45720" rtlCol="0" anchor="ctr">
            <a:normAutofit/>
          </a:bodyPr>
          <a:lstStyle/>
          <a:p>
            <a:r>
              <a:rPr lang="en-US" sz="4000" b="1" dirty="0"/>
              <a:t>One Day Jesus Died On the Cross for Our Sins!</a:t>
            </a:r>
          </a:p>
        </p:txBody>
      </p:sp>
      <p:sp>
        <p:nvSpPr>
          <p:cNvPr id="4" name="Content Placeholder 3">
            <a:extLst>
              <a:ext uri="{FF2B5EF4-FFF2-40B4-BE49-F238E27FC236}">
                <a16:creationId xmlns:a16="http://schemas.microsoft.com/office/drawing/2014/main" id="{9E1442FE-2481-C7B2-F86B-63BD546DF6C9}"/>
              </a:ext>
            </a:extLst>
          </p:cNvPr>
          <p:cNvSpPr>
            <a:spLocks noGrp="1"/>
          </p:cNvSpPr>
          <p:nvPr>
            <p:ph sz="half" idx="1"/>
          </p:nvPr>
        </p:nvSpPr>
        <p:spPr>
          <a:xfrm>
            <a:off x="599662" y="2537545"/>
            <a:ext cx="6502596" cy="3690616"/>
          </a:xfrm>
        </p:spPr>
        <p:txBody>
          <a:bodyPr vert="horz" lIns="91440" tIns="45720" rIns="91440" bIns="45720" rtlCol="0">
            <a:noAutofit/>
          </a:bodyPr>
          <a:lstStyle/>
          <a:p>
            <a:pPr>
              <a:buClr>
                <a:srgbClr val="0000FF"/>
              </a:buClr>
            </a:pPr>
            <a:r>
              <a:rPr lang="en-US" sz="1800" dirty="0"/>
              <a:t>“One day they led Him up Calvary’s mountain; One day they nailed Him to die on the tree, Suffering anguish, despised and rejected, Bearing my sins, my Redeemer is He!” </a:t>
            </a:r>
          </a:p>
          <a:p>
            <a:pPr>
              <a:buClr>
                <a:srgbClr val="0000FF"/>
              </a:buClr>
            </a:pPr>
            <a:r>
              <a:rPr lang="en-US" sz="1800" dirty="0"/>
              <a:t>I Corinthians 15:3: Christ died for our sins ACCORDING to the Scriptures (Not by “accident”).</a:t>
            </a:r>
          </a:p>
          <a:p>
            <a:pPr>
              <a:buClr>
                <a:srgbClr val="0000FF"/>
              </a:buClr>
            </a:pPr>
            <a:r>
              <a:rPr lang="en-US" sz="1800" dirty="0"/>
              <a:t>His death occurred at a place called Golgotha (Hebrew for “the skull;” Calvary in Latin): Luke 23:33; John 19:17-18</a:t>
            </a:r>
          </a:p>
          <a:p>
            <a:pPr>
              <a:buClr>
                <a:srgbClr val="0000FF"/>
              </a:buClr>
            </a:pPr>
            <a:r>
              <a:rPr lang="en-US" sz="1800" dirty="0"/>
              <a:t>There they nailed Him to die on the cross (Acts 2:23)</a:t>
            </a:r>
          </a:p>
          <a:p>
            <a:pPr>
              <a:buClr>
                <a:srgbClr val="0000FF"/>
              </a:buClr>
            </a:pPr>
            <a:r>
              <a:rPr lang="en-US" sz="1800" dirty="0"/>
              <a:t>Because He died on the cross for our sins, He is our Redeemer: Rom. 3:24; Gal. 3:13; Eph. 1:7; 2:13-16</a:t>
            </a:r>
          </a:p>
        </p:txBody>
      </p:sp>
      <p:pic>
        <p:nvPicPr>
          <p:cNvPr id="6" name="Picture 5">
            <a:extLst>
              <a:ext uri="{FF2B5EF4-FFF2-40B4-BE49-F238E27FC236}">
                <a16:creationId xmlns:a16="http://schemas.microsoft.com/office/drawing/2014/main" id="{0F722B07-642C-3E08-5A5A-3A52E406A7C8}"/>
              </a:ext>
            </a:extLst>
          </p:cNvPr>
          <p:cNvPicPr>
            <a:picLocks noChangeAspect="1"/>
          </p:cNvPicPr>
          <p:nvPr/>
        </p:nvPicPr>
        <p:blipFill>
          <a:blip r:embed="rId3">
            <a:extLst>
              <a:ext uri="{28A0092B-C50C-407E-A947-70E740481C1C}">
                <a14:useLocalDpi xmlns:a14="http://schemas.microsoft.com/office/drawing/2010/main" val="0"/>
              </a:ext>
            </a:extLst>
          </a:blip>
          <a:srcRect l="27285" r="27285"/>
          <a:stretch/>
        </p:blipFill>
        <p:spPr>
          <a:xfrm>
            <a:off x="6713951" y="10"/>
            <a:ext cx="547804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345D828E-C1A9-C956-0E13-BB3AB4038D90}"/>
              </a:ext>
            </a:extLst>
          </p:cNvPr>
          <p:cNvSpPr>
            <a:spLocks noGrp="1"/>
          </p:cNvSpPr>
          <p:nvPr>
            <p:ph type="ftr" sz="quarter" idx="11"/>
          </p:nvPr>
        </p:nvSpPr>
        <p:spPr>
          <a:xfrm>
            <a:off x="0" y="657859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ahoma"/>
                <a:ea typeface="+mn-ea"/>
                <a:cs typeface="+mn-cs"/>
              </a:rPr>
              <a:t>One Day</a:t>
            </a:r>
            <a:endParaRPr kumimoji="0" lang="en-US" sz="1000" b="0" i="0" u="none" strike="noStrike" kern="1200" cap="none"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22748519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37" presetClass="entr" presetSubtype="0"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34762C-11FA-B9B8-FB3F-9CCD1C9D96E5}"/>
              </a:ext>
            </a:extLst>
          </p:cNvPr>
          <p:cNvSpPr txBox="1"/>
          <p:nvPr/>
        </p:nvSpPr>
        <p:spPr>
          <a:xfrm>
            <a:off x="745752" y="623700"/>
            <a:ext cx="10700496" cy="5400902"/>
          </a:xfrm>
          <a:prstGeom prst="rect">
            <a:avLst/>
          </a:prstGeom>
          <a:noFill/>
        </p:spPr>
        <p:txBody>
          <a:bodyPr wrap="square">
            <a:spAutoFit/>
          </a:bodyPr>
          <a:lstStyle/>
          <a:p>
            <a:pPr marL="688975" marR="0" lvl="0" indent="-688975"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400" b="0" i="0" u="none" strike="noStrike" kern="1200" cap="none" spc="0" normalizeH="0" baseline="0" noProof="0" dirty="0">
                <a:ln>
                  <a:noFill/>
                </a:ln>
                <a:solidFill>
                  <a:prstClr val="black"/>
                </a:solidFill>
                <a:effectLst/>
                <a:uLnTx/>
                <a:uFillTx/>
                <a:latin typeface="Tahoma"/>
                <a:ea typeface="+mn-ea"/>
                <a:cs typeface="+mn-cs"/>
              </a:rPr>
              <a:t>13.  But now in Christ Jesus you who formerly were far off have been brought near by the blood of Christ. </a:t>
            </a:r>
          </a:p>
          <a:p>
            <a:pPr marL="688975" marR="0" lvl="0" indent="-688975"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400" b="0" i="0" u="none" strike="noStrike" kern="1200" cap="none" spc="0" normalizeH="0" baseline="0" noProof="0" dirty="0">
                <a:ln>
                  <a:noFill/>
                </a:ln>
                <a:solidFill>
                  <a:prstClr val="black"/>
                </a:solidFill>
                <a:effectLst/>
                <a:uLnTx/>
                <a:uFillTx/>
                <a:latin typeface="Tahoma"/>
                <a:ea typeface="+mn-ea"/>
                <a:cs typeface="+mn-cs"/>
              </a:rPr>
              <a:t>14.  For He Himself is our peace, who made both groups into one and broke down the barrier of the dividing wall, </a:t>
            </a:r>
          </a:p>
          <a:p>
            <a:pPr marL="688975" marR="0" lvl="0" indent="-688975"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400" b="0" i="0" u="none" strike="noStrike" kern="1200" cap="none" spc="0" normalizeH="0" baseline="0" noProof="0" dirty="0">
                <a:ln>
                  <a:noFill/>
                </a:ln>
                <a:solidFill>
                  <a:prstClr val="black"/>
                </a:solidFill>
                <a:effectLst/>
                <a:uLnTx/>
                <a:uFillTx/>
                <a:latin typeface="Tahoma"/>
                <a:ea typeface="+mn-ea"/>
                <a:cs typeface="+mn-cs"/>
              </a:rPr>
              <a:t>15.  by abolishing in His flesh the enmity, which is the Law of commandments contained in ordinances, so that in Himself He might make the two into one new man, thus establishing peace, </a:t>
            </a:r>
          </a:p>
          <a:p>
            <a:pPr marL="688975" marR="0" lvl="0" indent="-688975" algn="l" defTabSz="457200" rtl="0" eaLnBrk="1" fontAlgn="auto" latinLnBrk="0" hangingPunct="1">
              <a:lnSpc>
                <a:spcPct val="150000"/>
              </a:lnSpc>
              <a:spcBef>
                <a:spcPts val="0"/>
              </a:spcBef>
              <a:spcAft>
                <a:spcPts val="0"/>
              </a:spcAft>
              <a:buClrTx/>
              <a:buSzTx/>
              <a:buFontTx/>
              <a:buNone/>
              <a:tabLst>
                <a:tab pos="112713" algn="l"/>
              </a:tabLst>
              <a:defRPr/>
            </a:pPr>
            <a:r>
              <a:rPr kumimoji="0" lang="en-US" sz="2400" b="0" i="0" u="none" strike="noStrike" kern="1200" cap="none" spc="0" normalizeH="0" baseline="0" noProof="0" dirty="0">
                <a:ln>
                  <a:noFill/>
                </a:ln>
                <a:solidFill>
                  <a:prstClr val="black"/>
                </a:solidFill>
                <a:effectLst/>
                <a:uLnTx/>
                <a:uFillTx/>
                <a:latin typeface="Tahoma"/>
                <a:ea typeface="+mn-ea"/>
                <a:cs typeface="+mn-cs"/>
              </a:rPr>
              <a:t>16.  and might reconcile them both in one body to God through the cross, by it having put to death the enmity. </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57575"/>
              </a:solidFill>
              <a:effectLst/>
              <a:uLnTx/>
              <a:uFillTx/>
              <a:latin typeface="Lucida Bright" panose="02040602050505020304" pitchFamily="18" charset="0"/>
              <a:ea typeface="+mn-ea"/>
              <a:cs typeface="+mn-cs"/>
            </a:endParaRPr>
          </a:p>
        </p:txBody>
      </p:sp>
      <p:sp>
        <p:nvSpPr>
          <p:cNvPr id="2" name="Footer Placeholder 1">
            <a:extLst>
              <a:ext uri="{FF2B5EF4-FFF2-40B4-BE49-F238E27FC236}">
                <a16:creationId xmlns:a16="http://schemas.microsoft.com/office/drawing/2014/main" id="{D17B1E78-A592-63F2-56F7-B52E528885CA}"/>
              </a:ext>
            </a:extLst>
          </p:cNvPr>
          <p:cNvSpPr>
            <a:spLocks noGrp="1"/>
          </p:cNvSpPr>
          <p:nvPr>
            <p:ph type="ftr" sz="quarter" idx="11"/>
          </p:nvPr>
        </p:nvSpPr>
        <p:spPr>
          <a:xfrm>
            <a:off x="0" y="6578600"/>
            <a:ext cx="7305900" cy="2794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ahoma"/>
                <a:ea typeface="+mn-ea"/>
                <a:cs typeface="+mn-cs"/>
              </a:rPr>
              <a:t>One Day</a:t>
            </a:r>
          </a:p>
        </p:txBody>
      </p:sp>
      <p:sp>
        <p:nvSpPr>
          <p:cNvPr id="4" name="TextBox 3">
            <a:extLst>
              <a:ext uri="{FF2B5EF4-FFF2-40B4-BE49-F238E27FC236}">
                <a16:creationId xmlns:a16="http://schemas.microsoft.com/office/drawing/2014/main" id="{5EB3761F-8442-6735-AF04-5375412A8271}"/>
              </a:ext>
            </a:extLst>
          </p:cNvPr>
          <p:cNvSpPr txBox="1"/>
          <p:nvPr/>
        </p:nvSpPr>
        <p:spPr>
          <a:xfrm>
            <a:off x="471813" y="-212942"/>
            <a:ext cx="11248374" cy="658835"/>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a:ea typeface="+mn-ea"/>
                <a:cs typeface="+mn-cs"/>
              </a:rPr>
              <a:t>Ephesians 2:13-16 NAS95</a:t>
            </a:r>
          </a:p>
        </p:txBody>
      </p:sp>
    </p:spTree>
    <p:extLst>
      <p:ext uri="{BB962C8B-B14F-4D97-AF65-F5344CB8AC3E}">
        <p14:creationId xmlns:p14="http://schemas.microsoft.com/office/powerpoint/2010/main" val="4065287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Favorite Font Theme">
      <a:majorFont>
        <a:latin typeface="Arial"/>
        <a:ea typeface=""/>
        <a:cs typeface=""/>
      </a:majorFont>
      <a:minorFont>
        <a:latin typeface="Tahoma"/>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1051</TotalTime>
  <Words>5763</Words>
  <Application>Microsoft Office PowerPoint</Application>
  <PresentationFormat>Widescreen</PresentationFormat>
  <Paragraphs>308</Paragraphs>
  <Slides>21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Ameretto</vt:lpstr>
      <vt:lpstr>Arial</vt:lpstr>
      <vt:lpstr>Bookman Old Style</vt:lpstr>
      <vt:lpstr>Calibri</vt:lpstr>
      <vt:lpstr>Lucida Bright</vt:lpstr>
      <vt:lpstr>Rockwell</vt:lpstr>
      <vt:lpstr>Tahoma</vt:lpstr>
      <vt:lpstr>Times New Roman</vt:lpstr>
      <vt:lpstr>Organic</vt:lpstr>
      <vt:lpstr>1_Damask</vt:lpstr>
      <vt:lpstr>One Day</vt:lpstr>
      <vt:lpstr>PowerPoint Presentation</vt:lpstr>
      <vt:lpstr>PowerPoint Presentation</vt:lpstr>
      <vt:lpstr>Intro</vt:lpstr>
      <vt:lpstr>One Day Jesus Lived As Our Example!</vt:lpstr>
      <vt:lpstr>PowerPoint Presentation</vt:lpstr>
      <vt:lpstr>One Day Jesus Lived As Our Example!</vt:lpstr>
      <vt:lpstr>One Day Jesus Died On the Cross for Our Sins!</vt:lpstr>
      <vt:lpstr>PowerPoint Presentation</vt:lpstr>
      <vt:lpstr>One Day Jesus Died On the Cross for Our Sins!</vt:lpstr>
      <vt:lpstr>One Day Jesus Was Buried &amp; Rose from the Dead!</vt:lpstr>
      <vt:lpstr>PowerPoint Presentation</vt:lpstr>
      <vt:lpstr>One Day Jesus Was Buried &amp; Rose from the Dead!</vt:lpstr>
      <vt:lpstr>One Day Jesus Will Return to Take His Saints Home!</vt:lpstr>
      <vt:lpstr>PowerPoint Presentation</vt:lpstr>
      <vt:lpstr>One Day Jesus Will Return to Take His Saints Home!</vt:lpstr>
      <vt:lpstr>Conclusion</vt:lpstr>
      <vt:lpstr>Conclusion</vt:lpstr>
      <vt:lpstr>PowerPoint Presentation</vt:lpstr>
      <vt:lpstr>Conclusion</vt:lpstr>
      <vt:lpstr>“What Must I Do To Be Saved?”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Day"</dc:title>
  <dc:subject>03/31/2024</dc:subject>
  <dc:creator>DarkWolf</dc:creator>
  <cp:lastModifiedBy>Nathan Morrison</cp:lastModifiedBy>
  <cp:revision>42</cp:revision>
  <cp:lastPrinted>2024-02-24T15:30:16Z</cp:lastPrinted>
  <dcterms:created xsi:type="dcterms:W3CDTF">2024-02-03T01:09:22Z</dcterms:created>
  <dcterms:modified xsi:type="dcterms:W3CDTF">2024-03-30T20:45:49Z</dcterms:modified>
</cp:coreProperties>
</file>